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xlsx" ContentType="application/vnd.openxmlformats-officedocument.spreadsheetml.sheet"/>
  <Override PartName="/ppt/diagrams/data1.xml" ContentType="application/vnd.openxmlformats-officedocument.drawingml.diagramData+xml"/>
  <Override PartName="/ppt/diagrams/data9.xml" ContentType="application/vnd.openxmlformats-officedocument.drawingml.diagramData+xml"/>
  <Override PartName="/ppt/diagrams/data10.xml" ContentType="application/vnd.openxmlformats-officedocument.drawingml.diagramData+xml"/>
  <Override PartName="/ppt/diagrams/data11.xml" ContentType="application/vnd.openxmlformats-officedocument.drawingml.diagramData+xml"/>
  <Override PartName="/ppt/diagrams/data12.xml" ContentType="application/vnd.openxmlformats-officedocument.drawingml.diagramData+xml"/>
  <Override PartName="/ppt/diagrams/data8.xml" ContentType="application/vnd.openxmlformats-officedocument.drawingml.diagramData+xml"/>
  <Override PartName="/ppt/diagrams/data7.xml" ContentType="application/vnd.openxmlformats-officedocument.drawingml.diagramData+xml"/>
  <Override PartName="/ppt/diagrams/data6.xml" ContentType="application/vnd.openxmlformats-officedocument.drawingml.diagramData+xml"/>
  <Override PartName="/ppt/diagrams/data5.xml" ContentType="application/vnd.openxmlformats-officedocument.drawingml.diagramData+xml"/>
  <Override PartName="/ppt/diagrams/data4.xml" ContentType="application/vnd.openxmlformats-officedocument.drawingml.diagramData+xml"/>
  <Override PartName="/ppt/diagrams/data3.xml" ContentType="application/vnd.openxmlformats-officedocument.drawingml.diagramData+xml"/>
  <Override PartName="/ppt/diagrams/data13.xml" ContentType="application/vnd.openxmlformats-officedocument.drawingml.diagramData+xml"/>
  <Override PartName="/ppt/diagrams/data14.xml" ContentType="application/vnd.openxmlformats-officedocument.drawingml.diagramData+xml"/>
  <Override PartName="/ppt/diagrams/data15.xml" ContentType="application/vnd.openxmlformats-officedocument.drawingml.diagramData+xml"/>
  <Override PartName="/ppt/diagrams/data21.xml" ContentType="application/vnd.openxmlformats-officedocument.drawingml.diagramData+xml"/>
  <Override PartName="/ppt/diagrams/data20.xml" ContentType="application/vnd.openxmlformats-officedocument.drawingml.diagramData+xml"/>
  <Override PartName="/ppt/diagrams/data19.xml" ContentType="application/vnd.openxmlformats-officedocument.drawingml.diagramData+xml"/>
  <Override PartName="/ppt/diagrams/data18.xml" ContentType="application/vnd.openxmlformats-officedocument.drawingml.diagramData+xml"/>
  <Override PartName="/ppt/diagrams/data17.xml" ContentType="application/vnd.openxmlformats-officedocument.drawingml.diagramData+xml"/>
  <Override PartName="/ppt/diagrams/data16.xml" ContentType="application/vnd.openxmlformats-officedocument.drawingml.diagramData+xml"/>
  <Override PartName="/ppt/diagrams/data2.xml" ContentType="application/vnd.openxmlformats-officedocument.drawingml.diagramData+xml"/>
  <Override PartName="/ppt/presentation.xml" ContentType="application/vnd.openxmlformats-officedocument.presentationml.presentation.main+xml"/>
  <Override PartName="/ppt/slides/slide3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31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76.xml" ContentType="application/vnd.openxmlformats-officedocument.presentationml.slide+xml"/>
  <Override PartName="/ppt/slides/slide67.xml" ContentType="application/vnd.openxmlformats-officedocument.presentationml.slide+xml"/>
  <Override PartName="/ppt/slides/slide47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7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5.xml" ContentType="application/vnd.openxmlformats-officedocument.presentationml.slide+xml"/>
  <Override PartName="/ppt/slides/slide78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9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59.xml" ContentType="application/vnd.openxmlformats-officedocument.presentationml.slide+xml"/>
  <Override PartName="/ppt/slides/slide52.xml" ContentType="application/vnd.openxmlformats-officedocument.presentationml.slide+xml"/>
  <Override PartName="/ppt/slides/slide60.xml" ContentType="application/vnd.openxmlformats-officedocument.presentationml.slide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53.xml" ContentType="application/vnd.openxmlformats-officedocument.presentationml.slide+xml"/>
  <Override PartName="/ppt/slides/slide51.xml" ContentType="application/vnd.openxmlformats-officedocument.presentationml.slide+xml"/>
  <Override PartName="/ppt/slides/slide81.xml" ContentType="application/vnd.openxmlformats-officedocument.presentationml.slide+xml"/>
  <Override PartName="/ppt/slides/slide58.xml" ContentType="application/vnd.openxmlformats-officedocument.presentationml.slide+xml"/>
  <Override PartName="/ppt/slides/slide57.xml" ContentType="application/vnd.openxmlformats-officedocument.presentationml.slide+xml"/>
  <Override PartName="/ppt/slides/slide54.xml" ContentType="application/vnd.openxmlformats-officedocument.presentationml.slide+xml"/>
  <Override PartName="/ppt/slides/slide56.xml" ContentType="application/vnd.openxmlformats-officedocument.presentationml.slide+xml"/>
  <Override PartName="/ppt/slides/slide80.xml" ContentType="application/vnd.openxmlformats-officedocument.presentationml.slide+xml"/>
  <Override PartName="/ppt/slides/slide55.xml" ContentType="application/vnd.openxmlformats-officedocument.presentationml.slide+xml"/>
  <Override PartName="/ppt/notesSlides/notesSlide24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20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10.xml" ContentType="application/vnd.openxmlformats-officedocument.presentationml.notesSlide+xml"/>
  <Override PartName="/ppt/slideLayouts/slideLayout13.xml" ContentType="application/vnd.openxmlformats-officedocument.presentationml.slideLayout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slideLayouts/slideLayout12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style1.xml" ContentType="application/vnd.ms-office.chart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colors1.xml" ContentType="application/vnd.ms-office.chartcolorstyle+xml"/>
  <Override PartName="/ppt/charts/chart8.xml" ContentType="application/vnd.openxmlformats-officedocument.drawingml.chart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colors2.xml" ContentType="application/vnd.ms-office.chartcolorstyl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charts/style2.xml" ContentType="application/vnd.ms-office.chartstyle+xml"/>
  <Override PartName="/ppt/diagrams/drawing20.xml" ContentType="application/vnd.ms-office.drawingml.diagramDrawing+xml"/>
  <Override PartName="/ppt/charts/chart3.xml" ContentType="application/vnd.openxmlformats-officedocument.drawingml.chart+xml"/>
  <Override PartName="/ppt/diagrams/drawing4.xml" ContentType="application/vnd.ms-office.drawingml.diagramDrawing+xml"/>
  <Override PartName="/ppt/diagrams/colors4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2.xml" ContentType="application/vnd.ms-office.drawingml.diagramDrawing+xml"/>
  <Override PartName="/ppt/diagrams/colors2.xml" ContentType="application/vnd.openxmlformats-officedocument.drawingml.diagramColors+xml"/>
  <Override PartName="/ppt/diagrams/quickStyle2.xml" ContentType="application/vnd.openxmlformats-officedocument.drawingml.diagramStyle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diagrams/layout2.xml" ContentType="application/vnd.openxmlformats-officedocument.drawingml.diagramLayout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quickStyle3.xml" ContentType="application/vnd.openxmlformats-officedocument.drawingml.diagramStyle+xml"/>
  <Override PartName="/ppt/diagrams/layout3.xml" ContentType="application/vnd.openxmlformats-officedocument.drawingml.diagramLayout+xml"/>
  <Override PartName="/ppt/diagrams/drawing6.xml" ContentType="application/vnd.ms-office.drawingml.diagramDrawing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theme/theme1.xml" ContentType="application/vnd.openxmlformats-officedocument.theme+xml"/>
  <Override PartName="/ppt/diagrams/quickStyle17.xml" ContentType="application/vnd.openxmlformats-officedocument.drawingml.diagramStyle+xml"/>
  <Override PartName="/ppt/diagrams/layout17.xml" ContentType="application/vnd.openxmlformats-officedocument.drawingml.diagramLayout+xml"/>
  <Override PartName="/ppt/diagrams/drawing16.xml" ContentType="application/vnd.ms-office.drawingml.diagramDrawing+xml"/>
  <Override PartName="/ppt/diagrams/layout15.xml" ContentType="application/vnd.openxmlformats-officedocument.drawingml.diagramLayout+xml"/>
  <Override PartName="/ppt/theme/themeOverride3.xml" ContentType="application/vnd.openxmlformats-officedocument.themeOverrid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diagrams/drawing21.xml" ContentType="application/vnd.ms-office.drawingml.diagramDrawing+xml"/>
  <Override PartName="/ppt/diagrams/colors21.xml" ContentType="application/vnd.openxmlformats-officedocument.drawingml.diagramColors+xml"/>
  <Override PartName="/ppt/diagrams/drawing19.xml" ContentType="application/vnd.ms-office.drawingml.diagramDrawing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drawing14.xml" ContentType="application/vnd.ms-office.drawingml.diagramDrawing+xml"/>
  <Override PartName="/ppt/diagrams/quickStyle15.xml" ContentType="application/vnd.openxmlformats-officedocument.drawingml.diagramStyle+xml"/>
  <Override PartName="/ppt/diagrams/quickStyle14.xml" ContentType="application/vnd.openxmlformats-officedocument.drawingml.diagramStyle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rawing9.xml" ContentType="application/vnd.ms-office.drawingml.diagramDrawing+xml"/>
  <Override PartName="/ppt/diagrams/colors9.xml" ContentType="application/vnd.openxmlformats-officedocument.drawingml.diagramColors+xml"/>
  <Override PartName="/ppt/diagrams/quickStyle9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layout9.xml" ContentType="application/vnd.openxmlformats-officedocument.drawingml.diagramLayout+xml"/>
  <Override PartName="/ppt/diagrams/colors14.xml" ContentType="application/vnd.openxmlformats-officedocument.drawingml.diagramColors+xml"/>
  <Override PartName="/ppt/diagrams/layout12.xml" ContentType="application/vnd.openxmlformats-officedocument.drawingml.diagramLayout+xml"/>
  <Override PartName="/ppt/diagrams/colors12.xml" ContentType="application/vnd.openxmlformats-officedocument.drawingml.diagramColors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layout14.xml" ContentType="application/vnd.openxmlformats-officedocument.drawingml.diagramLayout+xml"/>
  <Override PartName="/ppt/diagrams/quickStyle12.xml" ContentType="application/vnd.openxmlformats-officedocument.drawingml.diagramStyle+xml"/>
  <Override PartName="/ppt/diagrams/drawing12.xml" ContentType="application/vnd.ms-office.drawingml.diagramDrawing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4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65" r:id="rId1"/>
  </p:sldMasterIdLst>
  <p:notesMasterIdLst>
    <p:notesMasterId r:id="rId83"/>
  </p:notesMasterIdLst>
  <p:sldIdLst>
    <p:sldId id="1689" r:id="rId2"/>
    <p:sldId id="1665" r:id="rId3"/>
    <p:sldId id="1672" r:id="rId4"/>
    <p:sldId id="1569" r:id="rId5"/>
    <p:sldId id="1621" r:id="rId6"/>
    <p:sldId id="1622" r:id="rId7"/>
    <p:sldId id="1379" r:id="rId8"/>
    <p:sldId id="1572" r:id="rId9"/>
    <p:sldId id="1573" r:id="rId10"/>
    <p:sldId id="1691" r:id="rId11"/>
    <p:sldId id="1692" r:id="rId12"/>
    <p:sldId id="1557" r:id="rId13"/>
    <p:sldId id="1554" r:id="rId14"/>
    <p:sldId id="1648" r:id="rId15"/>
    <p:sldId id="1650" r:id="rId16"/>
    <p:sldId id="1652" r:id="rId17"/>
    <p:sldId id="1660" r:id="rId18"/>
    <p:sldId id="1657" r:id="rId19"/>
    <p:sldId id="1661" r:id="rId20"/>
    <p:sldId id="1659" r:id="rId21"/>
    <p:sldId id="1656" r:id="rId22"/>
    <p:sldId id="1658" r:id="rId23"/>
    <p:sldId id="1662" r:id="rId24"/>
    <p:sldId id="1555" r:id="rId25"/>
    <p:sldId id="1581" r:id="rId26"/>
    <p:sldId id="1559" r:id="rId27"/>
    <p:sldId id="1564" r:id="rId28"/>
    <p:sldId id="1560" r:id="rId29"/>
    <p:sldId id="1567" r:id="rId30"/>
    <p:sldId id="1562" r:id="rId31"/>
    <p:sldId id="1716" r:id="rId32"/>
    <p:sldId id="1666" r:id="rId33"/>
    <p:sldId id="1670" r:id="rId34"/>
    <p:sldId id="1673" r:id="rId35"/>
    <p:sldId id="1677" r:id="rId36"/>
    <p:sldId id="1719" r:id="rId37"/>
    <p:sldId id="1667" r:id="rId38"/>
    <p:sldId id="1676" r:id="rId39"/>
    <p:sldId id="1674" r:id="rId40"/>
    <p:sldId id="1671" r:id="rId41"/>
    <p:sldId id="1640" r:id="rId42"/>
    <p:sldId id="1595" r:id="rId43"/>
    <p:sldId id="1706" r:id="rId44"/>
    <p:sldId id="1684" r:id="rId45"/>
    <p:sldId id="1600" r:id="rId46"/>
    <p:sldId id="1685" r:id="rId47"/>
    <p:sldId id="1675" r:id="rId48"/>
    <p:sldId id="1683" r:id="rId49"/>
    <p:sldId id="1633" r:id="rId50"/>
    <p:sldId id="1682" r:id="rId51"/>
    <p:sldId id="1632" r:id="rId52"/>
    <p:sldId id="1717" r:id="rId53"/>
    <p:sldId id="1710" r:id="rId54"/>
    <p:sldId id="1605" r:id="rId55"/>
    <p:sldId id="1647" r:id="rId56"/>
    <p:sldId id="1664" r:id="rId57"/>
    <p:sldId id="1646" r:id="rId58"/>
    <p:sldId id="1641" r:id="rId59"/>
    <p:sldId id="1620" r:id="rId60"/>
    <p:sldId id="1618" r:id="rId61"/>
    <p:sldId id="1638" r:id="rId62"/>
    <p:sldId id="1637" r:id="rId63"/>
    <p:sldId id="1697" r:id="rId64"/>
    <p:sldId id="1645" r:id="rId65"/>
    <p:sldId id="1634" r:id="rId66"/>
    <p:sldId id="1720" r:id="rId67"/>
    <p:sldId id="1704" r:id="rId68"/>
    <p:sldId id="1705" r:id="rId69"/>
    <p:sldId id="1712" r:id="rId70"/>
    <p:sldId id="1700" r:id="rId71"/>
    <p:sldId id="1701" r:id="rId72"/>
    <p:sldId id="1703" r:id="rId73"/>
    <p:sldId id="1702" r:id="rId74"/>
    <p:sldId id="1713" r:id="rId75"/>
    <p:sldId id="1696" r:id="rId76"/>
    <p:sldId id="1715" r:id="rId77"/>
    <p:sldId id="1694" r:id="rId78"/>
    <p:sldId id="1590" r:id="rId79"/>
    <p:sldId id="1591" r:id="rId80"/>
    <p:sldId id="1598" r:id="rId81"/>
    <p:sldId id="1626" r:id="rId82"/>
  </p:sldIdLst>
  <p:sldSz cx="9144000" cy="6858000" type="screen4x3"/>
  <p:notesSz cx="7010400" cy="9236075"/>
  <p:defaultTextStyle>
    <a:defPPr>
      <a:defRPr lang="en-US"/>
    </a:defPPr>
    <a:lvl1pPr algn="ctr" rtl="0" fontAlgn="base">
      <a:lnSpc>
        <a:spcPct val="120000"/>
      </a:lnSpc>
      <a:spcBef>
        <a:spcPct val="2000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169" algn="ctr" rtl="0" fontAlgn="base">
      <a:lnSpc>
        <a:spcPct val="120000"/>
      </a:lnSpc>
      <a:spcBef>
        <a:spcPct val="2000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337" algn="ctr" rtl="0" fontAlgn="base">
      <a:lnSpc>
        <a:spcPct val="120000"/>
      </a:lnSpc>
      <a:spcBef>
        <a:spcPct val="2000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507" algn="ctr" rtl="0" fontAlgn="base">
      <a:lnSpc>
        <a:spcPct val="120000"/>
      </a:lnSpc>
      <a:spcBef>
        <a:spcPct val="2000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676" algn="ctr" rtl="0" fontAlgn="base">
      <a:lnSpc>
        <a:spcPct val="120000"/>
      </a:lnSpc>
      <a:spcBef>
        <a:spcPct val="2000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5845" algn="l" defTabSz="914337" rtl="0" eaLnBrk="1" latinLnBrk="0" hangingPunct="1">
      <a:defRPr sz="14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014" algn="l" defTabSz="914337" rtl="0" eaLnBrk="1" latinLnBrk="0" hangingPunct="1">
      <a:defRPr sz="14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183" algn="l" defTabSz="914337" rtl="0" eaLnBrk="1" latinLnBrk="0" hangingPunct="1">
      <a:defRPr sz="14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352" algn="l" defTabSz="914337" rtl="0" eaLnBrk="1" latinLnBrk="0" hangingPunct="1">
      <a:defRPr sz="14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2481329-1094-4E83-91D7-1733E5C6B285}">
          <p14:sldIdLst>
            <p14:sldId id="1689"/>
            <p14:sldId id="1665"/>
            <p14:sldId id="1672"/>
            <p14:sldId id="1569"/>
            <p14:sldId id="1621"/>
            <p14:sldId id="1622"/>
            <p14:sldId id="1379"/>
            <p14:sldId id="1572"/>
            <p14:sldId id="1573"/>
            <p14:sldId id="1691"/>
            <p14:sldId id="1692"/>
            <p14:sldId id="1557"/>
            <p14:sldId id="1554"/>
            <p14:sldId id="1648"/>
            <p14:sldId id="1650"/>
            <p14:sldId id="1652"/>
            <p14:sldId id="1660"/>
            <p14:sldId id="1657"/>
            <p14:sldId id="1661"/>
            <p14:sldId id="1659"/>
            <p14:sldId id="1656"/>
            <p14:sldId id="1658"/>
            <p14:sldId id="1662"/>
            <p14:sldId id="1555"/>
            <p14:sldId id="1581"/>
            <p14:sldId id="1559"/>
            <p14:sldId id="1564"/>
            <p14:sldId id="1560"/>
            <p14:sldId id="1567"/>
            <p14:sldId id="1562"/>
            <p14:sldId id="1716"/>
            <p14:sldId id="1666"/>
            <p14:sldId id="1670"/>
            <p14:sldId id="1673"/>
            <p14:sldId id="1677"/>
            <p14:sldId id="1719"/>
            <p14:sldId id="1667"/>
            <p14:sldId id="1676"/>
            <p14:sldId id="1674"/>
            <p14:sldId id="1671"/>
            <p14:sldId id="1640"/>
            <p14:sldId id="1595"/>
            <p14:sldId id="1706"/>
            <p14:sldId id="1684"/>
            <p14:sldId id="1600"/>
            <p14:sldId id="1685"/>
            <p14:sldId id="1675"/>
            <p14:sldId id="1683"/>
            <p14:sldId id="1633"/>
            <p14:sldId id="1682"/>
            <p14:sldId id="1632"/>
            <p14:sldId id="1717"/>
            <p14:sldId id="1710"/>
            <p14:sldId id="1605"/>
            <p14:sldId id="1647"/>
            <p14:sldId id="1664"/>
            <p14:sldId id="1646"/>
            <p14:sldId id="1641"/>
            <p14:sldId id="1620"/>
            <p14:sldId id="1618"/>
            <p14:sldId id="1638"/>
            <p14:sldId id="1637"/>
            <p14:sldId id="1697"/>
            <p14:sldId id="1645"/>
            <p14:sldId id="1634"/>
            <p14:sldId id="1720"/>
            <p14:sldId id="1704"/>
            <p14:sldId id="1705"/>
            <p14:sldId id="1712"/>
            <p14:sldId id="1700"/>
            <p14:sldId id="1701"/>
            <p14:sldId id="1703"/>
            <p14:sldId id="1702"/>
            <p14:sldId id="1713"/>
            <p14:sldId id="1696"/>
            <p14:sldId id="1715"/>
            <p14:sldId id="1694"/>
            <p14:sldId id="1590"/>
            <p14:sldId id="1591"/>
            <p14:sldId id="1598"/>
            <p14:sldId id="1626"/>
          </p14:sldIdLst>
        </p14:section>
        <p14:section name="Untitled Section" id="{38A8D1F0-94E9-499E-9136-545BCD1913F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Vishal Keswani" initials="VK" lastIdx="1" clrIdx="0"/>
  <p:cmAuthor id="1" name="Walker, Erik" initials="WE" lastIdx="4" clrIdx="1">
    <p:extLst>
      <p:ext uri="{19B8F6BF-5375-455C-9EA6-DF929625EA0E}">
        <p15:presenceInfo xmlns:p15="http://schemas.microsoft.com/office/powerpoint/2012/main" userId="S-1-5-21-99512129-1830164216-1097030630-532265" providerId="AD"/>
      </p:ext>
    </p:extLst>
  </p:cmAuthor>
  <p:cmAuthor id="2" name="Secrist, Ron" initials="SR" lastIdx="32" clrIdx="2">
    <p:extLst>
      <p:ext uri="{19B8F6BF-5375-455C-9EA6-DF929625EA0E}">
        <p15:presenceInfo xmlns:p15="http://schemas.microsoft.com/office/powerpoint/2012/main" userId="S003000094F955AB@LIVE.COM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83E0ED"/>
    <a:srgbClr val="A8EBF2"/>
    <a:srgbClr val="95E6EF"/>
    <a:srgbClr val="09BDE7"/>
    <a:srgbClr val="AFEAFF"/>
    <a:srgbClr val="00AB39"/>
    <a:srgbClr val="A12830"/>
    <a:srgbClr val="6ADCE8"/>
    <a:srgbClr val="01A0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84" autoAdjust="0"/>
  </p:normalViewPr>
  <p:slideViewPr>
    <p:cSldViewPr snapToGrid="0">
      <p:cViewPr varScale="1">
        <p:scale>
          <a:sx n="66" d="100"/>
          <a:sy n="66" d="100"/>
        </p:scale>
        <p:origin x="1422" y="66"/>
      </p:cViewPr>
      <p:guideLst>
        <p:guide orient="horz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09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commentAuthors" Target="commentAuthors.xml"/><Relationship Id="rId89" Type="http://schemas.openxmlformats.org/officeDocument/2006/relationships/customXml" Target="../customXml/item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customXml" Target="../customXml/item2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91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customXml" Target="../customXml/item4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4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.xlsx"/><Relationship Id="rId1" Type="http://schemas.openxmlformats.org/officeDocument/2006/relationships/themeOverride" Target="../theme/themeOverride5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5.xlsx"/><Relationship Id="rId1" Type="http://schemas.openxmlformats.org/officeDocument/2006/relationships/themeOverride" Target="../theme/themeOverrid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8.8384822056408394E-2"/>
          <c:y val="2.6407260832136199E-2"/>
          <c:w val="0.89210131643700796"/>
          <c:h val="0.8217646082661189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EASE Mobile</c:v>
                </c:pt>
              </c:strCache>
            </c:strRef>
          </c:tx>
          <c:spPr>
            <a:pattFill prst="dkUpDiag">
              <a:fgClr>
                <a:srgbClr val="003A6F">
                  <a:lumMod val="50000"/>
                </a:srgbClr>
              </a:fgClr>
              <a:bgClr>
                <a:srgbClr val="FFFFFF"/>
              </a:bgClr>
            </a:pattFill>
            <a:effectLst>
              <a:outerShdw blurRad="50800" dist="38100" dir="5400000" sx="4000" sy="4000" algn="ctr" rotWithShape="0">
                <a:srgbClr val="000000">
                  <a:alpha val="43137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pattFill prst="dkUpDiag">
                <a:fgClr>
                  <a:srgbClr val="003A6F"/>
                </a:fgClr>
                <a:bgClr>
                  <a:prstClr val="white"/>
                </a:bgClr>
              </a:pattFill>
              <a:ln>
                <a:solidFill>
                  <a:srgbClr val="003A6F"/>
                </a:solidFill>
              </a:ln>
              <a:effectLst>
                <a:outerShdw blurRad="50800" dist="38100" dir="5400000" sx="4000" sy="4000" algn="ctr" rotWithShape="0">
                  <a:srgbClr val="000000">
                    <a:alpha val="43137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37A0-4AAD-A2C0-8FA28BC44A65}"/>
              </c:ext>
            </c:extLst>
          </c:dPt>
          <c:dPt>
            <c:idx val="1"/>
            <c:invertIfNegative val="0"/>
            <c:bubble3D val="0"/>
            <c:spPr>
              <a:pattFill prst="dkUpDiag">
                <a:fgClr>
                  <a:srgbClr val="00AB39"/>
                </a:fgClr>
                <a:bgClr>
                  <a:prstClr val="white"/>
                </a:bgClr>
              </a:pattFill>
              <a:ln>
                <a:solidFill>
                  <a:srgbClr val="00AB39"/>
                </a:solidFill>
              </a:ln>
              <a:effectLst>
                <a:outerShdw blurRad="50800" dist="38100" dir="5400000" sx="4000" sy="4000" algn="ctr" rotWithShape="0">
                  <a:srgbClr val="000000">
                    <a:alpha val="43137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7A0-4AAD-A2C0-8FA28BC44A65}"/>
              </c:ext>
            </c:extLst>
          </c:dPt>
          <c:dLbls>
            <c:numFmt formatCode="0.0%" sourceLinked="0"/>
            <c:spPr>
              <a:solidFill>
                <a:srgbClr val="FFFFFF"/>
              </a:solidFill>
              <a:ln>
                <a:noFill/>
              </a:ln>
              <a:effectLst/>
            </c:spPr>
            <c:txPr>
              <a:bodyPr rot="0" vert="horz" wrap="square" lIns="38100" tIns="19050" rIns="38100" bIns="19050" anchor="ctr">
                <a:spAutoFit/>
              </a:bodyPr>
              <a:lstStyle/>
              <a:p>
                <a:pPr>
                  <a:defRPr sz="1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Click Rate</c:v>
                </c:pt>
                <c:pt idx="1">
                  <c:v>Conversion Rate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0.108</c:v>
                </c:pt>
                <c:pt idx="1">
                  <c:v>9.7000000000000003E-2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FC-45B1-A0D4-685246C9FC0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COS</c:v>
                </c:pt>
              </c:strCache>
            </c:strRef>
          </c:tx>
          <c:spPr>
            <a:pattFill prst="lgCheck">
              <a:fgClr>
                <a:srgbClr val="003A6F">
                  <a:lumMod val="60000"/>
                  <a:lumOff val="40000"/>
                </a:srgbClr>
              </a:fgClr>
              <a:bgClr>
                <a:srgbClr val="FFFFFF"/>
              </a:bgClr>
            </a:pattFill>
          </c:spPr>
          <c:invertIfNegative val="0"/>
          <c:dPt>
            <c:idx val="0"/>
            <c:invertIfNegative val="0"/>
            <c:bubble3D val="0"/>
            <c:spPr>
              <a:pattFill prst="lgCheck">
                <a:fgClr>
                  <a:srgbClr val="003A6F"/>
                </a:fgClr>
                <a:bgClr>
                  <a:srgbClr val="FFFFFF"/>
                </a:bgClr>
              </a:pattFill>
              <a:ln>
                <a:solidFill>
                  <a:srgbClr val="003A6F"/>
                </a:solidFill>
              </a:ln>
            </c:spPr>
            <c:extLst>
              <c:ext xmlns:c16="http://schemas.microsoft.com/office/drawing/2014/chart" uri="{C3380CC4-5D6E-409C-BE32-E72D297353CC}">
                <c16:uniqueId val="{00000008-DD50-4B2E-B7AC-B1E751F35B29}"/>
              </c:ext>
            </c:extLst>
          </c:dPt>
          <c:dPt>
            <c:idx val="1"/>
            <c:invertIfNegative val="0"/>
            <c:bubble3D val="0"/>
            <c:spPr>
              <a:pattFill prst="lgCheck">
                <a:fgClr>
                  <a:srgbClr val="00AB39"/>
                </a:fgClr>
                <a:bgClr>
                  <a:srgbClr val="FFFFFF"/>
                </a:bgClr>
              </a:pattFill>
              <a:ln>
                <a:solidFill>
                  <a:srgbClr val="00AB39"/>
                </a:solidFill>
              </a:ln>
            </c:spPr>
            <c:extLst>
              <c:ext xmlns:c16="http://schemas.microsoft.com/office/drawing/2014/chart" uri="{C3380CC4-5D6E-409C-BE32-E72D297353CC}">
                <c16:uniqueId val="{00000002-37A0-4AAD-A2C0-8FA28BC44A65}"/>
              </c:ext>
            </c:extLst>
          </c:dPt>
          <c:dLbls>
            <c:spPr>
              <a:solidFill>
                <a:srgbClr val="FFFFFF"/>
              </a:solidFill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Click Rate</c:v>
                </c:pt>
                <c:pt idx="1">
                  <c:v>Conversion Rate</c:v>
                </c:pt>
              </c:strCache>
            </c:strRef>
          </c:cat>
          <c:val>
            <c:numRef>
              <c:f>Sheet1!$C$2:$C$3</c:f>
              <c:numCache>
                <c:formatCode>0.0%</c:formatCode>
                <c:ptCount val="2"/>
                <c:pt idx="0">
                  <c:v>0.13</c:v>
                </c:pt>
                <c:pt idx="1">
                  <c:v>0.254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14-4E9E-8389-693C434ED93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Both</c:v>
                </c:pt>
              </c:strCache>
            </c:strRef>
          </c:tx>
          <c:spPr>
            <a:pattFill prst="pct90">
              <a:fgClr>
                <a:srgbClr val="003A6F"/>
              </a:fgClr>
              <a:bgClr>
                <a:srgbClr val="FFFFFF"/>
              </a:bgClr>
            </a:pattFill>
            <a:ln>
              <a:solidFill>
                <a:srgbClr val="003A6F"/>
              </a:solidFill>
            </a:ln>
          </c:spPr>
          <c:invertIfNegative val="0"/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37A0-4AAD-A2C0-8FA28BC44A65}"/>
              </c:ext>
            </c:extLst>
          </c:dPt>
          <c:dLbls>
            <c:numFmt formatCode="0.0%" sourceLinked="0"/>
            <c:spPr>
              <a:solidFill>
                <a:srgbClr val="FFFFFF"/>
              </a:solidFill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latin typeface="Calibri" panose="020F050202020403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Click Rate</c:v>
                </c:pt>
                <c:pt idx="1">
                  <c:v>Conversion Rate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 formatCode="0.00%">
                  <c:v>4.2999999999999997E-2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A0-4AAD-A2C0-8FA28BC44A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235002880"/>
        <c:axId val="263021312"/>
      </c:barChart>
      <c:catAx>
        <c:axId val="235002880"/>
        <c:scaling>
          <c:orientation val="minMax"/>
        </c:scaling>
        <c:delete val="0"/>
        <c:axPos val="b"/>
        <c:numFmt formatCode="mmm\-yy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n-ea"/>
                <a:cs typeface="Calibri"/>
              </a:defRPr>
            </a:pPr>
            <a:endParaRPr lang="en-US"/>
          </a:p>
        </c:txPr>
        <c:crossAx val="263021312"/>
        <c:crosses val="autoZero"/>
        <c:auto val="1"/>
        <c:lblAlgn val="ctr"/>
        <c:lblOffset val="100"/>
        <c:noMultiLvlLbl val="1"/>
      </c:catAx>
      <c:valAx>
        <c:axId val="263021312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n-ea"/>
                <a:cs typeface="Calibri"/>
              </a:defRPr>
            </a:pPr>
            <a:endParaRPr lang="en-US"/>
          </a:p>
        </c:txPr>
        <c:crossAx val="235002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8.8384822056408394E-2"/>
          <c:y val="2.6407260832136199E-2"/>
          <c:w val="0.89210131643700796"/>
          <c:h val="0.821764608266118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Click Rate</c:v>
                </c:pt>
              </c:strCache>
            </c:strRef>
          </c:tx>
          <c:spPr>
            <a:solidFill>
              <a:srgbClr val="003A6F"/>
            </a:solidFill>
            <a:effectLst>
              <a:outerShdw blurRad="50800" dist="38100" dir="5400000" sx="4000" sy="4000" algn="ctr" rotWithShape="0">
                <a:srgbClr val="000000">
                  <a:alpha val="43137"/>
                </a:srgbClr>
              </a:outerShdw>
            </a:effectLst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vert="horz" wrap="square" lIns="38100" tIns="19050" rIns="38100" bIns="19050" anchor="ctr">
                <a:spAutoFit/>
              </a:bodyPr>
              <a:lstStyle/>
              <a:p>
                <a:pPr>
                  <a:defRPr sz="1000">
                    <a:solidFill>
                      <a:schemeClr val="bg1"/>
                    </a:solidFill>
                    <a:latin typeface="Calibri" panose="020F050202020403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CM Only</c:v>
                </c:pt>
                <c:pt idx="1">
                  <c:v>AM Only</c:v>
                </c:pt>
                <c:pt idx="2">
                  <c:v>Both Placements</c:v>
                </c:pt>
              </c:strCache>
            </c:strRef>
          </c:cat>
          <c:val>
            <c:numRef>
              <c:f>Sheet1!$B$2:$B$4</c:f>
              <c:numCache>
                <c:formatCode>0.0%</c:formatCode>
                <c:ptCount val="3"/>
                <c:pt idx="0">
                  <c:v>4.3999999999999997E-2</c:v>
                </c:pt>
                <c:pt idx="1">
                  <c:v>8.5999999999999993E-2</c:v>
                </c:pt>
                <c:pt idx="2">
                  <c:v>0.11700000000000001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FC-45B1-A0D4-685246C9FC0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Conversion Rate</c:v>
                </c:pt>
              </c:strCache>
            </c:strRef>
          </c:tx>
          <c:spPr>
            <a:solidFill>
              <a:srgbClr val="00AB39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bg1"/>
                    </a:solidFill>
                    <a:latin typeface="Calibri" panose="020F050202020403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CM Only</c:v>
                </c:pt>
                <c:pt idx="1">
                  <c:v>AM Only</c:v>
                </c:pt>
                <c:pt idx="2">
                  <c:v>Both Placements</c:v>
                </c:pt>
              </c:strCache>
            </c:strRef>
          </c:cat>
          <c:val>
            <c:numRef>
              <c:f>Sheet1!$C$2:$C$4</c:f>
              <c:numCache>
                <c:formatCode>0.0%</c:formatCode>
                <c:ptCount val="3"/>
                <c:pt idx="0">
                  <c:v>2.8000000000000001E-2</c:v>
                </c:pt>
                <c:pt idx="1">
                  <c:v>4.2999999999999997E-2</c:v>
                </c:pt>
                <c:pt idx="2">
                  <c:v>6.0999999999999999E-2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14-4E9E-8389-693C434ED9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4"/>
        <c:axId val="235002880"/>
        <c:axId val="263021312"/>
      </c:barChart>
      <c:catAx>
        <c:axId val="235002880"/>
        <c:scaling>
          <c:orientation val="minMax"/>
        </c:scaling>
        <c:delete val="0"/>
        <c:axPos val="b"/>
        <c:numFmt formatCode="mmm\-yy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n-ea"/>
                <a:cs typeface="Calibri"/>
              </a:defRPr>
            </a:pPr>
            <a:endParaRPr lang="en-US"/>
          </a:p>
        </c:txPr>
        <c:crossAx val="263021312"/>
        <c:crosses val="autoZero"/>
        <c:auto val="1"/>
        <c:lblAlgn val="ctr"/>
        <c:lblOffset val="100"/>
        <c:tickLblSkip val="1"/>
        <c:noMultiLvlLbl val="1"/>
      </c:catAx>
      <c:valAx>
        <c:axId val="263021312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n-ea"/>
                <a:cs typeface="Calibri"/>
              </a:defRPr>
            </a:pPr>
            <a:endParaRPr lang="en-US"/>
          </a:p>
        </c:txPr>
        <c:crossAx val="235002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8.8384822056408394E-2"/>
          <c:y val="2.6407260832136199E-2"/>
          <c:w val="0.89210131643700796"/>
          <c:h val="0.8217646082661189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AM</c:v>
                </c:pt>
              </c:strCache>
            </c:strRef>
          </c:tx>
          <c:spPr>
            <a:pattFill prst="dkUpDiag">
              <a:fgClr>
                <a:srgbClr val="003A6F">
                  <a:lumMod val="50000"/>
                </a:srgbClr>
              </a:fgClr>
              <a:bgClr>
                <a:srgbClr val="FFFFFF"/>
              </a:bgClr>
            </a:pattFill>
            <a:ln w="9525">
              <a:solidFill>
                <a:srgbClr val="003A6F"/>
              </a:solidFill>
            </a:ln>
            <a:effectLst>
              <a:outerShdw blurRad="50800" dist="38100" dir="5400000" sx="4000" sy="4000" algn="ctr" rotWithShape="0">
                <a:srgbClr val="000000">
                  <a:alpha val="43137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pattFill prst="dkUpDiag">
                <a:fgClr>
                  <a:srgbClr val="003A6F"/>
                </a:fgClr>
                <a:bgClr>
                  <a:prstClr val="white"/>
                </a:bgClr>
              </a:pattFill>
              <a:ln w="9525">
                <a:solidFill>
                  <a:srgbClr val="003A6F"/>
                </a:solidFill>
              </a:ln>
              <a:effectLst>
                <a:outerShdw blurRad="50800" dist="38100" dir="5400000" sx="4000" sy="4000" algn="ctr" rotWithShape="0">
                  <a:srgbClr val="000000">
                    <a:alpha val="43137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37A0-4AAD-A2C0-8FA28BC44A65}"/>
              </c:ext>
            </c:extLst>
          </c:dPt>
          <c:dPt>
            <c:idx val="1"/>
            <c:invertIfNegative val="0"/>
            <c:bubble3D val="0"/>
            <c:spPr>
              <a:pattFill prst="dkUpDiag">
                <a:fgClr>
                  <a:srgbClr val="00AB39"/>
                </a:fgClr>
                <a:bgClr>
                  <a:prstClr val="white"/>
                </a:bgClr>
              </a:pattFill>
              <a:ln w="9525">
                <a:solidFill>
                  <a:srgbClr val="00AB39"/>
                </a:solidFill>
              </a:ln>
              <a:effectLst>
                <a:outerShdw blurRad="50800" dist="38100" dir="5400000" sx="4000" sy="4000" algn="ctr" rotWithShape="0">
                  <a:srgbClr val="000000">
                    <a:alpha val="43137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7A0-4AAD-A2C0-8FA28BC44A65}"/>
              </c:ext>
            </c:extLst>
          </c:dPt>
          <c:dLbls>
            <c:numFmt formatCode="0.0%" sourceLinked="0"/>
            <c:spPr>
              <a:solidFill>
                <a:srgbClr val="FFFFFF"/>
              </a:solidFill>
              <a:ln>
                <a:noFill/>
              </a:ln>
              <a:effectLst/>
            </c:spPr>
            <c:txPr>
              <a:bodyPr rot="0" vert="horz" wrap="square" lIns="38100" tIns="19050" rIns="38100" bIns="19050" anchor="ctr">
                <a:spAutoFit/>
              </a:bodyPr>
              <a:lstStyle/>
              <a:p>
                <a:pPr>
                  <a:defRPr sz="1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Click Rate</c:v>
                </c:pt>
                <c:pt idx="1">
                  <c:v>Conversion Rate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8.6989421571660966E-2</c:v>
                </c:pt>
                <c:pt idx="1">
                  <c:v>4.3999999999999997E-2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FC-45B1-A0D4-685246C9FC0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CM</c:v>
                </c:pt>
              </c:strCache>
            </c:strRef>
          </c:tx>
          <c:spPr>
            <a:pattFill prst="lgCheck">
              <a:fgClr>
                <a:srgbClr val="003A6F">
                  <a:lumMod val="60000"/>
                  <a:lumOff val="40000"/>
                </a:srgbClr>
              </a:fgClr>
              <a:bgClr>
                <a:srgbClr val="FFFFFF"/>
              </a:bgClr>
            </a:pattFill>
            <a:ln>
              <a:solidFill>
                <a:srgbClr val="003A6F"/>
              </a:solidFill>
            </a:ln>
          </c:spPr>
          <c:invertIfNegative val="0"/>
          <c:dPt>
            <c:idx val="0"/>
            <c:invertIfNegative val="0"/>
            <c:bubble3D val="0"/>
            <c:spPr>
              <a:pattFill prst="lgCheck">
                <a:fgClr>
                  <a:srgbClr val="003A6F"/>
                </a:fgClr>
                <a:bgClr>
                  <a:srgbClr val="FFFFFF"/>
                </a:bgClr>
              </a:pattFill>
              <a:ln>
                <a:solidFill>
                  <a:srgbClr val="003A6F"/>
                </a:solidFill>
              </a:ln>
            </c:spPr>
            <c:extLst>
              <c:ext xmlns:c16="http://schemas.microsoft.com/office/drawing/2014/chart" uri="{C3380CC4-5D6E-409C-BE32-E72D297353CC}">
                <c16:uniqueId val="{00000008-3AAB-4B1E-B1F3-0E5724398675}"/>
              </c:ext>
            </c:extLst>
          </c:dPt>
          <c:dPt>
            <c:idx val="1"/>
            <c:invertIfNegative val="0"/>
            <c:bubble3D val="0"/>
            <c:spPr>
              <a:pattFill prst="lgCheck">
                <a:fgClr>
                  <a:srgbClr val="00AB39"/>
                </a:fgClr>
                <a:bgClr>
                  <a:srgbClr val="FFFFFF"/>
                </a:bgClr>
              </a:pattFill>
              <a:ln>
                <a:solidFill>
                  <a:srgbClr val="00AB39"/>
                </a:solidFill>
              </a:ln>
            </c:spPr>
            <c:extLst>
              <c:ext xmlns:c16="http://schemas.microsoft.com/office/drawing/2014/chart" uri="{C3380CC4-5D6E-409C-BE32-E72D297353CC}">
                <c16:uniqueId val="{00000002-37A0-4AAD-A2C0-8FA28BC44A65}"/>
              </c:ext>
            </c:extLst>
          </c:dPt>
          <c:dLbls>
            <c:spPr>
              <a:solidFill>
                <a:srgbClr val="FFFFFF"/>
              </a:solidFill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Click Rate</c:v>
                </c:pt>
                <c:pt idx="1">
                  <c:v>Conversion Rate</c:v>
                </c:pt>
              </c:strCache>
            </c:strRef>
          </c:cat>
          <c:val>
            <c:numRef>
              <c:f>Sheet1!$C$2:$C$3</c:f>
              <c:numCache>
                <c:formatCode>0.0%</c:formatCode>
                <c:ptCount val="2"/>
                <c:pt idx="0">
                  <c:v>2.5000000000000001E-2</c:v>
                </c:pt>
                <c:pt idx="1">
                  <c:v>1.0999999999999999E-2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14-4E9E-8389-693C434ED93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Both</c:v>
                </c:pt>
              </c:strCache>
            </c:strRef>
          </c:tx>
          <c:spPr>
            <a:pattFill prst="pct80">
              <a:fgClr>
                <a:srgbClr val="003A6F"/>
              </a:fgClr>
              <a:bgClr>
                <a:srgbClr val="FFFFFF"/>
              </a:bgClr>
            </a:pattFill>
            <a:ln>
              <a:solidFill>
                <a:srgbClr val="003A6F"/>
              </a:solidFill>
            </a:ln>
          </c:spPr>
          <c:invertIfNegative val="0"/>
          <c:dPt>
            <c:idx val="1"/>
            <c:invertIfNegative val="0"/>
            <c:bubble3D val="0"/>
            <c:spPr>
              <a:pattFill prst="pct80">
                <a:fgClr>
                  <a:srgbClr val="00AB39"/>
                </a:fgClr>
                <a:bgClr>
                  <a:srgbClr val="FFFFFF"/>
                </a:bgClr>
              </a:pattFill>
              <a:ln>
                <a:solidFill>
                  <a:srgbClr val="00AB39"/>
                </a:solidFill>
              </a:ln>
            </c:spPr>
            <c:extLst>
              <c:ext xmlns:c16="http://schemas.microsoft.com/office/drawing/2014/chart" uri="{C3380CC4-5D6E-409C-BE32-E72D297353CC}">
                <c16:uniqueId val="{00000003-37A0-4AAD-A2C0-8FA28BC44A65}"/>
              </c:ext>
            </c:extLst>
          </c:dPt>
          <c:dLbls>
            <c:numFmt formatCode="0.0%" sourceLinked="0"/>
            <c:spPr>
              <a:solidFill>
                <a:srgbClr val="FFFFFF"/>
              </a:solidFill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latin typeface="Calibri" panose="020F050202020403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Click Rate</c:v>
                </c:pt>
                <c:pt idx="1">
                  <c:v>Conversion Rate</c:v>
                </c:pt>
              </c:strCache>
            </c:strRef>
          </c:cat>
          <c:val>
            <c:numRef>
              <c:f>Sheet1!$D$2:$D$3</c:f>
              <c:numCache>
                <c:formatCode>0.00%</c:formatCode>
                <c:ptCount val="2"/>
                <c:pt idx="0">
                  <c:v>5.0000000000000001E-3</c:v>
                </c:pt>
                <c:pt idx="1">
                  <c:v>4.0000000000000001E-3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A0-4AAD-A2C0-8FA28BC44A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235002880"/>
        <c:axId val="263021312"/>
      </c:barChart>
      <c:catAx>
        <c:axId val="235002880"/>
        <c:scaling>
          <c:orientation val="minMax"/>
        </c:scaling>
        <c:delete val="0"/>
        <c:axPos val="b"/>
        <c:numFmt formatCode="mmm\-yy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n-ea"/>
                <a:cs typeface="Calibri"/>
              </a:defRPr>
            </a:pPr>
            <a:endParaRPr lang="en-US"/>
          </a:p>
        </c:txPr>
        <c:crossAx val="263021312"/>
        <c:crosses val="autoZero"/>
        <c:auto val="1"/>
        <c:lblAlgn val="ctr"/>
        <c:lblOffset val="100"/>
        <c:noMultiLvlLbl val="1"/>
      </c:catAx>
      <c:valAx>
        <c:axId val="263021312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n-ea"/>
                <a:cs typeface="Calibri"/>
              </a:defRPr>
            </a:pPr>
            <a:endParaRPr lang="en-US"/>
          </a:p>
        </c:txPr>
        <c:crossAx val="235002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8.8384822056408394E-2"/>
          <c:y val="2.6407260832136199E-2"/>
          <c:w val="0.89210131643700796"/>
          <c:h val="0.821764608266118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Click Rate</c:v>
                </c:pt>
              </c:strCache>
            </c:strRef>
          </c:tx>
          <c:spPr>
            <a:solidFill>
              <a:srgbClr val="003A6F"/>
            </a:solidFill>
            <a:effectLst>
              <a:outerShdw blurRad="50800" dist="38100" dir="5400000" sx="4000" sy="4000" algn="ctr" rotWithShape="0">
                <a:srgbClr val="000000">
                  <a:alpha val="43137"/>
                </a:srgbClr>
              </a:outerShdw>
            </a:effectLst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vert="horz" wrap="square" lIns="38100" tIns="19050" rIns="38100" bIns="19050" anchor="ctr">
                <a:spAutoFit/>
              </a:bodyPr>
              <a:lstStyle/>
              <a:p>
                <a:pPr>
                  <a:defRPr sz="1000">
                    <a:solidFill>
                      <a:schemeClr val="bg1"/>
                    </a:solidFill>
                    <a:latin typeface="Calibri" panose="020F050202020403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EASE Mobile Only</c:v>
                </c:pt>
                <c:pt idx="1">
                  <c:v>COS Only</c:v>
                </c:pt>
                <c:pt idx="2">
                  <c:v>Both Platforms</c:v>
                </c:pt>
              </c:strCache>
            </c:strRef>
          </c:cat>
          <c:val>
            <c:numRef>
              <c:f>Sheet1!$B$2:$B$4</c:f>
              <c:numCache>
                <c:formatCode>0.0%</c:formatCode>
                <c:ptCount val="3"/>
                <c:pt idx="0">
                  <c:v>7.7497198054834293E-2</c:v>
                </c:pt>
                <c:pt idx="1">
                  <c:v>0.12056193995848732</c:v>
                </c:pt>
                <c:pt idx="2">
                  <c:v>0.32351214931329969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FC-45B1-A0D4-685246C9FC0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Conversion Rate</c:v>
                </c:pt>
              </c:strCache>
            </c:strRef>
          </c:tx>
          <c:spPr>
            <a:solidFill>
              <a:srgbClr val="00AB39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bg1"/>
                    </a:solidFill>
                    <a:latin typeface="Calibri" panose="020F050202020403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EASE Mobile Only</c:v>
                </c:pt>
                <c:pt idx="1">
                  <c:v>COS Only</c:v>
                </c:pt>
                <c:pt idx="2">
                  <c:v>Both Platforms</c:v>
                </c:pt>
              </c:strCache>
            </c:strRef>
          </c:cat>
          <c:val>
            <c:numRef>
              <c:f>Sheet1!$C$2:$C$4</c:f>
              <c:numCache>
                <c:formatCode>0.0%</c:formatCode>
                <c:ptCount val="3"/>
                <c:pt idx="0">
                  <c:v>4.5842203141283233E-2</c:v>
                </c:pt>
                <c:pt idx="1">
                  <c:v>0.22102060446514454</c:v>
                </c:pt>
                <c:pt idx="2">
                  <c:v>0.35021716163868999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14-4E9E-8389-693C434ED9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4"/>
        <c:axId val="235002880"/>
        <c:axId val="263021312"/>
      </c:barChart>
      <c:catAx>
        <c:axId val="235002880"/>
        <c:scaling>
          <c:orientation val="minMax"/>
        </c:scaling>
        <c:delete val="0"/>
        <c:axPos val="b"/>
        <c:numFmt formatCode="mmm\-yy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n-ea"/>
                <a:cs typeface="Calibri"/>
              </a:defRPr>
            </a:pPr>
            <a:endParaRPr lang="en-US"/>
          </a:p>
        </c:txPr>
        <c:crossAx val="263021312"/>
        <c:crosses val="autoZero"/>
        <c:auto val="1"/>
        <c:lblAlgn val="ctr"/>
        <c:lblOffset val="100"/>
        <c:tickLblSkip val="1"/>
        <c:noMultiLvlLbl val="1"/>
      </c:catAx>
      <c:valAx>
        <c:axId val="263021312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n-ea"/>
                <a:cs typeface="Calibri"/>
              </a:defRPr>
            </a:pPr>
            <a:endParaRPr lang="en-US"/>
          </a:p>
        </c:txPr>
        <c:crossAx val="235002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8.8384822056408394E-2"/>
          <c:y val="2.6407260832136199E-2"/>
          <c:w val="0.89210131643700796"/>
          <c:h val="0.8217646082661189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EASE Mobile</c:v>
                </c:pt>
              </c:strCache>
            </c:strRef>
          </c:tx>
          <c:spPr>
            <a:pattFill prst="dkUpDiag">
              <a:fgClr>
                <a:srgbClr val="003A6F">
                  <a:lumMod val="50000"/>
                </a:srgbClr>
              </a:fgClr>
              <a:bgClr>
                <a:srgbClr val="FFFFFF"/>
              </a:bgClr>
            </a:pattFill>
            <a:effectLst>
              <a:outerShdw blurRad="50800" dist="38100" dir="5400000" sx="4000" sy="4000" algn="ctr" rotWithShape="0">
                <a:srgbClr val="000000">
                  <a:alpha val="43137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pattFill prst="dkUpDiag">
                <a:fgClr>
                  <a:srgbClr val="003A6F"/>
                </a:fgClr>
                <a:bgClr>
                  <a:prstClr val="white"/>
                </a:bgClr>
              </a:pattFill>
              <a:ln>
                <a:solidFill>
                  <a:srgbClr val="003A6F"/>
                </a:solidFill>
              </a:ln>
              <a:effectLst>
                <a:outerShdw blurRad="50800" dist="38100" dir="5400000" sx="4000" sy="4000" algn="ctr" rotWithShape="0">
                  <a:srgbClr val="000000">
                    <a:alpha val="43137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37A0-4AAD-A2C0-8FA28BC44A65}"/>
              </c:ext>
            </c:extLst>
          </c:dPt>
          <c:dPt>
            <c:idx val="1"/>
            <c:invertIfNegative val="0"/>
            <c:bubble3D val="0"/>
            <c:spPr>
              <a:pattFill prst="dkUpDiag">
                <a:fgClr>
                  <a:srgbClr val="00AB39"/>
                </a:fgClr>
                <a:bgClr>
                  <a:prstClr val="white"/>
                </a:bgClr>
              </a:pattFill>
              <a:ln>
                <a:solidFill>
                  <a:srgbClr val="00AB39"/>
                </a:solidFill>
              </a:ln>
              <a:effectLst>
                <a:outerShdw blurRad="50800" dist="38100" dir="5400000" sx="4000" sy="4000" algn="ctr" rotWithShape="0">
                  <a:srgbClr val="000000">
                    <a:alpha val="43137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7A0-4AAD-A2C0-8FA28BC44A65}"/>
              </c:ext>
            </c:extLst>
          </c:dPt>
          <c:dLbls>
            <c:numFmt formatCode="0.0%" sourceLinked="0"/>
            <c:spPr>
              <a:solidFill>
                <a:srgbClr val="FFFFFF"/>
              </a:solidFill>
              <a:ln>
                <a:noFill/>
              </a:ln>
              <a:effectLst/>
            </c:spPr>
            <c:txPr>
              <a:bodyPr rot="0" vert="horz" wrap="square" lIns="38100" tIns="19050" rIns="38100" bIns="19050" anchor="ctr">
                <a:spAutoFit/>
              </a:bodyPr>
              <a:lstStyle/>
              <a:p>
                <a:pPr>
                  <a:defRPr sz="1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Click Rate</c:v>
                </c:pt>
                <c:pt idx="1">
                  <c:v>Conversion Rate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0.108</c:v>
                </c:pt>
                <c:pt idx="1">
                  <c:v>9.7000000000000003E-2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FC-45B1-A0D4-685246C9FC0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COS</c:v>
                </c:pt>
              </c:strCache>
            </c:strRef>
          </c:tx>
          <c:spPr>
            <a:pattFill prst="lgCheck">
              <a:fgClr>
                <a:srgbClr val="003A6F">
                  <a:lumMod val="60000"/>
                  <a:lumOff val="40000"/>
                </a:srgbClr>
              </a:fgClr>
              <a:bgClr>
                <a:srgbClr val="FFFFFF"/>
              </a:bgClr>
            </a:pattFill>
          </c:spPr>
          <c:invertIfNegative val="0"/>
          <c:dPt>
            <c:idx val="0"/>
            <c:invertIfNegative val="0"/>
            <c:bubble3D val="0"/>
            <c:spPr>
              <a:pattFill prst="lgCheck">
                <a:fgClr>
                  <a:srgbClr val="003A6F"/>
                </a:fgClr>
                <a:bgClr>
                  <a:srgbClr val="FFFFFF"/>
                </a:bgClr>
              </a:pattFill>
              <a:ln>
                <a:solidFill>
                  <a:srgbClr val="003A6F"/>
                </a:solidFill>
              </a:ln>
            </c:spPr>
            <c:extLst>
              <c:ext xmlns:c16="http://schemas.microsoft.com/office/drawing/2014/chart" uri="{C3380CC4-5D6E-409C-BE32-E72D297353CC}">
                <c16:uniqueId val="{00000008-DD50-4B2E-B7AC-B1E751F35B29}"/>
              </c:ext>
            </c:extLst>
          </c:dPt>
          <c:dPt>
            <c:idx val="1"/>
            <c:invertIfNegative val="0"/>
            <c:bubble3D val="0"/>
            <c:spPr>
              <a:pattFill prst="lgCheck">
                <a:fgClr>
                  <a:srgbClr val="00AB39"/>
                </a:fgClr>
                <a:bgClr>
                  <a:srgbClr val="FFFFFF"/>
                </a:bgClr>
              </a:pattFill>
              <a:ln>
                <a:solidFill>
                  <a:srgbClr val="00AB39"/>
                </a:solidFill>
              </a:ln>
            </c:spPr>
            <c:extLst>
              <c:ext xmlns:c16="http://schemas.microsoft.com/office/drawing/2014/chart" uri="{C3380CC4-5D6E-409C-BE32-E72D297353CC}">
                <c16:uniqueId val="{00000002-37A0-4AAD-A2C0-8FA28BC44A65}"/>
              </c:ext>
            </c:extLst>
          </c:dPt>
          <c:dLbls>
            <c:spPr>
              <a:solidFill>
                <a:srgbClr val="FFFFFF"/>
              </a:solidFill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Click Rate</c:v>
                </c:pt>
                <c:pt idx="1">
                  <c:v>Conversion Rate</c:v>
                </c:pt>
              </c:strCache>
            </c:strRef>
          </c:cat>
          <c:val>
            <c:numRef>
              <c:f>Sheet1!$C$2:$C$3</c:f>
              <c:numCache>
                <c:formatCode>0.0%</c:formatCode>
                <c:ptCount val="2"/>
                <c:pt idx="0">
                  <c:v>0.13</c:v>
                </c:pt>
                <c:pt idx="1">
                  <c:v>0.254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14-4E9E-8389-693C434ED93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Both</c:v>
                </c:pt>
              </c:strCache>
            </c:strRef>
          </c:tx>
          <c:spPr>
            <a:pattFill prst="pct90">
              <a:fgClr>
                <a:srgbClr val="003A6F"/>
              </a:fgClr>
              <a:bgClr>
                <a:srgbClr val="FFFFFF"/>
              </a:bgClr>
            </a:pattFill>
            <a:ln>
              <a:solidFill>
                <a:srgbClr val="003A6F"/>
              </a:solidFill>
            </a:ln>
          </c:spPr>
          <c:invertIfNegative val="0"/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37A0-4AAD-A2C0-8FA28BC44A65}"/>
              </c:ext>
            </c:extLst>
          </c:dPt>
          <c:dLbls>
            <c:numFmt formatCode="0.0%" sourceLinked="0"/>
            <c:spPr>
              <a:solidFill>
                <a:srgbClr val="FFFFFF"/>
              </a:solidFill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latin typeface="Calibri" panose="020F050202020403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Click Rate</c:v>
                </c:pt>
                <c:pt idx="1">
                  <c:v>Conversion Rate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 formatCode="0.00%">
                  <c:v>4.2999999999999997E-2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A0-4AAD-A2C0-8FA28BC44A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235002880"/>
        <c:axId val="263021312"/>
      </c:barChart>
      <c:catAx>
        <c:axId val="235002880"/>
        <c:scaling>
          <c:orientation val="minMax"/>
        </c:scaling>
        <c:delete val="0"/>
        <c:axPos val="b"/>
        <c:numFmt formatCode="mmm\-yy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n-ea"/>
                <a:cs typeface="Calibri"/>
              </a:defRPr>
            </a:pPr>
            <a:endParaRPr lang="en-US"/>
          </a:p>
        </c:txPr>
        <c:crossAx val="263021312"/>
        <c:crosses val="autoZero"/>
        <c:auto val="1"/>
        <c:lblAlgn val="ctr"/>
        <c:lblOffset val="100"/>
        <c:noMultiLvlLbl val="1"/>
      </c:catAx>
      <c:valAx>
        <c:axId val="263021312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n-ea"/>
                <a:cs typeface="Calibri"/>
              </a:defRPr>
            </a:pPr>
            <a:endParaRPr lang="en-US"/>
          </a:p>
        </c:txPr>
        <c:crossAx val="235002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8.8384822056408394E-2"/>
          <c:y val="2.6407260832136199E-2"/>
          <c:w val="0.89210131643700796"/>
          <c:h val="0.8217646082661189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Click Rate</c:v>
                </c:pt>
              </c:strCache>
            </c:strRef>
          </c:tx>
          <c:spPr>
            <a:ln>
              <a:solidFill>
                <a:srgbClr val="003A6F"/>
              </a:solidFill>
            </a:ln>
            <a:effectLst>
              <a:outerShdw blurRad="50800" dist="38100" dir="5400000" sx="4000" sy="4000" algn="ctr" rotWithShape="0">
                <a:srgbClr val="000000">
                  <a:alpha val="43137"/>
                </a:srgbClr>
              </a:outerShdw>
            </a:effectLst>
          </c:spPr>
          <c:marker>
            <c:symbol val="none"/>
          </c:marker>
          <c:cat>
            <c:numRef>
              <c:f>Sheet1!$A$2:$A$29</c:f>
              <c:numCache>
                <c:formatCode>General</c:formatCode>
                <c:ptCount val="28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  <c:pt idx="8">
                  <c:v>11</c:v>
                </c:pt>
                <c:pt idx="9">
                  <c:v>12</c:v>
                </c:pt>
                <c:pt idx="10">
                  <c:v>13</c:v>
                </c:pt>
                <c:pt idx="11">
                  <c:v>14</c:v>
                </c:pt>
                <c:pt idx="12">
                  <c:v>15</c:v>
                </c:pt>
                <c:pt idx="13">
                  <c:v>16</c:v>
                </c:pt>
                <c:pt idx="14">
                  <c:v>17</c:v>
                </c:pt>
                <c:pt idx="15">
                  <c:v>18</c:v>
                </c:pt>
                <c:pt idx="16">
                  <c:v>19</c:v>
                </c:pt>
                <c:pt idx="17">
                  <c:v>20</c:v>
                </c:pt>
                <c:pt idx="18">
                  <c:v>21</c:v>
                </c:pt>
                <c:pt idx="19">
                  <c:v>22</c:v>
                </c:pt>
                <c:pt idx="20">
                  <c:v>23</c:v>
                </c:pt>
                <c:pt idx="21">
                  <c:v>24</c:v>
                </c:pt>
                <c:pt idx="22">
                  <c:v>25</c:v>
                </c:pt>
                <c:pt idx="23">
                  <c:v>26</c:v>
                </c:pt>
                <c:pt idx="24">
                  <c:v>27</c:v>
                </c:pt>
                <c:pt idx="25">
                  <c:v>28</c:v>
                </c:pt>
                <c:pt idx="26">
                  <c:v>29</c:v>
                </c:pt>
                <c:pt idx="27">
                  <c:v>30</c:v>
                </c:pt>
              </c:numCache>
            </c:numRef>
          </c:cat>
          <c:val>
            <c:numRef>
              <c:f>Sheet1!$B$2:$B$29</c:f>
              <c:numCache>
                <c:formatCode>0.0%</c:formatCode>
                <c:ptCount val="28"/>
                <c:pt idx="0">
                  <c:v>0.10289714891069043</c:v>
                </c:pt>
                <c:pt idx="1">
                  <c:v>8.3890314874583857E-2</c:v>
                </c:pt>
                <c:pt idx="2">
                  <c:v>0.10370540616461095</c:v>
                </c:pt>
                <c:pt idx="3">
                  <c:v>0.14728862071633017</c:v>
                </c:pt>
                <c:pt idx="4">
                  <c:v>0.1968695652173913</c:v>
                </c:pt>
                <c:pt idx="5">
                  <c:v>0.21057435753405421</c:v>
                </c:pt>
                <c:pt idx="6">
                  <c:v>0.18918160311159229</c:v>
                </c:pt>
                <c:pt idx="7">
                  <c:v>0.16262056754112111</c:v>
                </c:pt>
                <c:pt idx="8">
                  <c:v>0.14265741786309619</c:v>
                </c:pt>
                <c:pt idx="9">
                  <c:v>0.12650845891795137</c:v>
                </c:pt>
                <c:pt idx="10">
                  <c:v>0.11798935248235731</c:v>
                </c:pt>
                <c:pt idx="11">
                  <c:v>0.11445989451332284</c:v>
                </c:pt>
                <c:pt idx="12">
                  <c:v>0.10296150767663538</c:v>
                </c:pt>
                <c:pt idx="13">
                  <c:v>0.10306058713304185</c:v>
                </c:pt>
                <c:pt idx="14">
                  <c:v>9.4157174465295423E-2</c:v>
                </c:pt>
                <c:pt idx="15">
                  <c:v>8.9951169365201741E-2</c:v>
                </c:pt>
                <c:pt idx="16">
                  <c:v>8.8974209164510473E-2</c:v>
                </c:pt>
                <c:pt idx="17">
                  <c:v>8.449995808533825E-2</c:v>
                </c:pt>
                <c:pt idx="18">
                  <c:v>8.7717821365434795E-2</c:v>
                </c:pt>
                <c:pt idx="19">
                  <c:v>8.1256013294848245E-2</c:v>
                </c:pt>
                <c:pt idx="20">
                  <c:v>7.3878627968337732E-2</c:v>
                </c:pt>
                <c:pt idx="21">
                  <c:v>6.9759079467817328E-2</c:v>
                </c:pt>
                <c:pt idx="22">
                  <c:v>7.2572617862636871E-2</c:v>
                </c:pt>
                <c:pt idx="23">
                  <c:v>6.6277836691410394E-2</c:v>
                </c:pt>
                <c:pt idx="24">
                  <c:v>6.5985130111524168E-2</c:v>
                </c:pt>
                <c:pt idx="25">
                  <c:v>7.1494512257667453E-2</c:v>
                </c:pt>
                <c:pt idx="26">
                  <c:v>6.2324419935490587E-2</c:v>
                </c:pt>
                <c:pt idx="27">
                  <c:v>6.4232292124945009E-2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2FC-45B1-A0D4-685246C9FC0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Conversion Rate</c:v>
                </c:pt>
              </c:strCache>
            </c:strRef>
          </c:tx>
          <c:spPr>
            <a:ln>
              <a:solidFill>
                <a:srgbClr val="00AB39"/>
              </a:solidFill>
            </a:ln>
          </c:spPr>
          <c:marker>
            <c:symbol val="none"/>
          </c:marker>
          <c:cat>
            <c:numRef>
              <c:f>Sheet1!$A$2:$A$29</c:f>
              <c:numCache>
                <c:formatCode>General</c:formatCode>
                <c:ptCount val="28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  <c:pt idx="8">
                  <c:v>11</c:v>
                </c:pt>
                <c:pt idx="9">
                  <c:v>12</c:v>
                </c:pt>
                <c:pt idx="10">
                  <c:v>13</c:v>
                </c:pt>
                <c:pt idx="11">
                  <c:v>14</c:v>
                </c:pt>
                <c:pt idx="12">
                  <c:v>15</c:v>
                </c:pt>
                <c:pt idx="13">
                  <c:v>16</c:v>
                </c:pt>
                <c:pt idx="14">
                  <c:v>17</c:v>
                </c:pt>
                <c:pt idx="15">
                  <c:v>18</c:v>
                </c:pt>
                <c:pt idx="16">
                  <c:v>19</c:v>
                </c:pt>
                <c:pt idx="17">
                  <c:v>20</c:v>
                </c:pt>
                <c:pt idx="18">
                  <c:v>21</c:v>
                </c:pt>
                <c:pt idx="19">
                  <c:v>22</c:v>
                </c:pt>
                <c:pt idx="20">
                  <c:v>23</c:v>
                </c:pt>
                <c:pt idx="21">
                  <c:v>24</c:v>
                </c:pt>
                <c:pt idx="22">
                  <c:v>25</c:v>
                </c:pt>
                <c:pt idx="23">
                  <c:v>26</c:v>
                </c:pt>
                <c:pt idx="24">
                  <c:v>27</c:v>
                </c:pt>
                <c:pt idx="25">
                  <c:v>28</c:v>
                </c:pt>
                <c:pt idx="26">
                  <c:v>29</c:v>
                </c:pt>
                <c:pt idx="27">
                  <c:v>30</c:v>
                </c:pt>
              </c:numCache>
            </c:numRef>
          </c:cat>
          <c:val>
            <c:numRef>
              <c:f>Sheet1!$C$2:$C$29</c:f>
              <c:numCache>
                <c:formatCode>0.0%</c:formatCode>
                <c:ptCount val="28"/>
                <c:pt idx="0">
                  <c:v>1.9183823868085301E-2</c:v>
                </c:pt>
                <c:pt idx="1">
                  <c:v>2.4117512516201173E-2</c:v>
                </c:pt>
                <c:pt idx="2">
                  <c:v>5.3780740059756381E-2</c:v>
                </c:pt>
                <c:pt idx="3">
                  <c:v>0.10376215156906733</c:v>
                </c:pt>
                <c:pt idx="4">
                  <c:v>0.1567536231884058</c:v>
                </c:pt>
                <c:pt idx="5">
                  <c:v>0.17083274820952113</c:v>
                </c:pt>
                <c:pt idx="6">
                  <c:v>0.14920405790127911</c:v>
                </c:pt>
                <c:pt idx="7">
                  <c:v>0.12548343506826337</c:v>
                </c:pt>
                <c:pt idx="8">
                  <c:v>0.1061999247190407</c:v>
                </c:pt>
                <c:pt idx="9">
                  <c:v>8.9612564235810377E-2</c:v>
                </c:pt>
                <c:pt idx="10">
                  <c:v>8.059923238826297E-2</c:v>
                </c:pt>
                <c:pt idx="11">
                  <c:v>7.8430029454072195E-2</c:v>
                </c:pt>
                <c:pt idx="12">
                  <c:v>6.72342283344248E-2</c:v>
                </c:pt>
                <c:pt idx="13">
                  <c:v>6.5662086196127414E-2</c:v>
                </c:pt>
                <c:pt idx="14">
                  <c:v>5.957551421781529E-2</c:v>
                </c:pt>
                <c:pt idx="15">
                  <c:v>5.4056369399468861E-2</c:v>
                </c:pt>
                <c:pt idx="16">
                  <c:v>5.3000584258409145E-2</c:v>
                </c:pt>
                <c:pt idx="17">
                  <c:v>4.577081062955822E-2</c:v>
                </c:pt>
                <c:pt idx="18">
                  <c:v>4.8236383533967503E-2</c:v>
                </c:pt>
                <c:pt idx="19">
                  <c:v>4.4870112831277877E-2</c:v>
                </c:pt>
                <c:pt idx="20">
                  <c:v>3.8522427440633243E-2</c:v>
                </c:pt>
                <c:pt idx="21">
                  <c:v>3.640776699029126E-2</c:v>
                </c:pt>
                <c:pt idx="22">
                  <c:v>3.7643652158175729E-2</c:v>
                </c:pt>
                <c:pt idx="23">
                  <c:v>3.5348179568752212E-2</c:v>
                </c:pt>
                <c:pt idx="24">
                  <c:v>3.3147459727385378E-2</c:v>
                </c:pt>
                <c:pt idx="25">
                  <c:v>3.5285670325161556E-2</c:v>
                </c:pt>
                <c:pt idx="26">
                  <c:v>3.0381854125481219E-2</c:v>
                </c:pt>
                <c:pt idx="27">
                  <c:v>3.1236251649802024E-2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C14-4E9E-8389-693C434ED9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35002880"/>
        <c:axId val="263021312"/>
      </c:lineChart>
      <c:catAx>
        <c:axId val="235002880"/>
        <c:scaling>
          <c:orientation val="minMax"/>
        </c:scaling>
        <c:delete val="0"/>
        <c:axPos val="b"/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n-ea"/>
                <a:cs typeface="Calibri"/>
              </a:defRPr>
            </a:pPr>
            <a:endParaRPr lang="en-US"/>
          </a:p>
        </c:txPr>
        <c:crossAx val="263021312"/>
        <c:crosses val="autoZero"/>
        <c:auto val="1"/>
        <c:lblAlgn val="ctr"/>
        <c:lblOffset val="100"/>
        <c:tickLblSkip val="1"/>
        <c:noMultiLvlLbl val="1"/>
      </c:catAx>
      <c:valAx>
        <c:axId val="263021312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n-ea"/>
                <a:cs typeface="Calibri"/>
              </a:defRPr>
            </a:pPr>
            <a:endParaRPr lang="en-US"/>
          </a:p>
        </c:txPr>
        <c:crossAx val="235002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/>
              <a:t>Placement Performance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Conversions (K)</c:v>
                </c:pt>
              </c:strCache>
            </c:strRef>
          </c:tx>
          <c:spPr>
            <a:solidFill>
              <a:srgbClr val="C00000"/>
            </a:solidFill>
            <a:ln>
              <a:solidFill>
                <a:srgbClr val="0070C0"/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Login
Intercept</c:v>
                </c:pt>
                <c:pt idx="1">
                  <c:v>Customer/ 
Hello</c:v>
                </c:pt>
                <c:pt idx="2">
                  <c:v>Logout 
Intercept</c:v>
                </c:pt>
                <c:pt idx="3">
                  <c:v>Offer 
Tile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7F-4DC0-B905-93BC5CF259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NPV ($MM)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Login
Intercept</c:v>
                </c:pt>
                <c:pt idx="1">
                  <c:v>Customer/ 
Hello</c:v>
                </c:pt>
                <c:pt idx="2">
                  <c:v>Logout 
Intercept</c:v>
                </c:pt>
                <c:pt idx="3">
                  <c:v>Offer 
Tile</c:v>
                </c:pt>
              </c:strCache>
            </c:strRef>
          </c:cat>
          <c:val>
            <c:numRef>
              <c:f>Sheet1!$C$2:$C$5</c:f>
              <c:numCache>
                <c:formatCode>_("$"* #,##0.0_);_("$"* \(#,##0.0\);_("$"* "-"??_);_(@_)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B7F-4DC0-B905-93BC5CF259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Conversion Rate (%)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Login
Intercept</c:v>
                </c:pt>
                <c:pt idx="1">
                  <c:v>Customer/ 
Hello</c:v>
                </c:pt>
                <c:pt idx="2">
                  <c:v>Logout 
Intercept</c:v>
                </c:pt>
                <c:pt idx="3">
                  <c:v>Offer 
Tile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5</c:v>
                </c:pt>
                <c:pt idx="1">
                  <c:v>2.25</c:v>
                </c:pt>
                <c:pt idx="2">
                  <c:v>3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B7F-4DC0-B905-93BC5CF259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28009728"/>
        <c:axId val="558414696"/>
      </c:barChart>
      <c:catAx>
        <c:axId val="528009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8414696"/>
        <c:crosses val="autoZero"/>
        <c:auto val="1"/>
        <c:lblAlgn val="ctr"/>
        <c:lblOffset val="100"/>
        <c:noMultiLvlLbl val="0"/>
      </c:catAx>
      <c:valAx>
        <c:axId val="558414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8009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072463768115942"/>
          <c:y val="0.92695110122104307"/>
          <c:w val="0.79636271272542547"/>
          <c:h val="7.304899387576553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rgbClr val="0070C0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/>
              <a:t>Campaign Performance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Conversions (K)</c:v>
                </c:pt>
              </c:strCache>
            </c:strRef>
          </c:tx>
          <c:spPr>
            <a:solidFill>
              <a:srgbClr val="C00000"/>
            </a:solidFill>
            <a:ln>
              <a:solidFill>
                <a:srgbClr val="0070C0"/>
              </a:solidFill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Experiment 1</c:v>
                </c:pt>
                <c:pt idx="1">
                  <c:v>Experiment 2</c:v>
                </c:pt>
                <c:pt idx="2">
                  <c:v>Experiment 3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D8-4489-9FBB-DA723494D42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NPV ($MM)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Experiment 1</c:v>
                </c:pt>
                <c:pt idx="1">
                  <c:v>Experiment 2</c:v>
                </c:pt>
                <c:pt idx="2">
                  <c:v>Experiment 3</c:v>
                </c:pt>
              </c:strCache>
            </c:strRef>
          </c:cat>
          <c:val>
            <c:numRef>
              <c:f>Sheet1!$C$2:$C$6</c:f>
              <c:numCache>
                <c:formatCode>_("$"* #,##0.0_);_("$"* \(#,##0.0\);_("$"* "-"??_);_(@_)</c:formatCode>
                <c:ptCount val="5"/>
                <c:pt idx="0">
                  <c:v>4.7300000000000004</c:v>
                </c:pt>
                <c:pt idx="1">
                  <c:v>2.75</c:v>
                </c:pt>
                <c:pt idx="2">
                  <c:v>3.4100000000000006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7D8-4489-9FBB-DA723494D42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Conversion Rate (%)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Experiment 1</c:v>
                </c:pt>
                <c:pt idx="1">
                  <c:v>Experiment 2</c:v>
                </c:pt>
                <c:pt idx="2">
                  <c:v>Experiment 3</c:v>
                </c:pt>
              </c:strCache>
            </c:strRef>
          </c:cat>
          <c:val>
            <c:numRef>
              <c:f>Sheet1!$D$2:$D$6</c:f>
              <c:numCache>
                <c:formatCode>0%</c:formatCode>
                <c:ptCount val="5"/>
                <c:pt idx="0">
                  <c:v>2.25</c:v>
                </c:pt>
                <c:pt idx="1">
                  <c:v>5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7D8-4489-9FBB-DA723494D4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28009728"/>
        <c:axId val="558414696"/>
      </c:barChart>
      <c:catAx>
        <c:axId val="528009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8414696"/>
        <c:crosses val="autoZero"/>
        <c:auto val="1"/>
        <c:lblAlgn val="ctr"/>
        <c:lblOffset val="100"/>
        <c:noMultiLvlLbl val="0"/>
      </c:catAx>
      <c:valAx>
        <c:axId val="558414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8009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072463768115942"/>
          <c:y val="0.92695110122104307"/>
          <c:w val="0.79636271272542547"/>
          <c:h val="7.304899387576553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rgbClr val="0070C0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EF6204-7FA8-48F9-A2D5-28B5E25A801F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F3382A56-51C0-4C88-9A44-DD71B396B3F3}">
      <dgm:prSet phldrT="[Text]" custT="1"/>
      <dgm:spPr>
        <a:ln w="28575">
          <a:solidFill>
            <a:srgbClr val="0070C0"/>
          </a:solidFill>
        </a:ln>
      </dgm:spPr>
      <dgm:t>
        <a:bodyPr/>
        <a:lstStyle/>
        <a:p>
          <a:r>
            <a:rPr lang="en-US" sz="2400" dirty="0">
              <a:solidFill>
                <a:schemeClr val="tx2">
                  <a:lumMod val="75000"/>
                  <a:lumOff val="25000"/>
                </a:schemeClr>
              </a:solidFill>
            </a:rPr>
            <a:t>Define Personalization</a:t>
          </a:r>
        </a:p>
      </dgm:t>
    </dgm:pt>
    <dgm:pt modelId="{F147DE82-20B9-4F8B-9341-6B6517F2E6CE}" type="parTrans" cxnId="{EA9BF13F-11C2-4525-8C29-ED89B5C5525B}">
      <dgm:prSet/>
      <dgm:spPr/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F172F38E-835D-4F70-9CDD-59F2EBF4FD94}" type="sibTrans" cxnId="{EA9BF13F-11C2-4525-8C29-ED89B5C5525B}">
      <dgm:prSet/>
      <dgm:spPr/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625CCE7A-9146-45BE-9D98-173DDED42476}">
      <dgm:prSet phldrT="[Text]" custT="1"/>
      <dgm:spPr>
        <a:ln w="28575">
          <a:solidFill>
            <a:srgbClr val="0070C0"/>
          </a:solidFill>
        </a:ln>
      </dgm:spPr>
      <dgm:t>
        <a:bodyPr/>
        <a:lstStyle/>
        <a:p>
          <a:r>
            <a:rPr lang="en-US" sz="2400" dirty="0">
              <a:solidFill>
                <a:schemeClr val="tx2">
                  <a:lumMod val="75000"/>
                  <a:lumOff val="25000"/>
                </a:schemeClr>
              </a:solidFill>
            </a:rPr>
            <a:t>Outline Business Opportunity</a:t>
          </a:r>
        </a:p>
      </dgm:t>
    </dgm:pt>
    <dgm:pt modelId="{81867B63-EE14-4F27-AF5B-13F800C61C73}" type="parTrans" cxnId="{7D353574-AB7A-41D0-98F0-CE5FCE07A0D0}">
      <dgm:prSet/>
      <dgm:spPr/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4A381972-F46C-4615-B998-955AF764A71B}" type="sibTrans" cxnId="{7D353574-AB7A-41D0-98F0-CE5FCE07A0D0}">
      <dgm:prSet/>
      <dgm:spPr/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694D9BA8-B785-4106-8AE3-B8C148F627E4}">
      <dgm:prSet phldrT="[Text]" custT="1"/>
      <dgm:spPr>
        <a:ln w="28575">
          <a:solidFill>
            <a:srgbClr val="0070C0"/>
          </a:solidFill>
        </a:ln>
      </dgm:spPr>
      <dgm:t>
        <a:bodyPr/>
        <a:lstStyle/>
        <a:p>
          <a:r>
            <a:rPr lang="en-US" sz="2400" dirty="0">
              <a:solidFill>
                <a:schemeClr val="tx2">
                  <a:lumMod val="75000"/>
                  <a:lumOff val="25000"/>
                </a:schemeClr>
              </a:solidFill>
            </a:rPr>
            <a:t>Define EASE Approach</a:t>
          </a:r>
        </a:p>
      </dgm:t>
    </dgm:pt>
    <dgm:pt modelId="{0A514CA6-62B7-463E-A102-5DE58F1B7B99}" type="parTrans" cxnId="{01474073-22BC-47CF-8199-2F353B750F65}">
      <dgm:prSet/>
      <dgm:spPr/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29175246-99B3-45BF-9F50-8054513E0059}" type="sibTrans" cxnId="{01474073-22BC-47CF-8199-2F353B750F65}">
      <dgm:prSet/>
      <dgm:spPr/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668B039F-EA21-4766-AD69-222599F6716F}">
      <dgm:prSet phldrT="[Text]" custT="1"/>
      <dgm:spPr>
        <a:ln w="28575">
          <a:solidFill>
            <a:srgbClr val="0070C0"/>
          </a:solidFill>
        </a:ln>
      </dgm:spPr>
      <dgm:t>
        <a:bodyPr/>
        <a:lstStyle/>
        <a:p>
          <a:r>
            <a:rPr lang="en-US" sz="2400" dirty="0">
              <a:solidFill>
                <a:schemeClr val="tx2">
                  <a:lumMod val="75000"/>
                  <a:lumOff val="25000"/>
                </a:schemeClr>
              </a:solidFill>
            </a:rPr>
            <a:t>Outline Capabilities Needed</a:t>
          </a:r>
        </a:p>
      </dgm:t>
    </dgm:pt>
    <dgm:pt modelId="{65DFDC86-7C2C-4A2B-8D31-8A64B5609535}" type="parTrans" cxnId="{79606EEE-8E49-4746-A1C3-10EDCFFB7207}">
      <dgm:prSet/>
      <dgm:spPr/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C94F2E99-A097-4E3E-99FB-47574FC34F63}" type="sibTrans" cxnId="{79606EEE-8E49-4746-A1C3-10EDCFFB7207}">
      <dgm:prSet/>
      <dgm:spPr/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AC89030E-22DC-406E-9368-9808E1D789B8}">
      <dgm:prSet phldrT="[Text]" custT="1"/>
      <dgm:spPr>
        <a:ln w="28575">
          <a:solidFill>
            <a:srgbClr val="0070C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400" dirty="0">
              <a:solidFill>
                <a:schemeClr val="tx2">
                  <a:lumMod val="75000"/>
                  <a:lumOff val="25000"/>
                </a:schemeClr>
              </a:solidFill>
            </a:rPr>
            <a:t>Where We   Start</a:t>
          </a:r>
        </a:p>
      </dgm:t>
    </dgm:pt>
    <dgm:pt modelId="{5251DBD0-861A-41A5-B2EF-92DF35E855E6}" type="parTrans" cxnId="{7B7EBE51-99FC-4CAA-A47A-86D12AFC358E}">
      <dgm:prSet/>
      <dgm:spPr/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DD172759-5EC0-4161-91E1-342B29876589}" type="sibTrans" cxnId="{7B7EBE51-99FC-4CAA-A47A-86D12AFC358E}">
      <dgm:prSet/>
      <dgm:spPr/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470D4013-2E90-4DDA-8B11-D84DCFC4BF31}" type="pres">
      <dgm:prSet presAssocID="{86EF6204-7FA8-48F9-A2D5-28B5E25A801F}" presName="diagram" presStyleCnt="0">
        <dgm:presLayoutVars>
          <dgm:dir/>
          <dgm:resizeHandles val="exact"/>
        </dgm:presLayoutVars>
      </dgm:prSet>
      <dgm:spPr/>
    </dgm:pt>
    <dgm:pt modelId="{D6DE9A26-E32D-4DF3-866E-5BBA406DB6AD}" type="pres">
      <dgm:prSet presAssocID="{F3382A56-51C0-4C88-9A44-DD71B396B3F3}" presName="node" presStyleLbl="node1" presStyleIdx="0" presStyleCnt="5">
        <dgm:presLayoutVars>
          <dgm:bulletEnabled val="1"/>
        </dgm:presLayoutVars>
      </dgm:prSet>
      <dgm:spPr/>
    </dgm:pt>
    <dgm:pt modelId="{F41BD696-B53D-44ED-B0F2-5212CF2F1729}" type="pres">
      <dgm:prSet presAssocID="{F172F38E-835D-4F70-9CDD-59F2EBF4FD94}" presName="sibTrans" presStyleCnt="0"/>
      <dgm:spPr/>
    </dgm:pt>
    <dgm:pt modelId="{6ACD231E-1A20-49A6-B587-FF3965813106}" type="pres">
      <dgm:prSet presAssocID="{625CCE7A-9146-45BE-9D98-173DDED42476}" presName="node" presStyleLbl="node1" presStyleIdx="1" presStyleCnt="5">
        <dgm:presLayoutVars>
          <dgm:bulletEnabled val="1"/>
        </dgm:presLayoutVars>
      </dgm:prSet>
      <dgm:spPr/>
    </dgm:pt>
    <dgm:pt modelId="{7D35F499-9BB6-4B36-BD9A-0E898D136E5A}" type="pres">
      <dgm:prSet presAssocID="{4A381972-F46C-4615-B998-955AF764A71B}" presName="sibTrans" presStyleCnt="0"/>
      <dgm:spPr/>
    </dgm:pt>
    <dgm:pt modelId="{FF745647-C8C8-4002-8151-7C830A29379D}" type="pres">
      <dgm:prSet presAssocID="{694D9BA8-B785-4106-8AE3-B8C148F627E4}" presName="node" presStyleLbl="node1" presStyleIdx="2" presStyleCnt="5">
        <dgm:presLayoutVars>
          <dgm:bulletEnabled val="1"/>
        </dgm:presLayoutVars>
      </dgm:prSet>
      <dgm:spPr/>
    </dgm:pt>
    <dgm:pt modelId="{8920F2A1-B2F1-4407-ADB9-94ADB4BA31C2}" type="pres">
      <dgm:prSet presAssocID="{29175246-99B3-45BF-9F50-8054513E0059}" presName="sibTrans" presStyleCnt="0"/>
      <dgm:spPr/>
    </dgm:pt>
    <dgm:pt modelId="{6733FE60-AE09-41E1-9DBD-C11247B428A0}" type="pres">
      <dgm:prSet presAssocID="{668B039F-EA21-4766-AD69-222599F6716F}" presName="node" presStyleLbl="node1" presStyleIdx="3" presStyleCnt="5">
        <dgm:presLayoutVars>
          <dgm:bulletEnabled val="1"/>
        </dgm:presLayoutVars>
      </dgm:prSet>
      <dgm:spPr/>
    </dgm:pt>
    <dgm:pt modelId="{EBB34FD9-A4D0-4C7B-96CE-E5D5A239943A}" type="pres">
      <dgm:prSet presAssocID="{C94F2E99-A097-4E3E-99FB-47574FC34F63}" presName="sibTrans" presStyleCnt="0"/>
      <dgm:spPr/>
    </dgm:pt>
    <dgm:pt modelId="{CABF3D84-6D11-428F-AE89-11EDF1A0A55F}" type="pres">
      <dgm:prSet presAssocID="{AC89030E-22DC-406E-9368-9808E1D789B8}" presName="node" presStyleLbl="node1" presStyleIdx="4" presStyleCnt="5">
        <dgm:presLayoutVars>
          <dgm:bulletEnabled val="1"/>
        </dgm:presLayoutVars>
      </dgm:prSet>
      <dgm:spPr/>
    </dgm:pt>
  </dgm:ptLst>
  <dgm:cxnLst>
    <dgm:cxn modelId="{557D3131-AE73-4777-A5E9-4CB21641B62A}" type="presOf" srcId="{625CCE7A-9146-45BE-9D98-173DDED42476}" destId="{6ACD231E-1A20-49A6-B587-FF3965813106}" srcOrd="0" destOrd="0" presId="urn:microsoft.com/office/officeart/2005/8/layout/default"/>
    <dgm:cxn modelId="{EA9BF13F-11C2-4525-8C29-ED89B5C5525B}" srcId="{86EF6204-7FA8-48F9-A2D5-28B5E25A801F}" destId="{F3382A56-51C0-4C88-9A44-DD71B396B3F3}" srcOrd="0" destOrd="0" parTransId="{F147DE82-20B9-4F8B-9341-6B6517F2E6CE}" sibTransId="{F172F38E-835D-4F70-9CDD-59F2EBF4FD94}"/>
    <dgm:cxn modelId="{7B7EBE51-99FC-4CAA-A47A-86D12AFC358E}" srcId="{86EF6204-7FA8-48F9-A2D5-28B5E25A801F}" destId="{AC89030E-22DC-406E-9368-9808E1D789B8}" srcOrd="4" destOrd="0" parTransId="{5251DBD0-861A-41A5-B2EF-92DF35E855E6}" sibTransId="{DD172759-5EC0-4161-91E1-342B29876589}"/>
    <dgm:cxn modelId="{01474073-22BC-47CF-8199-2F353B750F65}" srcId="{86EF6204-7FA8-48F9-A2D5-28B5E25A801F}" destId="{694D9BA8-B785-4106-8AE3-B8C148F627E4}" srcOrd="2" destOrd="0" parTransId="{0A514CA6-62B7-463E-A102-5DE58F1B7B99}" sibTransId="{29175246-99B3-45BF-9F50-8054513E0059}"/>
    <dgm:cxn modelId="{7D353574-AB7A-41D0-98F0-CE5FCE07A0D0}" srcId="{86EF6204-7FA8-48F9-A2D5-28B5E25A801F}" destId="{625CCE7A-9146-45BE-9D98-173DDED42476}" srcOrd="1" destOrd="0" parTransId="{81867B63-EE14-4F27-AF5B-13F800C61C73}" sibTransId="{4A381972-F46C-4615-B998-955AF764A71B}"/>
    <dgm:cxn modelId="{20673B58-B68E-434E-97D5-38DE0D463DC6}" type="presOf" srcId="{AC89030E-22DC-406E-9368-9808E1D789B8}" destId="{CABF3D84-6D11-428F-AE89-11EDF1A0A55F}" srcOrd="0" destOrd="0" presId="urn:microsoft.com/office/officeart/2005/8/layout/default"/>
    <dgm:cxn modelId="{A36CBA9B-9940-4C91-86D2-768EFEF0873C}" type="presOf" srcId="{F3382A56-51C0-4C88-9A44-DD71B396B3F3}" destId="{D6DE9A26-E32D-4DF3-866E-5BBA406DB6AD}" srcOrd="0" destOrd="0" presId="urn:microsoft.com/office/officeart/2005/8/layout/default"/>
    <dgm:cxn modelId="{3B3E22AB-87B9-4516-8CCA-1ED16591A231}" type="presOf" srcId="{86EF6204-7FA8-48F9-A2D5-28B5E25A801F}" destId="{470D4013-2E90-4DDA-8B11-D84DCFC4BF31}" srcOrd="0" destOrd="0" presId="urn:microsoft.com/office/officeart/2005/8/layout/default"/>
    <dgm:cxn modelId="{212431AB-D9E0-4E12-8048-49E3918B48D1}" type="presOf" srcId="{668B039F-EA21-4766-AD69-222599F6716F}" destId="{6733FE60-AE09-41E1-9DBD-C11247B428A0}" srcOrd="0" destOrd="0" presId="urn:microsoft.com/office/officeart/2005/8/layout/default"/>
    <dgm:cxn modelId="{3E6D10C2-04A9-4FC5-849E-A65C19AD87AD}" type="presOf" srcId="{694D9BA8-B785-4106-8AE3-B8C148F627E4}" destId="{FF745647-C8C8-4002-8151-7C830A29379D}" srcOrd="0" destOrd="0" presId="urn:microsoft.com/office/officeart/2005/8/layout/default"/>
    <dgm:cxn modelId="{79606EEE-8E49-4746-A1C3-10EDCFFB7207}" srcId="{86EF6204-7FA8-48F9-A2D5-28B5E25A801F}" destId="{668B039F-EA21-4766-AD69-222599F6716F}" srcOrd="3" destOrd="0" parTransId="{65DFDC86-7C2C-4A2B-8D31-8A64B5609535}" sibTransId="{C94F2E99-A097-4E3E-99FB-47574FC34F63}"/>
    <dgm:cxn modelId="{4BCFF5D7-DF98-4EB6-9028-034C7C69D5C0}" type="presParOf" srcId="{470D4013-2E90-4DDA-8B11-D84DCFC4BF31}" destId="{D6DE9A26-E32D-4DF3-866E-5BBA406DB6AD}" srcOrd="0" destOrd="0" presId="urn:microsoft.com/office/officeart/2005/8/layout/default"/>
    <dgm:cxn modelId="{0EAAAFFB-EBCF-47FB-8D08-A3C8447E2610}" type="presParOf" srcId="{470D4013-2E90-4DDA-8B11-D84DCFC4BF31}" destId="{F41BD696-B53D-44ED-B0F2-5212CF2F1729}" srcOrd="1" destOrd="0" presId="urn:microsoft.com/office/officeart/2005/8/layout/default"/>
    <dgm:cxn modelId="{4A02F781-F69D-4A1E-8F5F-D6D4A5761BF5}" type="presParOf" srcId="{470D4013-2E90-4DDA-8B11-D84DCFC4BF31}" destId="{6ACD231E-1A20-49A6-B587-FF3965813106}" srcOrd="2" destOrd="0" presId="urn:microsoft.com/office/officeart/2005/8/layout/default"/>
    <dgm:cxn modelId="{D13AAC66-EBD6-4B83-B921-CB81D29B0C25}" type="presParOf" srcId="{470D4013-2E90-4DDA-8B11-D84DCFC4BF31}" destId="{7D35F499-9BB6-4B36-BD9A-0E898D136E5A}" srcOrd="3" destOrd="0" presId="urn:microsoft.com/office/officeart/2005/8/layout/default"/>
    <dgm:cxn modelId="{F9871AD7-3CA3-412E-B816-80359BE4B8C5}" type="presParOf" srcId="{470D4013-2E90-4DDA-8B11-D84DCFC4BF31}" destId="{FF745647-C8C8-4002-8151-7C830A29379D}" srcOrd="4" destOrd="0" presId="urn:microsoft.com/office/officeart/2005/8/layout/default"/>
    <dgm:cxn modelId="{9ECBA97E-2221-44B5-89F4-6A8885314259}" type="presParOf" srcId="{470D4013-2E90-4DDA-8B11-D84DCFC4BF31}" destId="{8920F2A1-B2F1-4407-ADB9-94ADB4BA31C2}" srcOrd="5" destOrd="0" presId="urn:microsoft.com/office/officeart/2005/8/layout/default"/>
    <dgm:cxn modelId="{9820A731-7CA6-4798-BEE7-4AE919B58578}" type="presParOf" srcId="{470D4013-2E90-4DDA-8B11-D84DCFC4BF31}" destId="{6733FE60-AE09-41E1-9DBD-C11247B428A0}" srcOrd="6" destOrd="0" presId="urn:microsoft.com/office/officeart/2005/8/layout/default"/>
    <dgm:cxn modelId="{142BF44C-1B03-40EF-BFA2-1C6D505FA2CD}" type="presParOf" srcId="{470D4013-2E90-4DDA-8B11-D84DCFC4BF31}" destId="{EBB34FD9-A4D0-4C7B-96CE-E5D5A239943A}" srcOrd="7" destOrd="0" presId="urn:microsoft.com/office/officeart/2005/8/layout/default"/>
    <dgm:cxn modelId="{EE75329F-159B-47C9-950A-2C3E0A7138A3}" type="presParOf" srcId="{470D4013-2E90-4DDA-8B11-D84DCFC4BF31}" destId="{CABF3D84-6D11-428F-AE89-11EDF1A0A55F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8FA15A9-5A89-4D05-B336-374A048C4032}" type="doc">
      <dgm:prSet loTypeId="urn:microsoft.com/office/officeart/2005/8/layout/target3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0159ED1D-ED29-47B0-B95F-E89E78372985}">
      <dgm:prSet phldrT="[Text]" custT="1"/>
      <dgm:spPr>
        <a:solidFill>
          <a:schemeClr val="bg1"/>
        </a:solidFill>
        <a:ln>
          <a:solidFill>
            <a:srgbClr val="0070C0"/>
          </a:solidFill>
        </a:ln>
      </dgm:spPr>
      <dgm:t>
        <a:bodyPr/>
        <a:lstStyle/>
        <a:p>
          <a:r>
            <a:rPr lang="en-US" sz="3200" dirty="0">
              <a:solidFill>
                <a:schemeClr val="tx2">
                  <a:lumMod val="75000"/>
                  <a:lumOff val="25000"/>
                </a:schemeClr>
              </a:solidFill>
            </a:rPr>
            <a:t>Collect</a:t>
          </a:r>
        </a:p>
      </dgm:t>
    </dgm:pt>
    <dgm:pt modelId="{06ED2A55-6621-40D5-87E2-8BE1166E12C9}" type="parTrans" cxnId="{865A4597-9324-4F7B-8A43-B25EA1E1BD9A}">
      <dgm:prSet/>
      <dgm:spPr/>
      <dgm:t>
        <a:bodyPr/>
        <a:lstStyle/>
        <a:p>
          <a:endParaRPr lang="en-US"/>
        </a:p>
      </dgm:t>
    </dgm:pt>
    <dgm:pt modelId="{52686C24-382A-489D-8C37-A54BBBECF498}" type="sibTrans" cxnId="{865A4597-9324-4F7B-8A43-B25EA1E1BD9A}">
      <dgm:prSet/>
      <dgm:spPr/>
      <dgm:t>
        <a:bodyPr/>
        <a:lstStyle/>
        <a:p>
          <a:endParaRPr lang="en-US"/>
        </a:p>
      </dgm:t>
    </dgm:pt>
    <dgm:pt modelId="{17F4A371-0166-419B-9EF7-40F9EC80B41E}">
      <dgm:prSet phldrT="[Text]"/>
      <dgm:spPr/>
      <dgm:t>
        <a:bodyPr/>
        <a:lstStyle/>
        <a:p>
          <a:r>
            <a:rPr lang="en-US" dirty="0">
              <a:solidFill>
                <a:schemeClr val="tx2">
                  <a:lumMod val="75000"/>
                  <a:lumOff val="25000"/>
                </a:schemeClr>
              </a:solidFill>
            </a:rPr>
            <a:t>Engagement (Click, scroll)</a:t>
          </a:r>
        </a:p>
      </dgm:t>
    </dgm:pt>
    <dgm:pt modelId="{6E5A2B6F-8C9A-4C99-A01E-CDE0177E5B61}" type="parTrans" cxnId="{F5B28C87-A08F-4656-B90F-E5F1305A0BC7}">
      <dgm:prSet/>
      <dgm:spPr/>
      <dgm:t>
        <a:bodyPr/>
        <a:lstStyle/>
        <a:p>
          <a:endParaRPr lang="en-US"/>
        </a:p>
      </dgm:t>
    </dgm:pt>
    <dgm:pt modelId="{800D9121-2FF6-4373-B014-0BD670B8EDA9}" type="sibTrans" cxnId="{F5B28C87-A08F-4656-B90F-E5F1305A0BC7}">
      <dgm:prSet/>
      <dgm:spPr/>
      <dgm:t>
        <a:bodyPr/>
        <a:lstStyle/>
        <a:p>
          <a:endParaRPr lang="en-US"/>
        </a:p>
      </dgm:t>
    </dgm:pt>
    <dgm:pt modelId="{11BEA3B8-823F-4DFF-BB5E-EAD2B2A2A159}">
      <dgm:prSet phldrT="[Text]"/>
      <dgm:spPr/>
      <dgm:t>
        <a:bodyPr/>
        <a:lstStyle/>
        <a:p>
          <a:r>
            <a:rPr lang="en-US">
              <a:solidFill>
                <a:schemeClr val="tx2">
                  <a:lumMod val="75000"/>
                  <a:lumOff val="25000"/>
                </a:schemeClr>
              </a:solidFill>
            </a:rPr>
            <a:t>Conversion (do/ use, enroll)</a:t>
          </a:r>
        </a:p>
      </dgm:t>
    </dgm:pt>
    <dgm:pt modelId="{0EF278E5-5476-496C-9186-09CF7754961A}" type="parTrans" cxnId="{83497981-DE9E-4C35-9A08-2563FCF712A0}">
      <dgm:prSet/>
      <dgm:spPr/>
      <dgm:t>
        <a:bodyPr/>
        <a:lstStyle/>
        <a:p>
          <a:endParaRPr lang="en-US"/>
        </a:p>
      </dgm:t>
    </dgm:pt>
    <dgm:pt modelId="{761E4F37-BD04-48D9-9BAD-A87EFE7ED628}" type="sibTrans" cxnId="{83497981-DE9E-4C35-9A08-2563FCF712A0}">
      <dgm:prSet/>
      <dgm:spPr/>
      <dgm:t>
        <a:bodyPr/>
        <a:lstStyle/>
        <a:p>
          <a:endParaRPr lang="en-US"/>
        </a:p>
      </dgm:t>
    </dgm:pt>
    <dgm:pt modelId="{9D501B43-01B6-4BD0-90DB-8114627A53DB}">
      <dgm:prSet phldrT="[Text]" custT="1"/>
      <dgm:spPr>
        <a:solidFill>
          <a:schemeClr val="bg1">
            <a:alpha val="90000"/>
          </a:schemeClr>
        </a:solidFill>
        <a:ln>
          <a:solidFill>
            <a:srgbClr val="0070C0"/>
          </a:solidFill>
        </a:ln>
      </dgm:spPr>
      <dgm:t>
        <a:bodyPr/>
        <a:lstStyle/>
        <a:p>
          <a:r>
            <a:rPr lang="en-US" sz="3200" dirty="0">
              <a:solidFill>
                <a:schemeClr val="tx2">
                  <a:lumMod val="75000"/>
                  <a:lumOff val="25000"/>
                </a:schemeClr>
              </a:solidFill>
            </a:rPr>
            <a:t>Analyze</a:t>
          </a:r>
        </a:p>
      </dgm:t>
    </dgm:pt>
    <dgm:pt modelId="{1D689A30-C08B-4F9F-B456-A64602D40B37}" type="parTrans" cxnId="{DA0D1F7D-66A0-4077-8078-77369837F692}">
      <dgm:prSet/>
      <dgm:spPr/>
      <dgm:t>
        <a:bodyPr/>
        <a:lstStyle/>
        <a:p>
          <a:endParaRPr lang="en-US"/>
        </a:p>
      </dgm:t>
    </dgm:pt>
    <dgm:pt modelId="{D2C0F2FF-4B4C-48D8-B7DA-701FCF08AA30}" type="sibTrans" cxnId="{DA0D1F7D-66A0-4077-8078-77369837F692}">
      <dgm:prSet/>
      <dgm:spPr/>
      <dgm:t>
        <a:bodyPr/>
        <a:lstStyle/>
        <a:p>
          <a:endParaRPr lang="en-US"/>
        </a:p>
      </dgm:t>
    </dgm:pt>
    <dgm:pt modelId="{6DF906A0-C4A2-4272-A2C3-710DF8F2F952}">
      <dgm:prSet phldrT="[Text]"/>
      <dgm:spPr>
        <a:solidFill>
          <a:schemeClr val="bg1"/>
        </a:solidFill>
      </dgm:spPr>
      <dgm:t>
        <a:bodyPr/>
        <a:lstStyle/>
        <a:p>
          <a:r>
            <a:rPr lang="en-US">
              <a:solidFill>
                <a:schemeClr val="tx2">
                  <a:lumMod val="75000"/>
                  <a:lumOff val="25000"/>
                </a:schemeClr>
              </a:solidFill>
            </a:rPr>
            <a:t>Response Rate</a:t>
          </a:r>
        </a:p>
      </dgm:t>
    </dgm:pt>
    <dgm:pt modelId="{7FA9BE5C-F1F4-4E4B-97F8-6850E4F90FE0}" type="parTrans" cxnId="{B85731D6-AAF3-4D5B-A766-3DFAFE4C80F2}">
      <dgm:prSet/>
      <dgm:spPr/>
      <dgm:t>
        <a:bodyPr/>
        <a:lstStyle/>
        <a:p>
          <a:endParaRPr lang="en-US"/>
        </a:p>
      </dgm:t>
    </dgm:pt>
    <dgm:pt modelId="{8B06607D-90F5-422B-80CE-D15EC8C0B518}" type="sibTrans" cxnId="{B85731D6-AAF3-4D5B-A766-3DFAFE4C80F2}">
      <dgm:prSet/>
      <dgm:spPr/>
      <dgm:t>
        <a:bodyPr/>
        <a:lstStyle/>
        <a:p>
          <a:endParaRPr lang="en-US"/>
        </a:p>
      </dgm:t>
    </dgm:pt>
    <dgm:pt modelId="{98830D53-3661-4E87-837C-2A4605A1C106}">
      <dgm:prSet phldrT="[Text]"/>
      <dgm:spPr>
        <a:solidFill>
          <a:schemeClr val="bg1"/>
        </a:solidFill>
      </dgm:spPr>
      <dgm:t>
        <a:bodyPr/>
        <a:lstStyle/>
        <a:p>
          <a:r>
            <a:rPr lang="en-US">
              <a:solidFill>
                <a:schemeClr val="tx2">
                  <a:lumMod val="75000"/>
                  <a:lumOff val="25000"/>
                </a:schemeClr>
              </a:solidFill>
            </a:rPr>
            <a:t>Moving Average</a:t>
          </a:r>
        </a:p>
      </dgm:t>
    </dgm:pt>
    <dgm:pt modelId="{92B42644-5B25-48B0-A7D1-C70B578578B4}" type="parTrans" cxnId="{5C5E8D1C-1330-406E-9113-8A077715355E}">
      <dgm:prSet/>
      <dgm:spPr/>
      <dgm:t>
        <a:bodyPr/>
        <a:lstStyle/>
        <a:p>
          <a:endParaRPr lang="en-US"/>
        </a:p>
      </dgm:t>
    </dgm:pt>
    <dgm:pt modelId="{B2F3F7C2-C812-4549-9667-E9CDD86F8B89}" type="sibTrans" cxnId="{5C5E8D1C-1330-406E-9113-8A077715355E}">
      <dgm:prSet/>
      <dgm:spPr/>
      <dgm:t>
        <a:bodyPr/>
        <a:lstStyle/>
        <a:p>
          <a:endParaRPr lang="en-US"/>
        </a:p>
      </dgm:t>
    </dgm:pt>
    <dgm:pt modelId="{0D8B2DB4-BC76-45DE-A122-7736249F6DEF}">
      <dgm:prSet phldrT="[Text]" custT="1"/>
      <dgm:spPr>
        <a:solidFill>
          <a:schemeClr val="bg1">
            <a:lumMod val="85000"/>
          </a:schemeClr>
        </a:solidFill>
        <a:ln>
          <a:solidFill>
            <a:srgbClr val="0070C0"/>
          </a:solidFill>
        </a:ln>
      </dgm:spPr>
      <dgm:t>
        <a:bodyPr/>
        <a:lstStyle/>
        <a:p>
          <a:r>
            <a:rPr lang="en-US" sz="3200" dirty="0">
              <a:solidFill>
                <a:schemeClr val="tx2">
                  <a:lumMod val="75000"/>
                  <a:lumOff val="25000"/>
                </a:schemeClr>
              </a:solidFill>
            </a:rPr>
            <a:t>Value</a:t>
          </a:r>
        </a:p>
      </dgm:t>
    </dgm:pt>
    <dgm:pt modelId="{E1EF427C-E4C3-4087-8B25-2EA13CD708C5}" type="parTrans" cxnId="{84D8A214-D63B-455D-BD11-D5A94F5B9DD2}">
      <dgm:prSet/>
      <dgm:spPr/>
      <dgm:t>
        <a:bodyPr/>
        <a:lstStyle/>
        <a:p>
          <a:endParaRPr lang="en-US"/>
        </a:p>
      </dgm:t>
    </dgm:pt>
    <dgm:pt modelId="{60B5754F-75BF-4A26-9B79-ECCC2F567588}" type="sibTrans" cxnId="{84D8A214-D63B-455D-BD11-D5A94F5B9DD2}">
      <dgm:prSet/>
      <dgm:spPr/>
      <dgm:t>
        <a:bodyPr/>
        <a:lstStyle/>
        <a:p>
          <a:endParaRPr lang="en-US"/>
        </a:p>
      </dgm:t>
    </dgm:pt>
    <dgm:pt modelId="{D9FE41AF-1F13-4D02-B8E2-7400DF66EB2F}">
      <dgm:prSet phldrT="[Text]"/>
      <dgm:spPr/>
      <dgm:t>
        <a:bodyPr/>
        <a:lstStyle/>
        <a:p>
          <a:r>
            <a:rPr lang="en-US" dirty="0">
              <a:solidFill>
                <a:schemeClr val="tx2">
                  <a:lumMod val="75000"/>
                  <a:lumOff val="25000"/>
                </a:schemeClr>
              </a:solidFill>
            </a:rPr>
            <a:t>Business Benefit Index      (PV + NPS)</a:t>
          </a:r>
        </a:p>
      </dgm:t>
    </dgm:pt>
    <dgm:pt modelId="{1B18C9E8-43DE-41C6-AD57-07DD006DF89B}" type="parTrans" cxnId="{F617A769-EA98-456C-B62E-8ECA66770646}">
      <dgm:prSet/>
      <dgm:spPr/>
      <dgm:t>
        <a:bodyPr/>
        <a:lstStyle/>
        <a:p>
          <a:endParaRPr lang="en-US"/>
        </a:p>
      </dgm:t>
    </dgm:pt>
    <dgm:pt modelId="{6878FC9F-3A58-4D8A-A7D0-9A94761F44B2}" type="sibTrans" cxnId="{F617A769-EA98-456C-B62E-8ECA66770646}">
      <dgm:prSet/>
      <dgm:spPr/>
      <dgm:t>
        <a:bodyPr/>
        <a:lstStyle/>
        <a:p>
          <a:endParaRPr lang="en-US"/>
        </a:p>
      </dgm:t>
    </dgm:pt>
    <dgm:pt modelId="{25959AF6-37E1-4330-82A4-CB1054ED14C5}">
      <dgm:prSet phldrT="[Text]"/>
      <dgm:spPr/>
      <dgm:t>
        <a:bodyPr/>
        <a:lstStyle/>
        <a:p>
          <a:r>
            <a:rPr lang="en-US">
              <a:solidFill>
                <a:schemeClr val="tx2">
                  <a:lumMod val="75000"/>
                  <a:lumOff val="25000"/>
                </a:schemeClr>
              </a:solidFill>
            </a:rPr>
            <a:t>Sentiment (helpful/not, dismiss/ no thanks)</a:t>
          </a:r>
        </a:p>
      </dgm:t>
    </dgm:pt>
    <dgm:pt modelId="{A975966B-66B0-4237-83A4-6D2F774242FF}" type="parTrans" cxnId="{4F7557EE-55D7-4091-8AD8-B39FCC24BD96}">
      <dgm:prSet/>
      <dgm:spPr/>
      <dgm:t>
        <a:bodyPr/>
        <a:lstStyle/>
        <a:p>
          <a:endParaRPr lang="en-US"/>
        </a:p>
      </dgm:t>
    </dgm:pt>
    <dgm:pt modelId="{FAB84416-5072-41ED-A2FD-23A0A924A551}" type="sibTrans" cxnId="{4F7557EE-55D7-4091-8AD8-B39FCC24BD96}">
      <dgm:prSet/>
      <dgm:spPr/>
      <dgm:t>
        <a:bodyPr/>
        <a:lstStyle/>
        <a:p>
          <a:endParaRPr lang="en-US"/>
        </a:p>
      </dgm:t>
    </dgm:pt>
    <dgm:pt modelId="{FB602880-8792-4C50-A8F8-40A156276BB8}">
      <dgm:prSet phldrT="[Text]"/>
      <dgm:spPr>
        <a:solidFill>
          <a:schemeClr val="bg1"/>
        </a:solidFill>
      </dgm:spPr>
      <dgm:t>
        <a:bodyPr/>
        <a:lstStyle/>
        <a:p>
          <a:r>
            <a:rPr lang="en-US">
              <a:solidFill>
                <a:schemeClr val="tx2">
                  <a:lumMod val="75000"/>
                  <a:lumOff val="25000"/>
                </a:schemeClr>
              </a:solidFill>
            </a:rPr>
            <a:t>T-C Lit</a:t>
          </a:r>
        </a:p>
      </dgm:t>
    </dgm:pt>
    <dgm:pt modelId="{0876B4CF-9C41-4982-9B1A-3425BA6FC11C}" type="parTrans" cxnId="{9242D3C9-18F2-4694-A6FE-13C3FA418E20}">
      <dgm:prSet/>
      <dgm:spPr/>
      <dgm:t>
        <a:bodyPr/>
        <a:lstStyle/>
        <a:p>
          <a:endParaRPr lang="en-US"/>
        </a:p>
      </dgm:t>
    </dgm:pt>
    <dgm:pt modelId="{EA4277B9-A034-49F4-A1BD-94D203CA2F32}" type="sibTrans" cxnId="{9242D3C9-18F2-4694-A6FE-13C3FA418E20}">
      <dgm:prSet/>
      <dgm:spPr/>
      <dgm:t>
        <a:bodyPr/>
        <a:lstStyle/>
        <a:p>
          <a:endParaRPr lang="en-US"/>
        </a:p>
      </dgm:t>
    </dgm:pt>
    <dgm:pt modelId="{98CB2DFB-A89E-41C9-B143-E4996382710E}">
      <dgm:prSet phldrT="[Text]"/>
      <dgm:spPr>
        <a:solidFill>
          <a:schemeClr val="bg1"/>
        </a:solidFill>
      </dgm:spPr>
      <dgm:t>
        <a:bodyPr/>
        <a:lstStyle/>
        <a:p>
          <a:r>
            <a:rPr lang="en-US">
              <a:solidFill>
                <a:schemeClr val="tx2">
                  <a:lumMod val="75000"/>
                  <a:lumOff val="25000"/>
                </a:schemeClr>
              </a:solidFill>
            </a:rPr>
            <a:t>Monthly Growth Rate</a:t>
          </a:r>
        </a:p>
      </dgm:t>
    </dgm:pt>
    <dgm:pt modelId="{DC77F528-B4D2-4DD7-B1E8-E6183F346623}" type="parTrans" cxnId="{5F38BAA6-35CE-4AFB-BBA4-BEA32890E81B}">
      <dgm:prSet/>
      <dgm:spPr/>
      <dgm:t>
        <a:bodyPr/>
        <a:lstStyle/>
        <a:p>
          <a:endParaRPr lang="en-US"/>
        </a:p>
      </dgm:t>
    </dgm:pt>
    <dgm:pt modelId="{E7BDE2F3-948E-438D-B63A-260A343D0F55}" type="sibTrans" cxnId="{5F38BAA6-35CE-4AFB-BBA4-BEA32890E81B}">
      <dgm:prSet/>
      <dgm:spPr/>
      <dgm:t>
        <a:bodyPr/>
        <a:lstStyle/>
        <a:p>
          <a:endParaRPr lang="en-US"/>
        </a:p>
      </dgm:t>
    </dgm:pt>
    <dgm:pt modelId="{D02E4863-9EF7-498C-A8C3-DEEB1A913F9B}">
      <dgm:prSet phldrT="[Text]"/>
      <dgm:spPr>
        <a:solidFill>
          <a:schemeClr val="bg1"/>
        </a:solidFill>
      </dgm:spPr>
      <dgm:t>
        <a:bodyPr/>
        <a:lstStyle/>
        <a:p>
          <a:r>
            <a:rPr lang="en-US">
              <a:solidFill>
                <a:schemeClr val="tx2">
                  <a:lumMod val="75000"/>
                  <a:lumOff val="25000"/>
                </a:schemeClr>
              </a:solidFill>
            </a:rPr>
            <a:t>Penetration Rate</a:t>
          </a:r>
        </a:p>
      </dgm:t>
    </dgm:pt>
    <dgm:pt modelId="{509E0BBF-A3B9-4635-8EAA-B1909B26C8EF}" type="parTrans" cxnId="{EB1FD01E-FC14-456A-9E9B-85D1B099CAE4}">
      <dgm:prSet/>
      <dgm:spPr/>
      <dgm:t>
        <a:bodyPr/>
        <a:lstStyle/>
        <a:p>
          <a:endParaRPr lang="en-US"/>
        </a:p>
      </dgm:t>
    </dgm:pt>
    <dgm:pt modelId="{B46990AF-9303-4951-96A4-04DF09CA95A7}" type="sibTrans" cxnId="{EB1FD01E-FC14-456A-9E9B-85D1B099CAE4}">
      <dgm:prSet/>
      <dgm:spPr/>
      <dgm:t>
        <a:bodyPr/>
        <a:lstStyle/>
        <a:p>
          <a:endParaRPr lang="en-US"/>
        </a:p>
      </dgm:t>
    </dgm:pt>
    <dgm:pt modelId="{5CB2E926-1A29-48C1-8155-6AD26695AD12}">
      <dgm:prSet phldrT="[Text]"/>
      <dgm:spPr/>
      <dgm:t>
        <a:bodyPr/>
        <a:lstStyle/>
        <a:p>
          <a:r>
            <a:rPr lang="en-US">
              <a:solidFill>
                <a:schemeClr val="tx2">
                  <a:lumMod val="75000"/>
                  <a:lumOff val="25000"/>
                </a:schemeClr>
              </a:solidFill>
            </a:rPr>
            <a:t>Direct &amp; Indirect Attribution</a:t>
          </a:r>
        </a:p>
      </dgm:t>
    </dgm:pt>
    <dgm:pt modelId="{1BF9F4A5-9036-4CD8-976B-95B0038FEBF9}" type="parTrans" cxnId="{77E09ABF-7AC9-4658-BD53-9CE097556822}">
      <dgm:prSet/>
      <dgm:spPr/>
      <dgm:t>
        <a:bodyPr/>
        <a:lstStyle/>
        <a:p>
          <a:endParaRPr lang="en-US"/>
        </a:p>
      </dgm:t>
    </dgm:pt>
    <dgm:pt modelId="{AA09BB10-8BDE-46A7-8CBE-B107BC982172}" type="sibTrans" cxnId="{77E09ABF-7AC9-4658-BD53-9CE097556822}">
      <dgm:prSet/>
      <dgm:spPr/>
      <dgm:t>
        <a:bodyPr/>
        <a:lstStyle/>
        <a:p>
          <a:endParaRPr lang="en-US"/>
        </a:p>
      </dgm:t>
    </dgm:pt>
    <dgm:pt modelId="{E08DA296-FB41-4BEE-84B6-C51621B3462E}" type="pres">
      <dgm:prSet presAssocID="{C8FA15A9-5A89-4D05-B336-374A048C4032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1CBEE53D-5770-49FF-A847-BE26A78B60AE}" type="pres">
      <dgm:prSet presAssocID="{0159ED1D-ED29-47B0-B95F-E89E78372985}" presName="circle1" presStyleLbl="node1" presStyleIdx="0" presStyleCnt="3"/>
      <dgm:spPr>
        <a:ln>
          <a:solidFill>
            <a:srgbClr val="0070C0"/>
          </a:solidFill>
        </a:ln>
      </dgm:spPr>
    </dgm:pt>
    <dgm:pt modelId="{7F7252A2-EAC7-448B-956B-83CAE0EBBAF8}" type="pres">
      <dgm:prSet presAssocID="{0159ED1D-ED29-47B0-B95F-E89E78372985}" presName="space" presStyleCnt="0"/>
      <dgm:spPr/>
    </dgm:pt>
    <dgm:pt modelId="{E94C8F0E-D25F-4EC8-9692-5C80BC79EF48}" type="pres">
      <dgm:prSet presAssocID="{0159ED1D-ED29-47B0-B95F-E89E78372985}" presName="rect1" presStyleLbl="alignAcc1" presStyleIdx="0" presStyleCnt="3"/>
      <dgm:spPr/>
    </dgm:pt>
    <dgm:pt modelId="{2345D90E-ADD6-46F6-AD02-25FAD3892673}" type="pres">
      <dgm:prSet presAssocID="{9D501B43-01B6-4BD0-90DB-8114627A53DB}" presName="vertSpace2" presStyleLbl="node1" presStyleIdx="0" presStyleCnt="3"/>
      <dgm:spPr/>
    </dgm:pt>
    <dgm:pt modelId="{411BEA7E-07F6-4B1A-9410-B4C278B3C9C6}" type="pres">
      <dgm:prSet presAssocID="{9D501B43-01B6-4BD0-90DB-8114627A53DB}" presName="circle2" presStyleLbl="node1" presStyleIdx="1" presStyleCnt="3"/>
      <dgm:spPr>
        <a:ln>
          <a:solidFill>
            <a:srgbClr val="0070C0"/>
          </a:solidFill>
        </a:ln>
      </dgm:spPr>
    </dgm:pt>
    <dgm:pt modelId="{33E0044F-E8E4-47BA-9E9F-C7499743D117}" type="pres">
      <dgm:prSet presAssocID="{9D501B43-01B6-4BD0-90DB-8114627A53DB}" presName="rect2" presStyleLbl="alignAcc1" presStyleIdx="1" presStyleCnt="3"/>
      <dgm:spPr/>
    </dgm:pt>
    <dgm:pt modelId="{FFFDE733-CAFE-4053-9A05-BF1F3B2F6D3A}" type="pres">
      <dgm:prSet presAssocID="{0D8B2DB4-BC76-45DE-A122-7736249F6DEF}" presName="vertSpace3" presStyleLbl="node1" presStyleIdx="1" presStyleCnt="3"/>
      <dgm:spPr/>
    </dgm:pt>
    <dgm:pt modelId="{4984986B-94B1-48FF-9212-19E1B4852B06}" type="pres">
      <dgm:prSet presAssocID="{0D8B2DB4-BC76-45DE-A122-7736249F6DEF}" presName="circle3" presStyleLbl="node1" presStyleIdx="2" presStyleCnt="3"/>
      <dgm:spPr>
        <a:solidFill>
          <a:schemeClr val="bg1">
            <a:lumMod val="85000"/>
          </a:schemeClr>
        </a:solidFill>
        <a:ln>
          <a:solidFill>
            <a:srgbClr val="0070C0"/>
          </a:solidFill>
        </a:ln>
      </dgm:spPr>
    </dgm:pt>
    <dgm:pt modelId="{FCE2C58A-A9D6-4567-902B-A8D68EBD7AB9}" type="pres">
      <dgm:prSet presAssocID="{0D8B2DB4-BC76-45DE-A122-7736249F6DEF}" presName="rect3" presStyleLbl="alignAcc1" presStyleIdx="2" presStyleCnt="3"/>
      <dgm:spPr/>
    </dgm:pt>
    <dgm:pt modelId="{338A30D7-3852-4710-A2A5-59EDF217584C}" type="pres">
      <dgm:prSet presAssocID="{0159ED1D-ED29-47B0-B95F-E89E78372985}" presName="rect1ParTx" presStyleLbl="alignAcc1" presStyleIdx="2" presStyleCnt="3">
        <dgm:presLayoutVars>
          <dgm:chMax val="1"/>
          <dgm:bulletEnabled val="1"/>
        </dgm:presLayoutVars>
      </dgm:prSet>
      <dgm:spPr/>
    </dgm:pt>
    <dgm:pt modelId="{A840133D-E978-4F17-BAD1-D2ACB6FB9C4E}" type="pres">
      <dgm:prSet presAssocID="{0159ED1D-ED29-47B0-B95F-E89E78372985}" presName="rect1ChTx" presStyleLbl="alignAcc1" presStyleIdx="2" presStyleCnt="3">
        <dgm:presLayoutVars>
          <dgm:bulletEnabled val="1"/>
        </dgm:presLayoutVars>
      </dgm:prSet>
      <dgm:spPr/>
    </dgm:pt>
    <dgm:pt modelId="{A2FBB41A-644C-4F8D-8A0A-F89C14D62500}" type="pres">
      <dgm:prSet presAssocID="{9D501B43-01B6-4BD0-90DB-8114627A53DB}" presName="rect2ParTx" presStyleLbl="alignAcc1" presStyleIdx="2" presStyleCnt="3">
        <dgm:presLayoutVars>
          <dgm:chMax val="1"/>
          <dgm:bulletEnabled val="1"/>
        </dgm:presLayoutVars>
      </dgm:prSet>
      <dgm:spPr/>
    </dgm:pt>
    <dgm:pt modelId="{29965B71-C0C4-4336-A7EA-FA98572FD090}" type="pres">
      <dgm:prSet presAssocID="{9D501B43-01B6-4BD0-90DB-8114627A53DB}" presName="rect2ChTx" presStyleLbl="alignAcc1" presStyleIdx="2" presStyleCnt="3">
        <dgm:presLayoutVars>
          <dgm:bulletEnabled val="1"/>
        </dgm:presLayoutVars>
      </dgm:prSet>
      <dgm:spPr/>
    </dgm:pt>
    <dgm:pt modelId="{8F0AFB90-3342-4B26-926F-CA262AA935C4}" type="pres">
      <dgm:prSet presAssocID="{0D8B2DB4-BC76-45DE-A122-7736249F6DEF}" presName="rect3ParTx" presStyleLbl="alignAcc1" presStyleIdx="2" presStyleCnt="3">
        <dgm:presLayoutVars>
          <dgm:chMax val="1"/>
          <dgm:bulletEnabled val="1"/>
        </dgm:presLayoutVars>
      </dgm:prSet>
      <dgm:spPr/>
    </dgm:pt>
    <dgm:pt modelId="{7311E302-AEFE-4E61-A34D-B757C437EF89}" type="pres">
      <dgm:prSet presAssocID="{0D8B2DB4-BC76-45DE-A122-7736249F6DEF}" presName="rect3ChTx" presStyleLbl="alignAcc1" presStyleIdx="2" presStyleCnt="3">
        <dgm:presLayoutVars>
          <dgm:bulletEnabled val="1"/>
        </dgm:presLayoutVars>
      </dgm:prSet>
      <dgm:spPr/>
    </dgm:pt>
  </dgm:ptLst>
  <dgm:cxnLst>
    <dgm:cxn modelId="{B4A5AD02-B7AE-4FF7-B4C2-A0C1B158107C}" type="presOf" srcId="{D9FE41AF-1F13-4D02-B8E2-7400DF66EB2F}" destId="{7311E302-AEFE-4E61-A34D-B757C437EF89}" srcOrd="0" destOrd="0" presId="urn:microsoft.com/office/officeart/2005/8/layout/target3"/>
    <dgm:cxn modelId="{6FE61403-018A-4F08-9228-4976359A42F8}" type="presOf" srcId="{C8FA15A9-5A89-4D05-B336-374A048C4032}" destId="{E08DA296-FB41-4BEE-84B6-C51621B3462E}" srcOrd="0" destOrd="0" presId="urn:microsoft.com/office/officeart/2005/8/layout/target3"/>
    <dgm:cxn modelId="{84D8A214-D63B-455D-BD11-D5A94F5B9DD2}" srcId="{C8FA15A9-5A89-4D05-B336-374A048C4032}" destId="{0D8B2DB4-BC76-45DE-A122-7736249F6DEF}" srcOrd="2" destOrd="0" parTransId="{E1EF427C-E4C3-4087-8B25-2EA13CD708C5}" sibTransId="{60B5754F-75BF-4A26-9B79-ECCC2F567588}"/>
    <dgm:cxn modelId="{5C5E8D1C-1330-406E-9113-8A077715355E}" srcId="{9D501B43-01B6-4BD0-90DB-8114627A53DB}" destId="{98830D53-3661-4E87-837C-2A4605A1C106}" srcOrd="3" destOrd="0" parTransId="{92B42644-5B25-48B0-A7D1-C70B578578B4}" sibTransId="{B2F3F7C2-C812-4549-9667-E9CDD86F8B89}"/>
    <dgm:cxn modelId="{EB1FD01E-FC14-456A-9E9B-85D1B099CAE4}" srcId="{9D501B43-01B6-4BD0-90DB-8114627A53DB}" destId="{D02E4863-9EF7-498C-A8C3-DEEB1A913F9B}" srcOrd="4" destOrd="0" parTransId="{509E0BBF-A3B9-4635-8EAA-B1909B26C8EF}" sibTransId="{B46990AF-9303-4951-96A4-04DF09CA95A7}"/>
    <dgm:cxn modelId="{6680F83E-DAF4-4D41-A04F-76BDC510EDD0}" type="presOf" srcId="{6DF906A0-C4A2-4272-A2C3-710DF8F2F952}" destId="{29965B71-C0C4-4336-A7EA-FA98572FD090}" srcOrd="0" destOrd="0" presId="urn:microsoft.com/office/officeart/2005/8/layout/target3"/>
    <dgm:cxn modelId="{56964E5C-1744-473C-A047-9E927C68018E}" type="presOf" srcId="{17F4A371-0166-419B-9EF7-40F9EC80B41E}" destId="{A840133D-E978-4F17-BAD1-D2ACB6FB9C4E}" srcOrd="0" destOrd="0" presId="urn:microsoft.com/office/officeart/2005/8/layout/target3"/>
    <dgm:cxn modelId="{CD4A9461-0D50-452E-92D9-953F54E8805C}" type="presOf" srcId="{98CB2DFB-A89E-41C9-B143-E4996382710E}" destId="{29965B71-C0C4-4336-A7EA-FA98572FD090}" srcOrd="0" destOrd="2" presId="urn:microsoft.com/office/officeart/2005/8/layout/target3"/>
    <dgm:cxn modelId="{F617A769-EA98-456C-B62E-8ECA66770646}" srcId="{0D8B2DB4-BC76-45DE-A122-7736249F6DEF}" destId="{D9FE41AF-1F13-4D02-B8E2-7400DF66EB2F}" srcOrd="0" destOrd="0" parTransId="{1B18C9E8-43DE-41C6-AD57-07DD006DF89B}" sibTransId="{6878FC9F-3A58-4D8A-A7D0-9A94761F44B2}"/>
    <dgm:cxn modelId="{DA1CAC4A-16BC-4178-8DC4-AFD36BA0A370}" type="presOf" srcId="{25959AF6-37E1-4330-82A4-CB1054ED14C5}" destId="{A840133D-E978-4F17-BAD1-D2ACB6FB9C4E}" srcOrd="0" destOrd="2" presId="urn:microsoft.com/office/officeart/2005/8/layout/target3"/>
    <dgm:cxn modelId="{83D85B4D-8966-461B-B74D-1E09FB08785E}" type="presOf" srcId="{0D8B2DB4-BC76-45DE-A122-7736249F6DEF}" destId="{8F0AFB90-3342-4B26-926F-CA262AA935C4}" srcOrd="1" destOrd="0" presId="urn:microsoft.com/office/officeart/2005/8/layout/target3"/>
    <dgm:cxn modelId="{41E9C54E-C640-4963-B259-E2CE23DB9298}" type="presOf" srcId="{11BEA3B8-823F-4DFF-BB5E-EAD2B2A2A159}" destId="{A840133D-E978-4F17-BAD1-D2ACB6FB9C4E}" srcOrd="0" destOrd="1" presId="urn:microsoft.com/office/officeart/2005/8/layout/target3"/>
    <dgm:cxn modelId="{DA0D1F7D-66A0-4077-8078-77369837F692}" srcId="{C8FA15A9-5A89-4D05-B336-374A048C4032}" destId="{9D501B43-01B6-4BD0-90DB-8114627A53DB}" srcOrd="1" destOrd="0" parTransId="{1D689A30-C08B-4F9F-B456-A64602D40B37}" sibTransId="{D2C0F2FF-4B4C-48D8-B7DA-701FCF08AA30}"/>
    <dgm:cxn modelId="{83497981-DE9E-4C35-9A08-2563FCF712A0}" srcId="{0159ED1D-ED29-47B0-B95F-E89E78372985}" destId="{11BEA3B8-823F-4DFF-BB5E-EAD2B2A2A159}" srcOrd="1" destOrd="0" parTransId="{0EF278E5-5476-496C-9186-09CF7754961A}" sibTransId="{761E4F37-BD04-48D9-9BAD-A87EFE7ED628}"/>
    <dgm:cxn modelId="{F5B28C87-A08F-4656-B90F-E5F1305A0BC7}" srcId="{0159ED1D-ED29-47B0-B95F-E89E78372985}" destId="{17F4A371-0166-419B-9EF7-40F9EC80B41E}" srcOrd="0" destOrd="0" parTransId="{6E5A2B6F-8C9A-4C99-A01E-CDE0177E5B61}" sibTransId="{800D9121-2FF6-4373-B014-0BD670B8EDA9}"/>
    <dgm:cxn modelId="{865A4597-9324-4F7B-8A43-B25EA1E1BD9A}" srcId="{C8FA15A9-5A89-4D05-B336-374A048C4032}" destId="{0159ED1D-ED29-47B0-B95F-E89E78372985}" srcOrd="0" destOrd="0" parTransId="{06ED2A55-6621-40D5-87E2-8BE1166E12C9}" sibTransId="{52686C24-382A-489D-8C37-A54BBBECF498}"/>
    <dgm:cxn modelId="{1881F29B-4BF0-43A2-ABC0-0CBFE3AC452D}" type="presOf" srcId="{0D8B2DB4-BC76-45DE-A122-7736249F6DEF}" destId="{FCE2C58A-A9D6-4567-902B-A8D68EBD7AB9}" srcOrd="0" destOrd="0" presId="urn:microsoft.com/office/officeart/2005/8/layout/target3"/>
    <dgm:cxn modelId="{365C0D9E-03BD-4290-9909-F8DE63E017A1}" type="presOf" srcId="{FB602880-8792-4C50-A8F8-40A156276BB8}" destId="{29965B71-C0C4-4336-A7EA-FA98572FD090}" srcOrd="0" destOrd="1" presId="urn:microsoft.com/office/officeart/2005/8/layout/target3"/>
    <dgm:cxn modelId="{F6A603A2-1A93-4545-852B-49BD0F092C53}" type="presOf" srcId="{9D501B43-01B6-4BD0-90DB-8114627A53DB}" destId="{A2FBB41A-644C-4F8D-8A0A-F89C14D62500}" srcOrd="1" destOrd="0" presId="urn:microsoft.com/office/officeart/2005/8/layout/target3"/>
    <dgm:cxn modelId="{F67193A5-556A-4F7D-855E-56AC0B0438E0}" type="presOf" srcId="{9D501B43-01B6-4BD0-90DB-8114627A53DB}" destId="{33E0044F-E8E4-47BA-9E9F-C7499743D117}" srcOrd="0" destOrd="0" presId="urn:microsoft.com/office/officeart/2005/8/layout/target3"/>
    <dgm:cxn modelId="{5F38BAA6-35CE-4AFB-BBA4-BEA32890E81B}" srcId="{9D501B43-01B6-4BD0-90DB-8114627A53DB}" destId="{98CB2DFB-A89E-41C9-B143-E4996382710E}" srcOrd="2" destOrd="0" parTransId="{DC77F528-B4D2-4DD7-B1E8-E6183F346623}" sibTransId="{E7BDE2F3-948E-438D-B63A-260A343D0F55}"/>
    <dgm:cxn modelId="{04B4BDA7-C241-4773-92C2-8F244DD3C56E}" type="presOf" srcId="{D02E4863-9EF7-498C-A8C3-DEEB1A913F9B}" destId="{29965B71-C0C4-4336-A7EA-FA98572FD090}" srcOrd="0" destOrd="4" presId="urn:microsoft.com/office/officeart/2005/8/layout/target3"/>
    <dgm:cxn modelId="{39C748B1-E669-4662-B221-AF66E86F11A0}" type="presOf" srcId="{0159ED1D-ED29-47B0-B95F-E89E78372985}" destId="{E94C8F0E-D25F-4EC8-9692-5C80BC79EF48}" srcOrd="0" destOrd="0" presId="urn:microsoft.com/office/officeart/2005/8/layout/target3"/>
    <dgm:cxn modelId="{77E09ABF-7AC9-4658-BD53-9CE097556822}" srcId="{0D8B2DB4-BC76-45DE-A122-7736249F6DEF}" destId="{5CB2E926-1A29-48C1-8155-6AD26695AD12}" srcOrd="1" destOrd="0" parTransId="{1BF9F4A5-9036-4CD8-976B-95B0038FEBF9}" sibTransId="{AA09BB10-8BDE-46A7-8CBE-B107BC982172}"/>
    <dgm:cxn modelId="{9242D3C9-18F2-4694-A6FE-13C3FA418E20}" srcId="{9D501B43-01B6-4BD0-90DB-8114627A53DB}" destId="{FB602880-8792-4C50-A8F8-40A156276BB8}" srcOrd="1" destOrd="0" parTransId="{0876B4CF-9C41-4982-9B1A-3425BA6FC11C}" sibTransId="{EA4277B9-A034-49F4-A1BD-94D203CA2F32}"/>
    <dgm:cxn modelId="{679558D0-68ED-4CB0-8891-16F92394E30C}" type="presOf" srcId="{98830D53-3661-4E87-837C-2A4605A1C106}" destId="{29965B71-C0C4-4336-A7EA-FA98572FD090}" srcOrd="0" destOrd="3" presId="urn:microsoft.com/office/officeart/2005/8/layout/target3"/>
    <dgm:cxn modelId="{B85731D6-AAF3-4D5B-A766-3DFAFE4C80F2}" srcId="{9D501B43-01B6-4BD0-90DB-8114627A53DB}" destId="{6DF906A0-C4A2-4272-A2C3-710DF8F2F952}" srcOrd="0" destOrd="0" parTransId="{7FA9BE5C-F1F4-4E4B-97F8-6850E4F90FE0}" sibTransId="{8B06607D-90F5-422B-80CE-D15EC8C0B518}"/>
    <dgm:cxn modelId="{EF7151D6-AA45-4AC2-97F8-A2E95C457579}" type="presOf" srcId="{5CB2E926-1A29-48C1-8155-6AD26695AD12}" destId="{7311E302-AEFE-4E61-A34D-B757C437EF89}" srcOrd="0" destOrd="1" presId="urn:microsoft.com/office/officeart/2005/8/layout/target3"/>
    <dgm:cxn modelId="{4F7557EE-55D7-4091-8AD8-B39FCC24BD96}" srcId="{0159ED1D-ED29-47B0-B95F-E89E78372985}" destId="{25959AF6-37E1-4330-82A4-CB1054ED14C5}" srcOrd="2" destOrd="0" parTransId="{A975966B-66B0-4237-83A4-6D2F774242FF}" sibTransId="{FAB84416-5072-41ED-A2FD-23A0A924A551}"/>
    <dgm:cxn modelId="{686BC1F1-DF8C-4B06-8DBF-58551084DDD0}" type="presOf" srcId="{0159ED1D-ED29-47B0-B95F-E89E78372985}" destId="{338A30D7-3852-4710-A2A5-59EDF217584C}" srcOrd="1" destOrd="0" presId="urn:microsoft.com/office/officeart/2005/8/layout/target3"/>
    <dgm:cxn modelId="{F6597951-5FE7-4135-977E-5AEA2A164ED0}" type="presParOf" srcId="{E08DA296-FB41-4BEE-84B6-C51621B3462E}" destId="{1CBEE53D-5770-49FF-A847-BE26A78B60AE}" srcOrd="0" destOrd="0" presId="urn:microsoft.com/office/officeart/2005/8/layout/target3"/>
    <dgm:cxn modelId="{84CD6681-D0D8-4E22-A36B-1B744C032F61}" type="presParOf" srcId="{E08DA296-FB41-4BEE-84B6-C51621B3462E}" destId="{7F7252A2-EAC7-448B-956B-83CAE0EBBAF8}" srcOrd="1" destOrd="0" presId="urn:microsoft.com/office/officeart/2005/8/layout/target3"/>
    <dgm:cxn modelId="{0A810785-02A6-4CBA-84EB-57F8E8D9ECE5}" type="presParOf" srcId="{E08DA296-FB41-4BEE-84B6-C51621B3462E}" destId="{E94C8F0E-D25F-4EC8-9692-5C80BC79EF48}" srcOrd="2" destOrd="0" presId="urn:microsoft.com/office/officeart/2005/8/layout/target3"/>
    <dgm:cxn modelId="{2377653F-C9B9-42CC-8426-25F1905F16D9}" type="presParOf" srcId="{E08DA296-FB41-4BEE-84B6-C51621B3462E}" destId="{2345D90E-ADD6-46F6-AD02-25FAD3892673}" srcOrd="3" destOrd="0" presId="urn:microsoft.com/office/officeart/2005/8/layout/target3"/>
    <dgm:cxn modelId="{5E944698-ECC8-41DB-9372-E0ABD009B990}" type="presParOf" srcId="{E08DA296-FB41-4BEE-84B6-C51621B3462E}" destId="{411BEA7E-07F6-4B1A-9410-B4C278B3C9C6}" srcOrd="4" destOrd="0" presId="urn:microsoft.com/office/officeart/2005/8/layout/target3"/>
    <dgm:cxn modelId="{37C8B86B-01DA-41A3-9F07-524C39B86180}" type="presParOf" srcId="{E08DA296-FB41-4BEE-84B6-C51621B3462E}" destId="{33E0044F-E8E4-47BA-9E9F-C7499743D117}" srcOrd="5" destOrd="0" presId="urn:microsoft.com/office/officeart/2005/8/layout/target3"/>
    <dgm:cxn modelId="{52F4F8A3-333A-41AF-AD57-C30E8ED4B4B1}" type="presParOf" srcId="{E08DA296-FB41-4BEE-84B6-C51621B3462E}" destId="{FFFDE733-CAFE-4053-9A05-BF1F3B2F6D3A}" srcOrd="6" destOrd="0" presId="urn:microsoft.com/office/officeart/2005/8/layout/target3"/>
    <dgm:cxn modelId="{D14FC7CF-4ED1-4AEA-B194-BA756846DD06}" type="presParOf" srcId="{E08DA296-FB41-4BEE-84B6-C51621B3462E}" destId="{4984986B-94B1-48FF-9212-19E1B4852B06}" srcOrd="7" destOrd="0" presId="urn:microsoft.com/office/officeart/2005/8/layout/target3"/>
    <dgm:cxn modelId="{09B31394-FDDC-4FB9-81B3-E2DB8E41E071}" type="presParOf" srcId="{E08DA296-FB41-4BEE-84B6-C51621B3462E}" destId="{FCE2C58A-A9D6-4567-902B-A8D68EBD7AB9}" srcOrd="8" destOrd="0" presId="urn:microsoft.com/office/officeart/2005/8/layout/target3"/>
    <dgm:cxn modelId="{E4E59056-DC7B-426A-8640-A52752A05388}" type="presParOf" srcId="{E08DA296-FB41-4BEE-84B6-C51621B3462E}" destId="{338A30D7-3852-4710-A2A5-59EDF217584C}" srcOrd="9" destOrd="0" presId="urn:microsoft.com/office/officeart/2005/8/layout/target3"/>
    <dgm:cxn modelId="{46C6CE2F-2453-40C3-803C-8A91E4938368}" type="presParOf" srcId="{E08DA296-FB41-4BEE-84B6-C51621B3462E}" destId="{A840133D-E978-4F17-BAD1-D2ACB6FB9C4E}" srcOrd="10" destOrd="0" presId="urn:microsoft.com/office/officeart/2005/8/layout/target3"/>
    <dgm:cxn modelId="{F1E54E46-2C19-4849-9FA4-505D06E478C7}" type="presParOf" srcId="{E08DA296-FB41-4BEE-84B6-C51621B3462E}" destId="{A2FBB41A-644C-4F8D-8A0A-F89C14D62500}" srcOrd="11" destOrd="0" presId="urn:microsoft.com/office/officeart/2005/8/layout/target3"/>
    <dgm:cxn modelId="{FB14E884-9728-41E4-ADD7-8996D1F1481F}" type="presParOf" srcId="{E08DA296-FB41-4BEE-84B6-C51621B3462E}" destId="{29965B71-C0C4-4336-A7EA-FA98572FD090}" srcOrd="12" destOrd="0" presId="urn:microsoft.com/office/officeart/2005/8/layout/target3"/>
    <dgm:cxn modelId="{A8D38519-F0C7-4CBB-B353-76E8816BE531}" type="presParOf" srcId="{E08DA296-FB41-4BEE-84B6-C51621B3462E}" destId="{8F0AFB90-3342-4B26-926F-CA262AA935C4}" srcOrd="13" destOrd="0" presId="urn:microsoft.com/office/officeart/2005/8/layout/target3"/>
    <dgm:cxn modelId="{9C45C75A-9A73-49CF-A072-AF88B612A371}" type="presParOf" srcId="{E08DA296-FB41-4BEE-84B6-C51621B3462E}" destId="{7311E302-AEFE-4E61-A34D-B757C437EF89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F89AB01-9505-4A78-B628-4DB4F9A803B0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85ED2B4B-BF40-498C-BC6F-EB3BC29CD7C3}">
      <dgm:prSet phldrT="[Text]" custT="1"/>
      <dgm:spPr>
        <a:ln>
          <a:solidFill>
            <a:srgbClr val="0070C0"/>
          </a:solidFill>
        </a:ln>
      </dgm:spPr>
      <dgm:t>
        <a:bodyPr/>
        <a:lstStyle/>
        <a:p>
          <a:r>
            <a:rPr lang="en-US" sz="2000" dirty="0">
              <a:solidFill>
                <a:schemeClr val="tx2">
                  <a:lumMod val="75000"/>
                  <a:lumOff val="25000"/>
                </a:schemeClr>
              </a:solidFill>
            </a:rPr>
            <a:t>Customer needs are highly nuanced</a:t>
          </a:r>
        </a:p>
      </dgm:t>
    </dgm:pt>
    <dgm:pt modelId="{064B0D26-05BD-4330-8817-13368FC8FECE}" type="parTrans" cxnId="{59AC5F6A-87E3-4137-A444-FD5FE4412DB6}">
      <dgm:prSet/>
      <dgm:spPr/>
      <dgm:t>
        <a:bodyPr/>
        <a:lstStyle/>
        <a:p>
          <a:endParaRPr lang="en-US" sz="2000"/>
        </a:p>
      </dgm:t>
    </dgm:pt>
    <dgm:pt modelId="{02B90EEF-A008-4A9B-8320-2F58A393AA62}" type="sibTrans" cxnId="{59AC5F6A-87E3-4137-A444-FD5FE4412DB6}">
      <dgm:prSet/>
      <dgm:spPr/>
      <dgm:t>
        <a:bodyPr/>
        <a:lstStyle/>
        <a:p>
          <a:endParaRPr lang="en-US" sz="2000"/>
        </a:p>
      </dgm:t>
    </dgm:pt>
    <dgm:pt modelId="{5DE3AA0E-416B-487D-8E85-C02112854E48}">
      <dgm:prSet phldrT="[Text]" custT="1"/>
      <dgm:spPr>
        <a:ln>
          <a:solidFill>
            <a:srgbClr val="0070C0"/>
          </a:solidFill>
        </a:ln>
      </dgm:spPr>
      <dgm:t>
        <a:bodyPr/>
        <a:lstStyle/>
        <a:p>
          <a:r>
            <a:rPr lang="en-US" sz="2000" dirty="0">
              <a:solidFill>
                <a:schemeClr val="tx2">
                  <a:lumMod val="75000"/>
                  <a:lumOff val="25000"/>
                </a:schemeClr>
              </a:solidFill>
            </a:rPr>
            <a:t>Manual test &amp; learn      is slow</a:t>
          </a:r>
        </a:p>
      </dgm:t>
    </dgm:pt>
    <dgm:pt modelId="{FED47D35-5D61-41B4-8BCC-59535858E131}" type="parTrans" cxnId="{7CCE4C54-2A1F-48DC-969A-184DCD60E876}">
      <dgm:prSet/>
      <dgm:spPr/>
      <dgm:t>
        <a:bodyPr/>
        <a:lstStyle/>
        <a:p>
          <a:endParaRPr lang="en-US" sz="2000"/>
        </a:p>
      </dgm:t>
    </dgm:pt>
    <dgm:pt modelId="{C6885063-9C69-4ACC-B6C0-525BFCFB7644}" type="sibTrans" cxnId="{7CCE4C54-2A1F-48DC-969A-184DCD60E876}">
      <dgm:prSet/>
      <dgm:spPr/>
      <dgm:t>
        <a:bodyPr/>
        <a:lstStyle/>
        <a:p>
          <a:endParaRPr lang="en-US" sz="2000"/>
        </a:p>
      </dgm:t>
    </dgm:pt>
    <dgm:pt modelId="{FEA6E25A-6767-4043-ACC0-38CE226B5CDC}">
      <dgm:prSet phldrT="[Text]" custT="1"/>
      <dgm:spPr>
        <a:ln>
          <a:solidFill>
            <a:srgbClr val="0070C0"/>
          </a:solidFill>
        </a:ln>
      </dgm:spPr>
      <dgm:t>
        <a:bodyPr/>
        <a:lstStyle/>
        <a:p>
          <a:r>
            <a:rPr lang="en-US" sz="2000" dirty="0">
              <a:solidFill>
                <a:schemeClr val="tx2">
                  <a:lumMod val="75000"/>
                  <a:lumOff val="25000"/>
                </a:schemeClr>
              </a:solidFill>
            </a:rPr>
            <a:t>Real-time scoring &amp; decisioning is required</a:t>
          </a:r>
        </a:p>
      </dgm:t>
    </dgm:pt>
    <dgm:pt modelId="{7813E537-5614-489D-BDFD-1E4DDB0B62DC}" type="parTrans" cxnId="{BCDDF1A4-5A78-405D-861D-80C17640B20B}">
      <dgm:prSet/>
      <dgm:spPr/>
      <dgm:t>
        <a:bodyPr/>
        <a:lstStyle/>
        <a:p>
          <a:endParaRPr lang="en-US" sz="2000"/>
        </a:p>
      </dgm:t>
    </dgm:pt>
    <dgm:pt modelId="{C171F99C-7D2D-4CAA-B0FA-663EA5CC7FA6}" type="sibTrans" cxnId="{BCDDF1A4-5A78-405D-861D-80C17640B20B}">
      <dgm:prSet/>
      <dgm:spPr/>
      <dgm:t>
        <a:bodyPr/>
        <a:lstStyle/>
        <a:p>
          <a:endParaRPr lang="en-US" sz="2000"/>
        </a:p>
      </dgm:t>
    </dgm:pt>
    <dgm:pt modelId="{9A5ADFF6-A9F9-4AFB-A5D9-E92811987695}">
      <dgm:prSet phldrT="[Text]" custT="1"/>
      <dgm:spPr>
        <a:ln>
          <a:solidFill>
            <a:srgbClr val="0070C0"/>
          </a:solidFill>
        </a:ln>
      </dgm:spPr>
      <dgm:t>
        <a:bodyPr/>
        <a:lstStyle/>
        <a:p>
          <a:r>
            <a:rPr lang="en-US" sz="2000" dirty="0">
              <a:solidFill>
                <a:schemeClr val="tx2">
                  <a:lumMod val="75000"/>
                  <a:lumOff val="25000"/>
                </a:schemeClr>
              </a:solidFill>
            </a:rPr>
            <a:t>Optimization requires continuous learning </a:t>
          </a:r>
        </a:p>
      </dgm:t>
    </dgm:pt>
    <dgm:pt modelId="{9CD80F4F-47F8-4188-8006-40B8C6158850}" type="parTrans" cxnId="{3375C1EB-D7D6-4BF4-B800-AA6796D20B31}">
      <dgm:prSet/>
      <dgm:spPr/>
      <dgm:t>
        <a:bodyPr/>
        <a:lstStyle/>
        <a:p>
          <a:endParaRPr lang="en-US" sz="2000"/>
        </a:p>
      </dgm:t>
    </dgm:pt>
    <dgm:pt modelId="{3A182C38-7A9E-4830-9DB0-9660813E8B7C}" type="sibTrans" cxnId="{3375C1EB-D7D6-4BF4-B800-AA6796D20B31}">
      <dgm:prSet/>
      <dgm:spPr/>
      <dgm:t>
        <a:bodyPr/>
        <a:lstStyle/>
        <a:p>
          <a:endParaRPr lang="en-US" sz="2000"/>
        </a:p>
      </dgm:t>
    </dgm:pt>
    <dgm:pt modelId="{736FAD22-5AED-4A16-A1AF-599E5F346161}" type="pres">
      <dgm:prSet presAssocID="{5F89AB01-9505-4A78-B628-4DB4F9A803B0}" presName="diagram" presStyleCnt="0">
        <dgm:presLayoutVars>
          <dgm:dir/>
          <dgm:resizeHandles val="exact"/>
        </dgm:presLayoutVars>
      </dgm:prSet>
      <dgm:spPr/>
    </dgm:pt>
    <dgm:pt modelId="{5E19CD50-4479-4BB2-A931-661777DFC5D8}" type="pres">
      <dgm:prSet presAssocID="{85ED2B4B-BF40-498C-BC6F-EB3BC29CD7C3}" presName="node" presStyleLbl="node1" presStyleIdx="0" presStyleCnt="4">
        <dgm:presLayoutVars>
          <dgm:bulletEnabled val="1"/>
        </dgm:presLayoutVars>
      </dgm:prSet>
      <dgm:spPr/>
    </dgm:pt>
    <dgm:pt modelId="{808B7CF2-E7FB-4651-BBDC-97C495E266C5}" type="pres">
      <dgm:prSet presAssocID="{02B90EEF-A008-4A9B-8320-2F58A393AA62}" presName="sibTrans" presStyleCnt="0"/>
      <dgm:spPr/>
    </dgm:pt>
    <dgm:pt modelId="{ACF91443-3A4B-4048-B4D6-9E6EC1C61620}" type="pres">
      <dgm:prSet presAssocID="{5DE3AA0E-416B-487D-8E85-C02112854E48}" presName="node" presStyleLbl="node1" presStyleIdx="1" presStyleCnt="4">
        <dgm:presLayoutVars>
          <dgm:bulletEnabled val="1"/>
        </dgm:presLayoutVars>
      </dgm:prSet>
      <dgm:spPr/>
    </dgm:pt>
    <dgm:pt modelId="{97D664EB-313E-4178-9195-6F71D0DA2D51}" type="pres">
      <dgm:prSet presAssocID="{C6885063-9C69-4ACC-B6C0-525BFCFB7644}" presName="sibTrans" presStyleCnt="0"/>
      <dgm:spPr/>
    </dgm:pt>
    <dgm:pt modelId="{601CA62E-50D1-4E5C-AF1C-3AE698285708}" type="pres">
      <dgm:prSet presAssocID="{FEA6E25A-6767-4043-ACC0-38CE226B5CDC}" presName="node" presStyleLbl="node1" presStyleIdx="2" presStyleCnt="4">
        <dgm:presLayoutVars>
          <dgm:bulletEnabled val="1"/>
        </dgm:presLayoutVars>
      </dgm:prSet>
      <dgm:spPr/>
    </dgm:pt>
    <dgm:pt modelId="{F4C682AD-0D34-4D7A-9D1B-171AF8519E83}" type="pres">
      <dgm:prSet presAssocID="{C171F99C-7D2D-4CAA-B0FA-663EA5CC7FA6}" presName="sibTrans" presStyleCnt="0"/>
      <dgm:spPr/>
    </dgm:pt>
    <dgm:pt modelId="{17B3BDCB-8F0B-462D-95C5-7B6A1AE6BAA6}" type="pres">
      <dgm:prSet presAssocID="{9A5ADFF6-A9F9-4AFB-A5D9-E92811987695}" presName="node" presStyleLbl="node1" presStyleIdx="3" presStyleCnt="4">
        <dgm:presLayoutVars>
          <dgm:bulletEnabled val="1"/>
        </dgm:presLayoutVars>
      </dgm:prSet>
      <dgm:spPr/>
    </dgm:pt>
  </dgm:ptLst>
  <dgm:cxnLst>
    <dgm:cxn modelId="{59AC5F6A-87E3-4137-A444-FD5FE4412DB6}" srcId="{5F89AB01-9505-4A78-B628-4DB4F9A803B0}" destId="{85ED2B4B-BF40-498C-BC6F-EB3BC29CD7C3}" srcOrd="0" destOrd="0" parTransId="{064B0D26-05BD-4330-8817-13368FC8FECE}" sibTransId="{02B90EEF-A008-4A9B-8320-2F58A393AA62}"/>
    <dgm:cxn modelId="{7CCE4C54-2A1F-48DC-969A-184DCD60E876}" srcId="{5F89AB01-9505-4A78-B628-4DB4F9A803B0}" destId="{5DE3AA0E-416B-487D-8E85-C02112854E48}" srcOrd="1" destOrd="0" parTransId="{FED47D35-5D61-41B4-8BCC-59535858E131}" sibTransId="{C6885063-9C69-4ACC-B6C0-525BFCFB7644}"/>
    <dgm:cxn modelId="{D1BE03A3-5C43-41CD-AA88-D8789661B2E0}" type="presOf" srcId="{9A5ADFF6-A9F9-4AFB-A5D9-E92811987695}" destId="{17B3BDCB-8F0B-462D-95C5-7B6A1AE6BAA6}" srcOrd="0" destOrd="0" presId="urn:microsoft.com/office/officeart/2005/8/layout/default"/>
    <dgm:cxn modelId="{BCDDF1A4-5A78-405D-861D-80C17640B20B}" srcId="{5F89AB01-9505-4A78-B628-4DB4F9A803B0}" destId="{FEA6E25A-6767-4043-ACC0-38CE226B5CDC}" srcOrd="2" destOrd="0" parTransId="{7813E537-5614-489D-BDFD-1E4DDB0B62DC}" sibTransId="{C171F99C-7D2D-4CAA-B0FA-663EA5CC7FA6}"/>
    <dgm:cxn modelId="{2D2828B3-6635-4C9D-AA6D-ED2703940823}" type="presOf" srcId="{FEA6E25A-6767-4043-ACC0-38CE226B5CDC}" destId="{601CA62E-50D1-4E5C-AF1C-3AE698285708}" srcOrd="0" destOrd="0" presId="urn:microsoft.com/office/officeart/2005/8/layout/default"/>
    <dgm:cxn modelId="{2F3512DF-83D5-42CA-82A2-D1782594AB77}" type="presOf" srcId="{5F89AB01-9505-4A78-B628-4DB4F9A803B0}" destId="{736FAD22-5AED-4A16-A1AF-599E5F346161}" srcOrd="0" destOrd="0" presId="urn:microsoft.com/office/officeart/2005/8/layout/default"/>
    <dgm:cxn modelId="{4BD396E1-1DF4-442A-AA36-13F5213DA952}" type="presOf" srcId="{5DE3AA0E-416B-487D-8E85-C02112854E48}" destId="{ACF91443-3A4B-4048-B4D6-9E6EC1C61620}" srcOrd="0" destOrd="0" presId="urn:microsoft.com/office/officeart/2005/8/layout/default"/>
    <dgm:cxn modelId="{3375C1EB-D7D6-4BF4-B800-AA6796D20B31}" srcId="{5F89AB01-9505-4A78-B628-4DB4F9A803B0}" destId="{9A5ADFF6-A9F9-4AFB-A5D9-E92811987695}" srcOrd="3" destOrd="0" parTransId="{9CD80F4F-47F8-4188-8006-40B8C6158850}" sibTransId="{3A182C38-7A9E-4830-9DB0-9660813E8B7C}"/>
    <dgm:cxn modelId="{75EE07EE-D585-4DAA-A83F-E7988E2B3898}" type="presOf" srcId="{85ED2B4B-BF40-498C-BC6F-EB3BC29CD7C3}" destId="{5E19CD50-4479-4BB2-A931-661777DFC5D8}" srcOrd="0" destOrd="0" presId="urn:microsoft.com/office/officeart/2005/8/layout/default"/>
    <dgm:cxn modelId="{426C1BF8-39F9-487E-99CB-D2FD38EC2BB4}" type="presParOf" srcId="{736FAD22-5AED-4A16-A1AF-599E5F346161}" destId="{5E19CD50-4479-4BB2-A931-661777DFC5D8}" srcOrd="0" destOrd="0" presId="urn:microsoft.com/office/officeart/2005/8/layout/default"/>
    <dgm:cxn modelId="{A009875C-7364-4DE0-9436-6A6C505D595E}" type="presParOf" srcId="{736FAD22-5AED-4A16-A1AF-599E5F346161}" destId="{808B7CF2-E7FB-4651-BBDC-97C495E266C5}" srcOrd="1" destOrd="0" presId="urn:microsoft.com/office/officeart/2005/8/layout/default"/>
    <dgm:cxn modelId="{1A97B201-9E2B-4573-902B-D97BBDF91589}" type="presParOf" srcId="{736FAD22-5AED-4A16-A1AF-599E5F346161}" destId="{ACF91443-3A4B-4048-B4D6-9E6EC1C61620}" srcOrd="2" destOrd="0" presId="urn:microsoft.com/office/officeart/2005/8/layout/default"/>
    <dgm:cxn modelId="{AB52EB25-BC39-4228-B64F-F2C6E0E7D86A}" type="presParOf" srcId="{736FAD22-5AED-4A16-A1AF-599E5F346161}" destId="{97D664EB-313E-4178-9195-6F71D0DA2D51}" srcOrd="3" destOrd="0" presId="urn:microsoft.com/office/officeart/2005/8/layout/default"/>
    <dgm:cxn modelId="{44A2AF76-AEB2-4E73-941A-F641D6403F6C}" type="presParOf" srcId="{736FAD22-5AED-4A16-A1AF-599E5F346161}" destId="{601CA62E-50D1-4E5C-AF1C-3AE698285708}" srcOrd="4" destOrd="0" presId="urn:microsoft.com/office/officeart/2005/8/layout/default"/>
    <dgm:cxn modelId="{8351AE5A-EDF6-4F2C-94E4-FA8A935C9746}" type="presParOf" srcId="{736FAD22-5AED-4A16-A1AF-599E5F346161}" destId="{F4C682AD-0D34-4D7A-9D1B-171AF8519E83}" srcOrd="5" destOrd="0" presId="urn:microsoft.com/office/officeart/2005/8/layout/default"/>
    <dgm:cxn modelId="{CE2A7B41-47DC-42AE-9B3F-7F98297FAEAF}" type="presParOf" srcId="{736FAD22-5AED-4A16-A1AF-599E5F346161}" destId="{17B3BDCB-8F0B-462D-95C5-7B6A1AE6BAA6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B291732-5F7A-40BE-90A8-3578CCEC374D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6F11095E-16FB-413A-94AF-BB8217E0A681}">
      <dgm:prSet phldrT="[Text]" custT="1"/>
      <dgm:spPr>
        <a:solidFill>
          <a:schemeClr val="bg1"/>
        </a:solidFill>
        <a:ln>
          <a:solidFill>
            <a:srgbClr val="0070C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600" dirty="0">
              <a:solidFill>
                <a:schemeClr val="tx2">
                  <a:lumMod val="75000"/>
                  <a:lumOff val="25000"/>
                </a:schemeClr>
              </a:solidFill>
            </a:rPr>
            <a:t>Develop ML         Insight/ Model</a:t>
          </a:r>
        </a:p>
      </dgm:t>
    </dgm:pt>
    <dgm:pt modelId="{47931833-0C6B-4222-9A96-AC1B1D087E5C}" type="parTrans" cxnId="{88B6C65C-A519-4062-A54E-56B20EFA0935}">
      <dgm:prSet/>
      <dgm:spPr/>
      <dgm:t>
        <a:bodyPr/>
        <a:lstStyle/>
        <a:p>
          <a:endParaRPr lang="en-US"/>
        </a:p>
      </dgm:t>
    </dgm:pt>
    <dgm:pt modelId="{EE5591A4-AFD1-48E9-B64F-45FC48EE7F32}" type="sibTrans" cxnId="{88B6C65C-A519-4062-A54E-56B20EFA0935}">
      <dgm:prSet/>
      <dgm:spPr/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BCECCF87-8358-403C-BD9E-B5389AAAFF9C}">
      <dgm:prSet phldrT="[Text]" custT="1"/>
      <dgm:spPr>
        <a:ln>
          <a:solidFill>
            <a:srgbClr val="0070C0"/>
          </a:solidFill>
        </a:ln>
      </dgm:spPr>
      <dgm:t>
        <a:bodyPr/>
        <a:lstStyle/>
        <a:p>
          <a:r>
            <a:rPr lang="en-US" sz="1600">
              <a:solidFill>
                <a:schemeClr val="tx2">
                  <a:lumMod val="75000"/>
                  <a:lumOff val="25000"/>
                </a:schemeClr>
              </a:solidFill>
            </a:rPr>
            <a:t>Set Up &amp; Automate Experiment</a:t>
          </a:r>
        </a:p>
      </dgm:t>
    </dgm:pt>
    <dgm:pt modelId="{B7D8BC34-9545-4919-BB20-A39437BCFF2A}" type="parTrans" cxnId="{2B070D47-9BA4-4B8B-AB8C-2E6984CD08A9}">
      <dgm:prSet/>
      <dgm:spPr/>
      <dgm:t>
        <a:bodyPr/>
        <a:lstStyle/>
        <a:p>
          <a:endParaRPr lang="en-US"/>
        </a:p>
      </dgm:t>
    </dgm:pt>
    <dgm:pt modelId="{CD642B50-50F6-423D-A7ED-BC0940F5894E}" type="sibTrans" cxnId="{2B070D47-9BA4-4B8B-AB8C-2E6984CD08A9}">
      <dgm:prSet/>
      <dgm:spPr/>
      <dgm:t>
        <a:bodyPr/>
        <a:lstStyle/>
        <a:p>
          <a:endParaRPr lang="en-US"/>
        </a:p>
      </dgm:t>
    </dgm:pt>
    <dgm:pt modelId="{21D21BD9-6481-4534-8D03-23DB449C4211}">
      <dgm:prSet phldrT="[Text]" custT="1"/>
      <dgm:spPr>
        <a:ln>
          <a:solidFill>
            <a:srgbClr val="0070C0"/>
          </a:solidFill>
        </a:ln>
      </dgm:spPr>
      <dgm:t>
        <a:bodyPr/>
        <a:lstStyle/>
        <a:p>
          <a:r>
            <a:rPr lang="en-US" sz="1600" dirty="0">
              <a:solidFill>
                <a:schemeClr val="tx2">
                  <a:lumMod val="75000"/>
                  <a:lumOff val="25000"/>
                </a:schemeClr>
              </a:solidFill>
            </a:rPr>
            <a:t>Capture Response &amp; Feed Models</a:t>
          </a:r>
        </a:p>
      </dgm:t>
    </dgm:pt>
    <dgm:pt modelId="{FCDB6C2C-B3CE-481D-8D3E-7C93760DE8F9}" type="parTrans" cxnId="{D98EA1D4-A6D6-4950-9898-42FB9BBD7D23}">
      <dgm:prSet/>
      <dgm:spPr/>
      <dgm:t>
        <a:bodyPr/>
        <a:lstStyle/>
        <a:p>
          <a:endParaRPr lang="en-US"/>
        </a:p>
      </dgm:t>
    </dgm:pt>
    <dgm:pt modelId="{690CEC8F-8249-465C-8DC3-0D53554A8BBC}" type="sibTrans" cxnId="{D98EA1D4-A6D6-4950-9898-42FB9BBD7D23}">
      <dgm:prSet/>
      <dgm:spPr/>
      <dgm:t>
        <a:bodyPr/>
        <a:lstStyle/>
        <a:p>
          <a:endParaRPr lang="en-US"/>
        </a:p>
      </dgm:t>
    </dgm:pt>
    <dgm:pt modelId="{B854AD1F-16E4-4D93-BAD1-DA5B419170B7}">
      <dgm:prSet phldrT="[Text]" custT="1"/>
      <dgm:spPr>
        <a:solidFill>
          <a:schemeClr val="bg1"/>
        </a:solidFill>
        <a:ln>
          <a:solidFill>
            <a:srgbClr val="0070C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600">
              <a:solidFill>
                <a:schemeClr val="tx2">
                  <a:lumMod val="75000"/>
                  <a:lumOff val="25000"/>
                </a:schemeClr>
              </a:solidFill>
            </a:rPr>
            <a:t>Analyze Response &amp; Optimize ML Models</a:t>
          </a:r>
        </a:p>
      </dgm:t>
    </dgm:pt>
    <dgm:pt modelId="{DC6DD6E5-F48B-4280-8767-469961B3A863}" type="parTrans" cxnId="{4C1C6D8F-2544-4264-B5CF-A4FD410B1076}">
      <dgm:prSet/>
      <dgm:spPr/>
      <dgm:t>
        <a:bodyPr/>
        <a:lstStyle/>
        <a:p>
          <a:endParaRPr lang="en-US"/>
        </a:p>
      </dgm:t>
    </dgm:pt>
    <dgm:pt modelId="{6CDA3D6C-1728-4083-AAE0-ACC73F629086}" type="sibTrans" cxnId="{4C1C6D8F-2544-4264-B5CF-A4FD410B1076}">
      <dgm:prSet/>
      <dgm:spPr/>
      <dgm:t>
        <a:bodyPr/>
        <a:lstStyle/>
        <a:p>
          <a:endParaRPr lang="en-US"/>
        </a:p>
      </dgm:t>
    </dgm:pt>
    <dgm:pt modelId="{0505AFEF-5988-40B9-A9AE-87A4DA89E5E0}" type="pres">
      <dgm:prSet presAssocID="{0B291732-5F7A-40BE-90A8-3578CCEC374D}" presName="Name0" presStyleCnt="0">
        <dgm:presLayoutVars>
          <dgm:dir/>
          <dgm:resizeHandles val="exact"/>
        </dgm:presLayoutVars>
      </dgm:prSet>
      <dgm:spPr/>
    </dgm:pt>
    <dgm:pt modelId="{258F8A02-A354-4534-8910-4E47ACF0C352}" type="pres">
      <dgm:prSet presAssocID="{0B291732-5F7A-40BE-90A8-3578CCEC374D}" presName="cycle" presStyleCnt="0"/>
      <dgm:spPr/>
    </dgm:pt>
    <dgm:pt modelId="{56B1D3BD-8EB5-41D5-8D31-479D0985EFF2}" type="pres">
      <dgm:prSet presAssocID="{6F11095E-16FB-413A-94AF-BB8217E0A681}" presName="nodeFirstNode" presStyleLbl="node1" presStyleIdx="0" presStyleCnt="4" custScaleX="84251" custScaleY="48565">
        <dgm:presLayoutVars>
          <dgm:bulletEnabled val="1"/>
        </dgm:presLayoutVars>
      </dgm:prSet>
      <dgm:spPr/>
    </dgm:pt>
    <dgm:pt modelId="{3AA0293D-BF76-412E-AE74-54B4FBB21B5A}" type="pres">
      <dgm:prSet presAssocID="{EE5591A4-AFD1-48E9-B64F-45FC48EE7F32}" presName="sibTransFirstNode" presStyleLbl="bgShp" presStyleIdx="0" presStyleCnt="1"/>
      <dgm:spPr/>
    </dgm:pt>
    <dgm:pt modelId="{CFF07E71-DB27-42F8-BA14-9C50809474B5}" type="pres">
      <dgm:prSet presAssocID="{BCECCF87-8358-403C-BD9E-B5389AAAFF9C}" presName="nodeFollowingNodes" presStyleLbl="node1" presStyleIdx="1" presStyleCnt="4" custScaleX="84251" custScaleY="48565" custRadScaleRad="122773" custRadScaleInc="4165">
        <dgm:presLayoutVars>
          <dgm:bulletEnabled val="1"/>
        </dgm:presLayoutVars>
      </dgm:prSet>
      <dgm:spPr/>
    </dgm:pt>
    <dgm:pt modelId="{6468C8BC-9A3D-4224-9A2C-6CCD9821854F}" type="pres">
      <dgm:prSet presAssocID="{21D21BD9-6481-4534-8D03-23DB449C4211}" presName="nodeFollowingNodes" presStyleLbl="node1" presStyleIdx="2" presStyleCnt="4" custScaleX="84251" custScaleY="48565" custRadScaleRad="116265">
        <dgm:presLayoutVars>
          <dgm:bulletEnabled val="1"/>
        </dgm:presLayoutVars>
      </dgm:prSet>
      <dgm:spPr/>
    </dgm:pt>
    <dgm:pt modelId="{360DCF27-8936-4235-980E-3BD2B76BD0F7}" type="pres">
      <dgm:prSet presAssocID="{B854AD1F-16E4-4D93-BAD1-DA5B419170B7}" presName="nodeFollowingNodes" presStyleLbl="node1" presStyleIdx="3" presStyleCnt="4" custScaleX="84251" custScaleY="48565" custRadScaleRad="124223" custRadScaleInc="-2336">
        <dgm:presLayoutVars>
          <dgm:bulletEnabled val="1"/>
        </dgm:presLayoutVars>
      </dgm:prSet>
      <dgm:spPr/>
    </dgm:pt>
  </dgm:ptLst>
  <dgm:cxnLst>
    <dgm:cxn modelId="{52FAFA2E-9B72-471E-A746-A29F1953081B}" type="presOf" srcId="{0B291732-5F7A-40BE-90A8-3578CCEC374D}" destId="{0505AFEF-5988-40B9-A9AE-87A4DA89E5E0}" srcOrd="0" destOrd="0" presId="urn:microsoft.com/office/officeart/2005/8/layout/cycle3"/>
    <dgm:cxn modelId="{99D0A537-B53D-45FC-A70E-927CC920C9E1}" type="presOf" srcId="{EE5591A4-AFD1-48E9-B64F-45FC48EE7F32}" destId="{3AA0293D-BF76-412E-AE74-54B4FBB21B5A}" srcOrd="0" destOrd="0" presId="urn:microsoft.com/office/officeart/2005/8/layout/cycle3"/>
    <dgm:cxn modelId="{88B6C65C-A519-4062-A54E-56B20EFA0935}" srcId="{0B291732-5F7A-40BE-90A8-3578CCEC374D}" destId="{6F11095E-16FB-413A-94AF-BB8217E0A681}" srcOrd="0" destOrd="0" parTransId="{47931833-0C6B-4222-9A96-AC1B1D087E5C}" sibTransId="{EE5591A4-AFD1-48E9-B64F-45FC48EE7F32}"/>
    <dgm:cxn modelId="{2B070D47-9BA4-4B8B-AB8C-2E6984CD08A9}" srcId="{0B291732-5F7A-40BE-90A8-3578CCEC374D}" destId="{BCECCF87-8358-403C-BD9E-B5389AAAFF9C}" srcOrd="1" destOrd="0" parTransId="{B7D8BC34-9545-4919-BB20-A39437BCFF2A}" sibTransId="{CD642B50-50F6-423D-A7ED-BC0940F5894E}"/>
    <dgm:cxn modelId="{397C8B78-375A-4663-B351-BBCD221BF521}" type="presOf" srcId="{6F11095E-16FB-413A-94AF-BB8217E0A681}" destId="{56B1D3BD-8EB5-41D5-8D31-479D0985EFF2}" srcOrd="0" destOrd="0" presId="urn:microsoft.com/office/officeart/2005/8/layout/cycle3"/>
    <dgm:cxn modelId="{848A728D-D4EA-453A-A019-53C214681E6F}" type="presOf" srcId="{21D21BD9-6481-4534-8D03-23DB449C4211}" destId="{6468C8BC-9A3D-4224-9A2C-6CCD9821854F}" srcOrd="0" destOrd="0" presId="urn:microsoft.com/office/officeart/2005/8/layout/cycle3"/>
    <dgm:cxn modelId="{4C1C6D8F-2544-4264-B5CF-A4FD410B1076}" srcId="{0B291732-5F7A-40BE-90A8-3578CCEC374D}" destId="{B854AD1F-16E4-4D93-BAD1-DA5B419170B7}" srcOrd="3" destOrd="0" parTransId="{DC6DD6E5-F48B-4280-8767-469961B3A863}" sibTransId="{6CDA3D6C-1728-4083-AAE0-ACC73F629086}"/>
    <dgm:cxn modelId="{510B7BC0-CEBE-45FB-8570-50C474DBA4AB}" type="presOf" srcId="{BCECCF87-8358-403C-BD9E-B5389AAAFF9C}" destId="{CFF07E71-DB27-42F8-BA14-9C50809474B5}" srcOrd="0" destOrd="0" presId="urn:microsoft.com/office/officeart/2005/8/layout/cycle3"/>
    <dgm:cxn modelId="{4AA6E8C7-D3A6-4BE0-A583-877FA36EA67C}" type="presOf" srcId="{B854AD1F-16E4-4D93-BAD1-DA5B419170B7}" destId="{360DCF27-8936-4235-980E-3BD2B76BD0F7}" srcOrd="0" destOrd="0" presId="urn:microsoft.com/office/officeart/2005/8/layout/cycle3"/>
    <dgm:cxn modelId="{D98EA1D4-A6D6-4950-9898-42FB9BBD7D23}" srcId="{0B291732-5F7A-40BE-90A8-3578CCEC374D}" destId="{21D21BD9-6481-4534-8D03-23DB449C4211}" srcOrd="2" destOrd="0" parTransId="{FCDB6C2C-B3CE-481D-8D3E-7C93760DE8F9}" sibTransId="{690CEC8F-8249-465C-8DC3-0D53554A8BBC}"/>
    <dgm:cxn modelId="{32147D49-CF28-454D-AB5D-ADFB1C72FD3F}" type="presParOf" srcId="{0505AFEF-5988-40B9-A9AE-87A4DA89E5E0}" destId="{258F8A02-A354-4534-8910-4E47ACF0C352}" srcOrd="0" destOrd="0" presId="urn:microsoft.com/office/officeart/2005/8/layout/cycle3"/>
    <dgm:cxn modelId="{2467106C-5175-4B47-B311-EC2EDD1298E7}" type="presParOf" srcId="{258F8A02-A354-4534-8910-4E47ACF0C352}" destId="{56B1D3BD-8EB5-41D5-8D31-479D0985EFF2}" srcOrd="0" destOrd="0" presId="urn:microsoft.com/office/officeart/2005/8/layout/cycle3"/>
    <dgm:cxn modelId="{C81BB830-8F21-4074-8532-2F4B09405735}" type="presParOf" srcId="{258F8A02-A354-4534-8910-4E47ACF0C352}" destId="{3AA0293D-BF76-412E-AE74-54B4FBB21B5A}" srcOrd="1" destOrd="0" presId="urn:microsoft.com/office/officeart/2005/8/layout/cycle3"/>
    <dgm:cxn modelId="{FA4C2306-8594-432C-95BF-FFA11D4AFB20}" type="presParOf" srcId="{258F8A02-A354-4534-8910-4E47ACF0C352}" destId="{CFF07E71-DB27-42F8-BA14-9C50809474B5}" srcOrd="2" destOrd="0" presId="urn:microsoft.com/office/officeart/2005/8/layout/cycle3"/>
    <dgm:cxn modelId="{6BF95297-D07E-4E97-9019-58967C4A96C5}" type="presParOf" srcId="{258F8A02-A354-4534-8910-4E47ACF0C352}" destId="{6468C8BC-9A3D-4224-9A2C-6CCD9821854F}" srcOrd="3" destOrd="0" presId="urn:microsoft.com/office/officeart/2005/8/layout/cycle3"/>
    <dgm:cxn modelId="{5532A7A7-2D88-417C-B8DB-0CAE01B24F9D}" type="presParOf" srcId="{258F8A02-A354-4534-8910-4E47ACF0C352}" destId="{360DCF27-8936-4235-980E-3BD2B76BD0F7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E0B8CC8-54D3-4E93-AEFF-16D01FFE492D}" type="doc">
      <dgm:prSet loTypeId="urn:microsoft.com/office/officeart/2005/8/layout/radial6" loCatId="relationship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FF8713A7-1B08-448C-BF9B-5D1477421DA3}">
      <dgm:prSet phldrT="[Text]" custT="1"/>
      <dgm:spPr>
        <a:solidFill>
          <a:srgbClr val="0070C0"/>
        </a:solidFill>
        <a:ln>
          <a:solidFill>
            <a:srgbClr val="0070C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400" b="1" dirty="0">
              <a:solidFill>
                <a:schemeClr val="bg1"/>
              </a:solidFill>
            </a:rPr>
            <a:t>Personalization Strategy</a:t>
          </a:r>
        </a:p>
      </dgm:t>
    </dgm:pt>
    <dgm:pt modelId="{6B95ED72-4E78-40EA-9CDB-EABC2F8D5D1D}" type="parTrans" cxnId="{A85E954C-A23F-418D-90CD-4C3EB6141B44}">
      <dgm:prSet/>
      <dgm:spPr/>
      <dgm:t>
        <a:bodyPr/>
        <a:lstStyle/>
        <a:p>
          <a:endParaRPr lang="en-US"/>
        </a:p>
      </dgm:t>
    </dgm:pt>
    <dgm:pt modelId="{8C76530F-08E6-4478-81A3-7724EF09625A}" type="sibTrans" cxnId="{A85E954C-A23F-418D-90CD-4C3EB6141B44}">
      <dgm:prSet/>
      <dgm:spPr/>
      <dgm:t>
        <a:bodyPr/>
        <a:lstStyle/>
        <a:p>
          <a:endParaRPr lang="en-US"/>
        </a:p>
      </dgm:t>
    </dgm:pt>
    <dgm:pt modelId="{BCE5FF06-7CC2-47C4-A1CA-A348B76EB78F}">
      <dgm:prSet phldrT="[Text]" custT="1"/>
      <dgm:spPr>
        <a:ln>
          <a:solidFill>
            <a:srgbClr val="0070C0"/>
          </a:solidFill>
        </a:ln>
      </dgm:spPr>
      <dgm:t>
        <a:bodyPr/>
        <a:lstStyle/>
        <a:p>
          <a:r>
            <a:rPr lang="en-US" sz="1400">
              <a:solidFill>
                <a:schemeClr val="tx2">
                  <a:lumMod val="75000"/>
                  <a:lumOff val="25000"/>
                </a:schemeClr>
              </a:solidFill>
            </a:rPr>
            <a:t>UX &amp; Content</a:t>
          </a:r>
        </a:p>
      </dgm:t>
    </dgm:pt>
    <dgm:pt modelId="{D4A33D64-AE81-425B-AA63-173843347EC3}" type="parTrans" cxnId="{8F983F9E-CA30-4AFD-B0DE-BD14E720A5F0}">
      <dgm:prSet/>
      <dgm:spPr/>
      <dgm:t>
        <a:bodyPr/>
        <a:lstStyle/>
        <a:p>
          <a:endParaRPr lang="en-US"/>
        </a:p>
      </dgm:t>
    </dgm:pt>
    <dgm:pt modelId="{563EBB71-8444-42EA-94C0-BC5F9BA221C5}" type="sibTrans" cxnId="{8F983F9E-CA30-4AFD-B0DE-BD14E720A5F0}">
      <dgm:prSet/>
      <dgm:spPr>
        <a:ln>
          <a:solidFill>
            <a:srgbClr val="0070C0"/>
          </a:solidFill>
        </a:ln>
      </dgm:spPr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968285F4-81D2-4AA6-AD36-33CA1D7F50B3}">
      <dgm:prSet phldrT="[Text]" custT="1"/>
      <dgm:spPr>
        <a:ln>
          <a:solidFill>
            <a:srgbClr val="0070C0"/>
          </a:solidFill>
        </a:ln>
      </dgm:spPr>
      <dgm:t>
        <a:bodyPr/>
        <a:lstStyle/>
        <a:p>
          <a:r>
            <a:rPr lang="en-US" sz="1400">
              <a:solidFill>
                <a:schemeClr val="tx2">
                  <a:lumMod val="75000"/>
                  <a:lumOff val="25000"/>
                </a:schemeClr>
              </a:solidFill>
            </a:rPr>
            <a:t>Data Science</a:t>
          </a:r>
        </a:p>
      </dgm:t>
    </dgm:pt>
    <dgm:pt modelId="{AC6D2B30-1D9B-469E-B671-7235D7E8B2B9}" type="parTrans" cxnId="{1701FA8A-6441-487A-BD18-F1A442C4DC24}">
      <dgm:prSet/>
      <dgm:spPr/>
      <dgm:t>
        <a:bodyPr/>
        <a:lstStyle/>
        <a:p>
          <a:endParaRPr lang="en-US"/>
        </a:p>
      </dgm:t>
    </dgm:pt>
    <dgm:pt modelId="{F48D45D2-E7D9-4FF9-81C4-8D36E759D4F4}" type="sibTrans" cxnId="{1701FA8A-6441-487A-BD18-F1A442C4DC24}">
      <dgm:prSet/>
      <dgm:spPr>
        <a:ln>
          <a:solidFill>
            <a:srgbClr val="0070C0"/>
          </a:solidFill>
        </a:ln>
      </dgm:spPr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1F5B028C-EBF5-4E7A-8EEF-B3B275465B0A}">
      <dgm:prSet phldrT="[Text]" custT="1"/>
      <dgm:spPr>
        <a:ln>
          <a:solidFill>
            <a:srgbClr val="0070C0"/>
          </a:solidFill>
        </a:ln>
      </dgm:spPr>
      <dgm:t>
        <a:bodyPr/>
        <a:lstStyle/>
        <a:p>
          <a:r>
            <a:rPr lang="en-US" sz="1400">
              <a:solidFill>
                <a:schemeClr val="tx2">
                  <a:lumMod val="75000"/>
                  <a:lumOff val="25000"/>
                </a:schemeClr>
              </a:solidFill>
            </a:rPr>
            <a:t>Campaign Mgmt</a:t>
          </a:r>
        </a:p>
      </dgm:t>
    </dgm:pt>
    <dgm:pt modelId="{FCD7DF96-6B9D-4554-97C9-57707BFA543F}" type="parTrans" cxnId="{0496342C-C9F3-4310-BFC1-898583EF1B8E}">
      <dgm:prSet/>
      <dgm:spPr/>
      <dgm:t>
        <a:bodyPr/>
        <a:lstStyle/>
        <a:p>
          <a:endParaRPr lang="en-US"/>
        </a:p>
      </dgm:t>
    </dgm:pt>
    <dgm:pt modelId="{7DD00964-6231-46CC-8F14-F9AAF98001D0}" type="sibTrans" cxnId="{0496342C-C9F3-4310-BFC1-898583EF1B8E}">
      <dgm:prSet/>
      <dgm:spPr>
        <a:ln>
          <a:solidFill>
            <a:srgbClr val="0070C0"/>
          </a:solidFill>
        </a:ln>
      </dgm:spPr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CAF5A47C-2E61-48C4-A6DA-CC836DA4294B}">
      <dgm:prSet phldrT="[Text]" custT="1"/>
      <dgm:spPr>
        <a:ln>
          <a:solidFill>
            <a:srgbClr val="0070C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400">
              <a:solidFill>
                <a:schemeClr val="tx2">
                  <a:lumMod val="75000"/>
                  <a:lumOff val="25000"/>
                </a:schemeClr>
              </a:solidFill>
            </a:rPr>
            <a:t>Harmony  Platform</a:t>
          </a:r>
        </a:p>
      </dgm:t>
    </dgm:pt>
    <dgm:pt modelId="{0DD7E9B3-9425-4100-B894-DCA0D9FA4C78}" type="parTrans" cxnId="{2F026A10-A929-4116-A338-209B40933980}">
      <dgm:prSet/>
      <dgm:spPr/>
      <dgm:t>
        <a:bodyPr/>
        <a:lstStyle/>
        <a:p>
          <a:endParaRPr lang="en-US"/>
        </a:p>
      </dgm:t>
    </dgm:pt>
    <dgm:pt modelId="{73085CD6-8897-48D7-8F4D-6EBE62CECC41}" type="sibTrans" cxnId="{2F026A10-A929-4116-A338-209B40933980}">
      <dgm:prSet/>
      <dgm:spPr>
        <a:ln>
          <a:solidFill>
            <a:srgbClr val="0070C0"/>
          </a:solidFill>
        </a:ln>
      </dgm:spPr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4E54FA57-99EA-4B02-8A1E-EB5EF2C180FC}">
      <dgm:prSet phldrT="[Text]" custT="1"/>
      <dgm:spPr>
        <a:ln>
          <a:solidFill>
            <a:srgbClr val="0070C0"/>
          </a:solidFill>
        </a:ln>
      </dgm:spPr>
      <dgm:t>
        <a:bodyPr/>
        <a:lstStyle/>
        <a:p>
          <a:r>
            <a:rPr lang="en-US" sz="1400">
              <a:solidFill>
                <a:schemeClr val="tx2">
                  <a:lumMod val="75000"/>
                  <a:lumOff val="25000"/>
                </a:schemeClr>
              </a:solidFill>
            </a:rPr>
            <a:t>Data Analytics</a:t>
          </a:r>
        </a:p>
      </dgm:t>
    </dgm:pt>
    <dgm:pt modelId="{C2F57B85-31DF-46C4-BFBA-D07BA426FF28}" type="parTrans" cxnId="{A15F2B88-AAAF-4B87-8472-DE1E6AF67711}">
      <dgm:prSet/>
      <dgm:spPr/>
      <dgm:t>
        <a:bodyPr/>
        <a:lstStyle/>
        <a:p>
          <a:endParaRPr lang="en-US"/>
        </a:p>
      </dgm:t>
    </dgm:pt>
    <dgm:pt modelId="{F9AA9F2D-C757-48AF-9536-B74295891A19}" type="sibTrans" cxnId="{A15F2B88-AAAF-4B87-8472-DE1E6AF67711}">
      <dgm:prSet/>
      <dgm:spPr>
        <a:ln>
          <a:solidFill>
            <a:srgbClr val="0070C0"/>
          </a:solidFill>
        </a:ln>
      </dgm:spPr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40C60EC0-F0D2-48A7-885F-558EA2A54362}" type="pres">
      <dgm:prSet presAssocID="{0E0B8CC8-54D3-4E93-AEFF-16D01FFE492D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8AB1245-C6FD-4AA1-A65D-7E268917FBBC}" type="pres">
      <dgm:prSet presAssocID="{FF8713A7-1B08-448C-BF9B-5D1477421DA3}" presName="centerShape" presStyleLbl="node0" presStyleIdx="0" presStyleCnt="1" custScaleX="103846" custScaleY="106449"/>
      <dgm:spPr/>
    </dgm:pt>
    <dgm:pt modelId="{D43A61F6-F341-4570-AE46-1E0323546377}" type="pres">
      <dgm:prSet presAssocID="{BCE5FF06-7CC2-47C4-A1CA-A348B76EB78F}" presName="node" presStyleLbl="node1" presStyleIdx="0" presStyleCnt="5">
        <dgm:presLayoutVars>
          <dgm:bulletEnabled val="1"/>
        </dgm:presLayoutVars>
      </dgm:prSet>
      <dgm:spPr/>
    </dgm:pt>
    <dgm:pt modelId="{B7863E56-5660-4ECE-A90A-A86CC77F5698}" type="pres">
      <dgm:prSet presAssocID="{BCE5FF06-7CC2-47C4-A1CA-A348B76EB78F}" presName="dummy" presStyleCnt="0"/>
      <dgm:spPr/>
    </dgm:pt>
    <dgm:pt modelId="{46217623-3480-46EF-874C-2C1D4B889FF7}" type="pres">
      <dgm:prSet presAssocID="{563EBB71-8444-42EA-94C0-BC5F9BA221C5}" presName="sibTrans" presStyleLbl="sibTrans2D1" presStyleIdx="0" presStyleCnt="5"/>
      <dgm:spPr/>
    </dgm:pt>
    <dgm:pt modelId="{AC204181-9304-49B9-80D2-89ECFBBEAD0F}" type="pres">
      <dgm:prSet presAssocID="{968285F4-81D2-4AA6-AD36-33CA1D7F50B3}" presName="node" presStyleLbl="node1" presStyleIdx="1" presStyleCnt="5">
        <dgm:presLayoutVars>
          <dgm:bulletEnabled val="1"/>
        </dgm:presLayoutVars>
      </dgm:prSet>
      <dgm:spPr/>
    </dgm:pt>
    <dgm:pt modelId="{99B3B0DF-1B6A-4ADA-871C-9B51CFADF6D9}" type="pres">
      <dgm:prSet presAssocID="{968285F4-81D2-4AA6-AD36-33CA1D7F50B3}" presName="dummy" presStyleCnt="0"/>
      <dgm:spPr/>
    </dgm:pt>
    <dgm:pt modelId="{58D1DD5D-7F70-4439-B2E2-84BEA372F2D9}" type="pres">
      <dgm:prSet presAssocID="{F48D45D2-E7D9-4FF9-81C4-8D36E759D4F4}" presName="sibTrans" presStyleLbl="sibTrans2D1" presStyleIdx="1" presStyleCnt="5"/>
      <dgm:spPr/>
    </dgm:pt>
    <dgm:pt modelId="{A9586299-D171-4970-93FE-4FF807746FE5}" type="pres">
      <dgm:prSet presAssocID="{4E54FA57-99EA-4B02-8A1E-EB5EF2C180FC}" presName="node" presStyleLbl="node1" presStyleIdx="2" presStyleCnt="5">
        <dgm:presLayoutVars>
          <dgm:bulletEnabled val="1"/>
        </dgm:presLayoutVars>
      </dgm:prSet>
      <dgm:spPr/>
    </dgm:pt>
    <dgm:pt modelId="{567E43C3-6D3E-4AA9-8328-E9BE7AF0B03B}" type="pres">
      <dgm:prSet presAssocID="{4E54FA57-99EA-4B02-8A1E-EB5EF2C180FC}" presName="dummy" presStyleCnt="0"/>
      <dgm:spPr/>
    </dgm:pt>
    <dgm:pt modelId="{9ED4D3C0-2422-408E-B058-2A131B61837B}" type="pres">
      <dgm:prSet presAssocID="{F9AA9F2D-C757-48AF-9536-B74295891A19}" presName="sibTrans" presStyleLbl="sibTrans2D1" presStyleIdx="2" presStyleCnt="5"/>
      <dgm:spPr/>
    </dgm:pt>
    <dgm:pt modelId="{CE005E49-C24E-4C35-8C6E-1F87A00FB2D2}" type="pres">
      <dgm:prSet presAssocID="{1F5B028C-EBF5-4E7A-8EEF-B3B275465B0A}" presName="node" presStyleLbl="node1" presStyleIdx="3" presStyleCnt="5">
        <dgm:presLayoutVars>
          <dgm:bulletEnabled val="1"/>
        </dgm:presLayoutVars>
      </dgm:prSet>
      <dgm:spPr/>
    </dgm:pt>
    <dgm:pt modelId="{70E428AF-7BE2-43D1-9283-96EF95AE0D69}" type="pres">
      <dgm:prSet presAssocID="{1F5B028C-EBF5-4E7A-8EEF-B3B275465B0A}" presName="dummy" presStyleCnt="0"/>
      <dgm:spPr/>
    </dgm:pt>
    <dgm:pt modelId="{F3CDA8DC-582F-4276-A06E-7C7BAC6D0446}" type="pres">
      <dgm:prSet presAssocID="{7DD00964-6231-46CC-8F14-F9AAF98001D0}" presName="sibTrans" presStyleLbl="sibTrans2D1" presStyleIdx="3" presStyleCnt="5"/>
      <dgm:spPr/>
    </dgm:pt>
    <dgm:pt modelId="{278D25B2-C9F5-4567-B321-58EF8C2948DE}" type="pres">
      <dgm:prSet presAssocID="{CAF5A47C-2E61-48C4-A6DA-CC836DA4294B}" presName="node" presStyleLbl="node1" presStyleIdx="4" presStyleCnt="5">
        <dgm:presLayoutVars>
          <dgm:bulletEnabled val="1"/>
        </dgm:presLayoutVars>
      </dgm:prSet>
      <dgm:spPr/>
    </dgm:pt>
    <dgm:pt modelId="{A77A740D-B23C-46F8-8566-5814777FFFA4}" type="pres">
      <dgm:prSet presAssocID="{CAF5A47C-2E61-48C4-A6DA-CC836DA4294B}" presName="dummy" presStyleCnt="0"/>
      <dgm:spPr/>
    </dgm:pt>
    <dgm:pt modelId="{52C35EF4-8819-4C29-9330-49541D99FF85}" type="pres">
      <dgm:prSet presAssocID="{73085CD6-8897-48D7-8F4D-6EBE62CECC41}" presName="sibTrans" presStyleLbl="sibTrans2D1" presStyleIdx="4" presStyleCnt="5"/>
      <dgm:spPr/>
    </dgm:pt>
  </dgm:ptLst>
  <dgm:cxnLst>
    <dgm:cxn modelId="{180ECB04-8915-4B6A-AF76-14883A7BDA7D}" type="presOf" srcId="{4E54FA57-99EA-4B02-8A1E-EB5EF2C180FC}" destId="{A9586299-D171-4970-93FE-4FF807746FE5}" srcOrd="0" destOrd="0" presId="urn:microsoft.com/office/officeart/2005/8/layout/radial6"/>
    <dgm:cxn modelId="{2F026A10-A929-4116-A338-209B40933980}" srcId="{FF8713A7-1B08-448C-BF9B-5D1477421DA3}" destId="{CAF5A47C-2E61-48C4-A6DA-CC836DA4294B}" srcOrd="4" destOrd="0" parTransId="{0DD7E9B3-9425-4100-B894-DCA0D9FA4C78}" sibTransId="{73085CD6-8897-48D7-8F4D-6EBE62CECC41}"/>
    <dgm:cxn modelId="{0496342C-C9F3-4310-BFC1-898583EF1B8E}" srcId="{FF8713A7-1B08-448C-BF9B-5D1477421DA3}" destId="{1F5B028C-EBF5-4E7A-8EEF-B3B275465B0A}" srcOrd="3" destOrd="0" parTransId="{FCD7DF96-6B9D-4554-97C9-57707BFA543F}" sibTransId="{7DD00964-6231-46CC-8F14-F9AAF98001D0}"/>
    <dgm:cxn modelId="{6DECCA60-A938-4EB6-AA40-0D2D89896DD3}" type="presOf" srcId="{BCE5FF06-7CC2-47C4-A1CA-A348B76EB78F}" destId="{D43A61F6-F341-4570-AE46-1E0323546377}" srcOrd="0" destOrd="0" presId="urn:microsoft.com/office/officeart/2005/8/layout/radial6"/>
    <dgm:cxn modelId="{00767449-312C-4BFA-A881-DC980FEA1685}" type="presOf" srcId="{73085CD6-8897-48D7-8F4D-6EBE62CECC41}" destId="{52C35EF4-8819-4C29-9330-49541D99FF85}" srcOrd="0" destOrd="0" presId="urn:microsoft.com/office/officeart/2005/8/layout/radial6"/>
    <dgm:cxn modelId="{1E23234C-D25A-409C-9D1E-03DF0FC6996B}" type="presOf" srcId="{CAF5A47C-2E61-48C4-A6DA-CC836DA4294B}" destId="{278D25B2-C9F5-4567-B321-58EF8C2948DE}" srcOrd="0" destOrd="0" presId="urn:microsoft.com/office/officeart/2005/8/layout/radial6"/>
    <dgm:cxn modelId="{A85E954C-A23F-418D-90CD-4C3EB6141B44}" srcId="{0E0B8CC8-54D3-4E93-AEFF-16D01FFE492D}" destId="{FF8713A7-1B08-448C-BF9B-5D1477421DA3}" srcOrd="0" destOrd="0" parTransId="{6B95ED72-4E78-40EA-9CDB-EABC2F8D5D1D}" sibTransId="{8C76530F-08E6-4478-81A3-7724EF09625A}"/>
    <dgm:cxn modelId="{9253B170-39D0-4B22-9289-B7F2300CDDAF}" type="presOf" srcId="{563EBB71-8444-42EA-94C0-BC5F9BA221C5}" destId="{46217623-3480-46EF-874C-2C1D4B889FF7}" srcOrd="0" destOrd="0" presId="urn:microsoft.com/office/officeart/2005/8/layout/radial6"/>
    <dgm:cxn modelId="{A942147C-DBCE-4FB2-8586-BBE8DEE20A42}" type="presOf" srcId="{0E0B8CC8-54D3-4E93-AEFF-16D01FFE492D}" destId="{40C60EC0-F0D2-48A7-885F-558EA2A54362}" srcOrd="0" destOrd="0" presId="urn:microsoft.com/office/officeart/2005/8/layout/radial6"/>
    <dgm:cxn modelId="{A15F2B88-AAAF-4B87-8472-DE1E6AF67711}" srcId="{FF8713A7-1B08-448C-BF9B-5D1477421DA3}" destId="{4E54FA57-99EA-4B02-8A1E-EB5EF2C180FC}" srcOrd="2" destOrd="0" parTransId="{C2F57B85-31DF-46C4-BFBA-D07BA426FF28}" sibTransId="{F9AA9F2D-C757-48AF-9536-B74295891A19}"/>
    <dgm:cxn modelId="{1701FA8A-6441-487A-BD18-F1A442C4DC24}" srcId="{FF8713A7-1B08-448C-BF9B-5D1477421DA3}" destId="{968285F4-81D2-4AA6-AD36-33CA1D7F50B3}" srcOrd="1" destOrd="0" parTransId="{AC6D2B30-1D9B-469E-B671-7235D7E8B2B9}" sibTransId="{F48D45D2-E7D9-4FF9-81C4-8D36E759D4F4}"/>
    <dgm:cxn modelId="{DA0BD48E-C154-4C82-AB33-B97940F3E182}" type="presOf" srcId="{1F5B028C-EBF5-4E7A-8EEF-B3B275465B0A}" destId="{CE005E49-C24E-4C35-8C6E-1F87A00FB2D2}" srcOrd="0" destOrd="0" presId="urn:microsoft.com/office/officeart/2005/8/layout/radial6"/>
    <dgm:cxn modelId="{8F983F9E-CA30-4AFD-B0DE-BD14E720A5F0}" srcId="{FF8713A7-1B08-448C-BF9B-5D1477421DA3}" destId="{BCE5FF06-7CC2-47C4-A1CA-A348B76EB78F}" srcOrd="0" destOrd="0" parTransId="{D4A33D64-AE81-425B-AA63-173843347EC3}" sibTransId="{563EBB71-8444-42EA-94C0-BC5F9BA221C5}"/>
    <dgm:cxn modelId="{1B16E3D4-0654-4272-889F-CE6ED2156403}" type="presOf" srcId="{FF8713A7-1B08-448C-BF9B-5D1477421DA3}" destId="{58AB1245-C6FD-4AA1-A65D-7E268917FBBC}" srcOrd="0" destOrd="0" presId="urn:microsoft.com/office/officeart/2005/8/layout/radial6"/>
    <dgm:cxn modelId="{F867BED6-D537-464C-9F85-1C201EF7583C}" type="presOf" srcId="{F48D45D2-E7D9-4FF9-81C4-8D36E759D4F4}" destId="{58D1DD5D-7F70-4439-B2E2-84BEA372F2D9}" srcOrd="0" destOrd="0" presId="urn:microsoft.com/office/officeart/2005/8/layout/radial6"/>
    <dgm:cxn modelId="{E09210DE-9FF0-4DD7-BCE5-5C1CF3398892}" type="presOf" srcId="{F9AA9F2D-C757-48AF-9536-B74295891A19}" destId="{9ED4D3C0-2422-408E-B058-2A131B61837B}" srcOrd="0" destOrd="0" presId="urn:microsoft.com/office/officeart/2005/8/layout/radial6"/>
    <dgm:cxn modelId="{A03A78EE-F576-4F3E-B7A9-29CEF2BCF355}" type="presOf" srcId="{7DD00964-6231-46CC-8F14-F9AAF98001D0}" destId="{F3CDA8DC-582F-4276-A06E-7C7BAC6D0446}" srcOrd="0" destOrd="0" presId="urn:microsoft.com/office/officeart/2005/8/layout/radial6"/>
    <dgm:cxn modelId="{18EC71F7-F143-4012-9F29-D352ED1DA543}" type="presOf" srcId="{968285F4-81D2-4AA6-AD36-33CA1D7F50B3}" destId="{AC204181-9304-49B9-80D2-89ECFBBEAD0F}" srcOrd="0" destOrd="0" presId="urn:microsoft.com/office/officeart/2005/8/layout/radial6"/>
    <dgm:cxn modelId="{60ECDDC6-E0B3-4755-BB06-0B293412B736}" type="presParOf" srcId="{40C60EC0-F0D2-48A7-885F-558EA2A54362}" destId="{58AB1245-C6FD-4AA1-A65D-7E268917FBBC}" srcOrd="0" destOrd="0" presId="urn:microsoft.com/office/officeart/2005/8/layout/radial6"/>
    <dgm:cxn modelId="{910A52FA-C006-45A8-B988-35FBCC43DCBC}" type="presParOf" srcId="{40C60EC0-F0D2-48A7-885F-558EA2A54362}" destId="{D43A61F6-F341-4570-AE46-1E0323546377}" srcOrd="1" destOrd="0" presId="urn:microsoft.com/office/officeart/2005/8/layout/radial6"/>
    <dgm:cxn modelId="{3AC113D1-8E94-4FE7-8891-61CBF4A57782}" type="presParOf" srcId="{40C60EC0-F0D2-48A7-885F-558EA2A54362}" destId="{B7863E56-5660-4ECE-A90A-A86CC77F5698}" srcOrd="2" destOrd="0" presId="urn:microsoft.com/office/officeart/2005/8/layout/radial6"/>
    <dgm:cxn modelId="{A922DA25-E811-4CDA-9822-B500D3E3481F}" type="presParOf" srcId="{40C60EC0-F0D2-48A7-885F-558EA2A54362}" destId="{46217623-3480-46EF-874C-2C1D4B889FF7}" srcOrd="3" destOrd="0" presId="urn:microsoft.com/office/officeart/2005/8/layout/radial6"/>
    <dgm:cxn modelId="{2EE1E641-DE38-4D79-B4DD-373E4CFF9C82}" type="presParOf" srcId="{40C60EC0-F0D2-48A7-885F-558EA2A54362}" destId="{AC204181-9304-49B9-80D2-89ECFBBEAD0F}" srcOrd="4" destOrd="0" presId="urn:microsoft.com/office/officeart/2005/8/layout/radial6"/>
    <dgm:cxn modelId="{289E3FE1-3FEF-4180-B690-5B9668256DC4}" type="presParOf" srcId="{40C60EC0-F0D2-48A7-885F-558EA2A54362}" destId="{99B3B0DF-1B6A-4ADA-871C-9B51CFADF6D9}" srcOrd="5" destOrd="0" presId="urn:microsoft.com/office/officeart/2005/8/layout/radial6"/>
    <dgm:cxn modelId="{FA541E1D-50C5-423A-8A02-D17E63773E2B}" type="presParOf" srcId="{40C60EC0-F0D2-48A7-885F-558EA2A54362}" destId="{58D1DD5D-7F70-4439-B2E2-84BEA372F2D9}" srcOrd="6" destOrd="0" presId="urn:microsoft.com/office/officeart/2005/8/layout/radial6"/>
    <dgm:cxn modelId="{53749C79-6493-409E-8FCA-9A738DD0D004}" type="presParOf" srcId="{40C60EC0-F0D2-48A7-885F-558EA2A54362}" destId="{A9586299-D171-4970-93FE-4FF807746FE5}" srcOrd="7" destOrd="0" presId="urn:microsoft.com/office/officeart/2005/8/layout/radial6"/>
    <dgm:cxn modelId="{456C13C2-EA66-4405-9262-66B37B6905D2}" type="presParOf" srcId="{40C60EC0-F0D2-48A7-885F-558EA2A54362}" destId="{567E43C3-6D3E-4AA9-8328-E9BE7AF0B03B}" srcOrd="8" destOrd="0" presId="urn:microsoft.com/office/officeart/2005/8/layout/radial6"/>
    <dgm:cxn modelId="{75E342BF-3B56-4924-A149-B0DEA166E4EE}" type="presParOf" srcId="{40C60EC0-F0D2-48A7-885F-558EA2A54362}" destId="{9ED4D3C0-2422-408E-B058-2A131B61837B}" srcOrd="9" destOrd="0" presId="urn:microsoft.com/office/officeart/2005/8/layout/radial6"/>
    <dgm:cxn modelId="{6AB12265-1B7A-4FF0-A02D-8121EF388495}" type="presParOf" srcId="{40C60EC0-F0D2-48A7-885F-558EA2A54362}" destId="{CE005E49-C24E-4C35-8C6E-1F87A00FB2D2}" srcOrd="10" destOrd="0" presId="urn:microsoft.com/office/officeart/2005/8/layout/radial6"/>
    <dgm:cxn modelId="{FDD204BC-2CC4-47AB-8567-A52A22E53029}" type="presParOf" srcId="{40C60EC0-F0D2-48A7-885F-558EA2A54362}" destId="{70E428AF-7BE2-43D1-9283-96EF95AE0D69}" srcOrd="11" destOrd="0" presId="urn:microsoft.com/office/officeart/2005/8/layout/radial6"/>
    <dgm:cxn modelId="{1A09ED5A-2FCF-42B2-90EE-792F23C7B243}" type="presParOf" srcId="{40C60EC0-F0D2-48A7-885F-558EA2A54362}" destId="{F3CDA8DC-582F-4276-A06E-7C7BAC6D0446}" srcOrd="12" destOrd="0" presId="urn:microsoft.com/office/officeart/2005/8/layout/radial6"/>
    <dgm:cxn modelId="{140DE5C4-3251-4317-9E6D-55059E217D58}" type="presParOf" srcId="{40C60EC0-F0D2-48A7-885F-558EA2A54362}" destId="{278D25B2-C9F5-4567-B321-58EF8C2948DE}" srcOrd="13" destOrd="0" presId="urn:microsoft.com/office/officeart/2005/8/layout/radial6"/>
    <dgm:cxn modelId="{C1C42748-525D-4BE8-B50B-CC99C656DE5F}" type="presParOf" srcId="{40C60EC0-F0D2-48A7-885F-558EA2A54362}" destId="{A77A740D-B23C-46F8-8566-5814777FFFA4}" srcOrd="14" destOrd="0" presId="urn:microsoft.com/office/officeart/2005/8/layout/radial6"/>
    <dgm:cxn modelId="{1744B5BC-485E-433D-A1FD-328B6EBA4A1C}" type="presParOf" srcId="{40C60EC0-F0D2-48A7-885F-558EA2A54362}" destId="{52C35EF4-8819-4C29-9330-49541D99FF85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E0B8CC8-54D3-4E93-AEFF-16D01FFE492D}" type="doc">
      <dgm:prSet loTypeId="urn:microsoft.com/office/officeart/2005/8/layout/radial6" loCatId="relationship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FF8713A7-1B08-448C-BF9B-5D1477421DA3}">
      <dgm:prSet phldrT="[Text]" custT="1"/>
      <dgm:spPr>
        <a:ln>
          <a:solidFill>
            <a:srgbClr val="0070C0"/>
          </a:solidFill>
        </a:ln>
      </dgm:spPr>
      <dgm:t>
        <a:bodyPr/>
        <a:lstStyle/>
        <a:p>
          <a:r>
            <a:rPr lang="en-US" sz="1400">
              <a:solidFill>
                <a:schemeClr val="tx2">
                  <a:lumMod val="75000"/>
                  <a:lumOff val="25000"/>
                </a:schemeClr>
              </a:solidFill>
            </a:rPr>
            <a:t>EASE</a:t>
          </a:r>
        </a:p>
      </dgm:t>
    </dgm:pt>
    <dgm:pt modelId="{6B95ED72-4E78-40EA-9CDB-EABC2F8D5D1D}" type="parTrans" cxnId="{A85E954C-A23F-418D-90CD-4C3EB6141B44}">
      <dgm:prSet/>
      <dgm:spPr/>
      <dgm:t>
        <a:bodyPr/>
        <a:lstStyle/>
        <a:p>
          <a:endParaRPr lang="en-US"/>
        </a:p>
      </dgm:t>
    </dgm:pt>
    <dgm:pt modelId="{8C76530F-08E6-4478-81A3-7724EF09625A}" type="sibTrans" cxnId="{A85E954C-A23F-418D-90CD-4C3EB6141B44}">
      <dgm:prSet/>
      <dgm:spPr/>
      <dgm:t>
        <a:bodyPr/>
        <a:lstStyle/>
        <a:p>
          <a:endParaRPr lang="en-US"/>
        </a:p>
      </dgm:t>
    </dgm:pt>
    <dgm:pt modelId="{BCE5FF06-7CC2-47C4-A1CA-A348B76EB78F}">
      <dgm:prSet phldrT="[Text]" custT="1"/>
      <dgm:spPr>
        <a:ln>
          <a:solidFill>
            <a:srgbClr val="0070C0"/>
          </a:solidFill>
        </a:ln>
      </dgm:spPr>
      <dgm:t>
        <a:bodyPr/>
        <a:lstStyle/>
        <a:p>
          <a:r>
            <a:rPr lang="en-US" sz="800">
              <a:solidFill>
                <a:schemeClr val="tx2">
                  <a:lumMod val="75000"/>
                  <a:lumOff val="25000"/>
                </a:schemeClr>
              </a:solidFill>
            </a:rPr>
            <a:t>UX, Content, &amp; Features</a:t>
          </a:r>
        </a:p>
      </dgm:t>
    </dgm:pt>
    <dgm:pt modelId="{D4A33D64-AE81-425B-AA63-173843347EC3}" type="parTrans" cxnId="{8F983F9E-CA30-4AFD-B0DE-BD14E720A5F0}">
      <dgm:prSet/>
      <dgm:spPr/>
      <dgm:t>
        <a:bodyPr/>
        <a:lstStyle/>
        <a:p>
          <a:endParaRPr lang="en-US"/>
        </a:p>
      </dgm:t>
    </dgm:pt>
    <dgm:pt modelId="{563EBB71-8444-42EA-94C0-BC5F9BA221C5}" type="sibTrans" cxnId="{8F983F9E-CA30-4AFD-B0DE-BD14E720A5F0}">
      <dgm:prSet/>
      <dgm:spPr>
        <a:ln>
          <a:solidFill>
            <a:srgbClr val="0070C0"/>
          </a:solidFill>
        </a:ln>
      </dgm:spPr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968285F4-81D2-4AA6-AD36-33CA1D7F50B3}">
      <dgm:prSet phldrT="[Text]" custT="1"/>
      <dgm:spPr>
        <a:ln>
          <a:solidFill>
            <a:srgbClr val="0070C0"/>
          </a:solidFill>
        </a:ln>
      </dgm:spPr>
      <dgm:t>
        <a:bodyPr/>
        <a:lstStyle/>
        <a:p>
          <a:r>
            <a:rPr lang="en-US" sz="800">
              <a:solidFill>
                <a:schemeClr val="tx2">
                  <a:lumMod val="75000"/>
                  <a:lumOff val="25000"/>
                </a:schemeClr>
              </a:solidFill>
            </a:rPr>
            <a:t>Campaigns &amp; Learnings</a:t>
          </a:r>
        </a:p>
      </dgm:t>
    </dgm:pt>
    <dgm:pt modelId="{AC6D2B30-1D9B-469E-B671-7235D7E8B2B9}" type="parTrans" cxnId="{1701FA8A-6441-487A-BD18-F1A442C4DC24}">
      <dgm:prSet/>
      <dgm:spPr/>
      <dgm:t>
        <a:bodyPr/>
        <a:lstStyle/>
        <a:p>
          <a:endParaRPr lang="en-US"/>
        </a:p>
      </dgm:t>
    </dgm:pt>
    <dgm:pt modelId="{F48D45D2-E7D9-4FF9-81C4-8D36E759D4F4}" type="sibTrans" cxnId="{1701FA8A-6441-487A-BD18-F1A442C4DC24}">
      <dgm:prSet/>
      <dgm:spPr>
        <a:ln>
          <a:solidFill>
            <a:srgbClr val="0070C0"/>
          </a:solidFill>
        </a:ln>
      </dgm:spPr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1F5B028C-EBF5-4E7A-8EEF-B3B275465B0A}">
      <dgm:prSet phldrT="[Text]" custT="1"/>
      <dgm:spPr>
        <a:ln>
          <a:solidFill>
            <a:srgbClr val="0070C0"/>
          </a:solidFill>
        </a:ln>
      </dgm:spPr>
      <dgm:t>
        <a:bodyPr/>
        <a:lstStyle/>
        <a:p>
          <a:r>
            <a:rPr lang="en-US" sz="800" dirty="0">
              <a:solidFill>
                <a:schemeClr val="tx2">
                  <a:lumMod val="75000"/>
                  <a:lumOff val="25000"/>
                </a:schemeClr>
              </a:solidFill>
            </a:rPr>
            <a:t>Capabilities &amp; Tools</a:t>
          </a:r>
        </a:p>
      </dgm:t>
    </dgm:pt>
    <dgm:pt modelId="{FCD7DF96-6B9D-4554-97C9-57707BFA543F}" type="parTrans" cxnId="{0496342C-C9F3-4310-BFC1-898583EF1B8E}">
      <dgm:prSet/>
      <dgm:spPr/>
      <dgm:t>
        <a:bodyPr/>
        <a:lstStyle/>
        <a:p>
          <a:endParaRPr lang="en-US"/>
        </a:p>
      </dgm:t>
    </dgm:pt>
    <dgm:pt modelId="{7DD00964-6231-46CC-8F14-F9AAF98001D0}" type="sibTrans" cxnId="{0496342C-C9F3-4310-BFC1-898583EF1B8E}">
      <dgm:prSet/>
      <dgm:spPr>
        <a:ln>
          <a:solidFill>
            <a:srgbClr val="0070C0"/>
          </a:solidFill>
        </a:ln>
      </dgm:spPr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CAF5A47C-2E61-48C4-A6DA-CC836DA4294B}">
      <dgm:prSet phldrT="[Text]" custT="1"/>
      <dgm:spPr>
        <a:ln>
          <a:solidFill>
            <a:srgbClr val="0070C0"/>
          </a:solidFill>
        </a:ln>
      </dgm:spPr>
      <dgm:t>
        <a:bodyPr/>
        <a:lstStyle/>
        <a:p>
          <a:r>
            <a:rPr lang="en-US" sz="800" dirty="0">
              <a:solidFill>
                <a:schemeClr val="tx2">
                  <a:lumMod val="75000"/>
                  <a:lumOff val="25000"/>
                </a:schemeClr>
              </a:solidFill>
            </a:rPr>
            <a:t>Needs &amp; Insights</a:t>
          </a:r>
        </a:p>
      </dgm:t>
    </dgm:pt>
    <dgm:pt modelId="{0DD7E9B3-9425-4100-B894-DCA0D9FA4C78}" type="parTrans" cxnId="{2F026A10-A929-4116-A338-209B40933980}">
      <dgm:prSet/>
      <dgm:spPr/>
      <dgm:t>
        <a:bodyPr/>
        <a:lstStyle/>
        <a:p>
          <a:endParaRPr lang="en-US"/>
        </a:p>
      </dgm:t>
    </dgm:pt>
    <dgm:pt modelId="{73085CD6-8897-48D7-8F4D-6EBE62CECC41}" type="sibTrans" cxnId="{2F026A10-A929-4116-A338-209B40933980}">
      <dgm:prSet/>
      <dgm:spPr>
        <a:ln>
          <a:solidFill>
            <a:srgbClr val="0070C0"/>
          </a:solidFill>
        </a:ln>
      </dgm:spPr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40C60EC0-F0D2-48A7-885F-558EA2A54362}" type="pres">
      <dgm:prSet presAssocID="{0E0B8CC8-54D3-4E93-AEFF-16D01FFE492D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8AB1245-C6FD-4AA1-A65D-7E268917FBBC}" type="pres">
      <dgm:prSet presAssocID="{FF8713A7-1B08-448C-BF9B-5D1477421DA3}" presName="centerShape" presStyleLbl="node0" presStyleIdx="0" presStyleCnt="1"/>
      <dgm:spPr/>
    </dgm:pt>
    <dgm:pt modelId="{D43A61F6-F341-4570-AE46-1E0323546377}" type="pres">
      <dgm:prSet presAssocID="{BCE5FF06-7CC2-47C4-A1CA-A348B76EB78F}" presName="node" presStyleLbl="node1" presStyleIdx="0" presStyleCnt="4">
        <dgm:presLayoutVars>
          <dgm:bulletEnabled val="1"/>
        </dgm:presLayoutVars>
      </dgm:prSet>
      <dgm:spPr/>
    </dgm:pt>
    <dgm:pt modelId="{B7863E56-5660-4ECE-A90A-A86CC77F5698}" type="pres">
      <dgm:prSet presAssocID="{BCE5FF06-7CC2-47C4-A1CA-A348B76EB78F}" presName="dummy" presStyleCnt="0"/>
      <dgm:spPr/>
    </dgm:pt>
    <dgm:pt modelId="{46217623-3480-46EF-874C-2C1D4B889FF7}" type="pres">
      <dgm:prSet presAssocID="{563EBB71-8444-42EA-94C0-BC5F9BA221C5}" presName="sibTrans" presStyleLbl="sibTrans2D1" presStyleIdx="0" presStyleCnt="4"/>
      <dgm:spPr/>
    </dgm:pt>
    <dgm:pt modelId="{AC204181-9304-49B9-80D2-89ECFBBEAD0F}" type="pres">
      <dgm:prSet presAssocID="{968285F4-81D2-4AA6-AD36-33CA1D7F50B3}" presName="node" presStyleLbl="node1" presStyleIdx="1" presStyleCnt="4">
        <dgm:presLayoutVars>
          <dgm:bulletEnabled val="1"/>
        </dgm:presLayoutVars>
      </dgm:prSet>
      <dgm:spPr/>
    </dgm:pt>
    <dgm:pt modelId="{99B3B0DF-1B6A-4ADA-871C-9B51CFADF6D9}" type="pres">
      <dgm:prSet presAssocID="{968285F4-81D2-4AA6-AD36-33CA1D7F50B3}" presName="dummy" presStyleCnt="0"/>
      <dgm:spPr/>
    </dgm:pt>
    <dgm:pt modelId="{58D1DD5D-7F70-4439-B2E2-84BEA372F2D9}" type="pres">
      <dgm:prSet presAssocID="{F48D45D2-E7D9-4FF9-81C4-8D36E759D4F4}" presName="sibTrans" presStyleLbl="sibTrans2D1" presStyleIdx="1" presStyleCnt="4"/>
      <dgm:spPr/>
    </dgm:pt>
    <dgm:pt modelId="{CE005E49-C24E-4C35-8C6E-1F87A00FB2D2}" type="pres">
      <dgm:prSet presAssocID="{1F5B028C-EBF5-4E7A-8EEF-B3B275465B0A}" presName="node" presStyleLbl="node1" presStyleIdx="2" presStyleCnt="4">
        <dgm:presLayoutVars>
          <dgm:bulletEnabled val="1"/>
        </dgm:presLayoutVars>
      </dgm:prSet>
      <dgm:spPr/>
    </dgm:pt>
    <dgm:pt modelId="{70E428AF-7BE2-43D1-9283-96EF95AE0D69}" type="pres">
      <dgm:prSet presAssocID="{1F5B028C-EBF5-4E7A-8EEF-B3B275465B0A}" presName="dummy" presStyleCnt="0"/>
      <dgm:spPr/>
    </dgm:pt>
    <dgm:pt modelId="{F3CDA8DC-582F-4276-A06E-7C7BAC6D0446}" type="pres">
      <dgm:prSet presAssocID="{7DD00964-6231-46CC-8F14-F9AAF98001D0}" presName="sibTrans" presStyleLbl="sibTrans2D1" presStyleIdx="2" presStyleCnt="4"/>
      <dgm:spPr/>
    </dgm:pt>
    <dgm:pt modelId="{278D25B2-C9F5-4567-B321-58EF8C2948DE}" type="pres">
      <dgm:prSet presAssocID="{CAF5A47C-2E61-48C4-A6DA-CC836DA4294B}" presName="node" presStyleLbl="node1" presStyleIdx="3" presStyleCnt="4">
        <dgm:presLayoutVars>
          <dgm:bulletEnabled val="1"/>
        </dgm:presLayoutVars>
      </dgm:prSet>
      <dgm:spPr/>
    </dgm:pt>
    <dgm:pt modelId="{A77A740D-B23C-46F8-8566-5814777FFFA4}" type="pres">
      <dgm:prSet presAssocID="{CAF5A47C-2E61-48C4-A6DA-CC836DA4294B}" presName="dummy" presStyleCnt="0"/>
      <dgm:spPr/>
    </dgm:pt>
    <dgm:pt modelId="{52C35EF4-8819-4C29-9330-49541D99FF85}" type="pres">
      <dgm:prSet presAssocID="{73085CD6-8897-48D7-8F4D-6EBE62CECC41}" presName="sibTrans" presStyleLbl="sibTrans2D1" presStyleIdx="3" presStyleCnt="4"/>
      <dgm:spPr/>
    </dgm:pt>
  </dgm:ptLst>
  <dgm:cxnLst>
    <dgm:cxn modelId="{2F026A10-A929-4116-A338-209B40933980}" srcId="{FF8713A7-1B08-448C-BF9B-5D1477421DA3}" destId="{CAF5A47C-2E61-48C4-A6DA-CC836DA4294B}" srcOrd="3" destOrd="0" parTransId="{0DD7E9B3-9425-4100-B894-DCA0D9FA4C78}" sibTransId="{73085CD6-8897-48D7-8F4D-6EBE62CECC41}"/>
    <dgm:cxn modelId="{0496342C-C9F3-4310-BFC1-898583EF1B8E}" srcId="{FF8713A7-1B08-448C-BF9B-5D1477421DA3}" destId="{1F5B028C-EBF5-4E7A-8EEF-B3B275465B0A}" srcOrd="2" destOrd="0" parTransId="{FCD7DF96-6B9D-4554-97C9-57707BFA543F}" sibTransId="{7DD00964-6231-46CC-8F14-F9AAF98001D0}"/>
    <dgm:cxn modelId="{6DECCA60-A938-4EB6-AA40-0D2D89896DD3}" type="presOf" srcId="{BCE5FF06-7CC2-47C4-A1CA-A348B76EB78F}" destId="{D43A61F6-F341-4570-AE46-1E0323546377}" srcOrd="0" destOrd="0" presId="urn:microsoft.com/office/officeart/2005/8/layout/radial6"/>
    <dgm:cxn modelId="{00767449-312C-4BFA-A881-DC980FEA1685}" type="presOf" srcId="{73085CD6-8897-48D7-8F4D-6EBE62CECC41}" destId="{52C35EF4-8819-4C29-9330-49541D99FF85}" srcOrd="0" destOrd="0" presId="urn:microsoft.com/office/officeart/2005/8/layout/radial6"/>
    <dgm:cxn modelId="{1E23234C-D25A-409C-9D1E-03DF0FC6996B}" type="presOf" srcId="{CAF5A47C-2E61-48C4-A6DA-CC836DA4294B}" destId="{278D25B2-C9F5-4567-B321-58EF8C2948DE}" srcOrd="0" destOrd="0" presId="urn:microsoft.com/office/officeart/2005/8/layout/radial6"/>
    <dgm:cxn modelId="{A85E954C-A23F-418D-90CD-4C3EB6141B44}" srcId="{0E0B8CC8-54D3-4E93-AEFF-16D01FFE492D}" destId="{FF8713A7-1B08-448C-BF9B-5D1477421DA3}" srcOrd="0" destOrd="0" parTransId="{6B95ED72-4E78-40EA-9CDB-EABC2F8D5D1D}" sibTransId="{8C76530F-08E6-4478-81A3-7724EF09625A}"/>
    <dgm:cxn modelId="{9253B170-39D0-4B22-9289-B7F2300CDDAF}" type="presOf" srcId="{563EBB71-8444-42EA-94C0-BC5F9BA221C5}" destId="{46217623-3480-46EF-874C-2C1D4B889FF7}" srcOrd="0" destOrd="0" presId="urn:microsoft.com/office/officeart/2005/8/layout/radial6"/>
    <dgm:cxn modelId="{A942147C-DBCE-4FB2-8586-BBE8DEE20A42}" type="presOf" srcId="{0E0B8CC8-54D3-4E93-AEFF-16D01FFE492D}" destId="{40C60EC0-F0D2-48A7-885F-558EA2A54362}" srcOrd="0" destOrd="0" presId="urn:microsoft.com/office/officeart/2005/8/layout/radial6"/>
    <dgm:cxn modelId="{1701FA8A-6441-487A-BD18-F1A442C4DC24}" srcId="{FF8713A7-1B08-448C-BF9B-5D1477421DA3}" destId="{968285F4-81D2-4AA6-AD36-33CA1D7F50B3}" srcOrd="1" destOrd="0" parTransId="{AC6D2B30-1D9B-469E-B671-7235D7E8B2B9}" sibTransId="{F48D45D2-E7D9-4FF9-81C4-8D36E759D4F4}"/>
    <dgm:cxn modelId="{DA0BD48E-C154-4C82-AB33-B97940F3E182}" type="presOf" srcId="{1F5B028C-EBF5-4E7A-8EEF-B3B275465B0A}" destId="{CE005E49-C24E-4C35-8C6E-1F87A00FB2D2}" srcOrd="0" destOrd="0" presId="urn:microsoft.com/office/officeart/2005/8/layout/radial6"/>
    <dgm:cxn modelId="{8F983F9E-CA30-4AFD-B0DE-BD14E720A5F0}" srcId="{FF8713A7-1B08-448C-BF9B-5D1477421DA3}" destId="{BCE5FF06-7CC2-47C4-A1CA-A348B76EB78F}" srcOrd="0" destOrd="0" parTransId="{D4A33D64-AE81-425B-AA63-173843347EC3}" sibTransId="{563EBB71-8444-42EA-94C0-BC5F9BA221C5}"/>
    <dgm:cxn modelId="{1B16E3D4-0654-4272-889F-CE6ED2156403}" type="presOf" srcId="{FF8713A7-1B08-448C-BF9B-5D1477421DA3}" destId="{58AB1245-C6FD-4AA1-A65D-7E268917FBBC}" srcOrd="0" destOrd="0" presId="urn:microsoft.com/office/officeart/2005/8/layout/radial6"/>
    <dgm:cxn modelId="{F867BED6-D537-464C-9F85-1C201EF7583C}" type="presOf" srcId="{F48D45D2-E7D9-4FF9-81C4-8D36E759D4F4}" destId="{58D1DD5D-7F70-4439-B2E2-84BEA372F2D9}" srcOrd="0" destOrd="0" presId="urn:microsoft.com/office/officeart/2005/8/layout/radial6"/>
    <dgm:cxn modelId="{A03A78EE-F576-4F3E-B7A9-29CEF2BCF355}" type="presOf" srcId="{7DD00964-6231-46CC-8F14-F9AAF98001D0}" destId="{F3CDA8DC-582F-4276-A06E-7C7BAC6D0446}" srcOrd="0" destOrd="0" presId="urn:microsoft.com/office/officeart/2005/8/layout/radial6"/>
    <dgm:cxn modelId="{18EC71F7-F143-4012-9F29-D352ED1DA543}" type="presOf" srcId="{968285F4-81D2-4AA6-AD36-33CA1D7F50B3}" destId="{AC204181-9304-49B9-80D2-89ECFBBEAD0F}" srcOrd="0" destOrd="0" presId="urn:microsoft.com/office/officeart/2005/8/layout/radial6"/>
    <dgm:cxn modelId="{60ECDDC6-E0B3-4755-BB06-0B293412B736}" type="presParOf" srcId="{40C60EC0-F0D2-48A7-885F-558EA2A54362}" destId="{58AB1245-C6FD-4AA1-A65D-7E268917FBBC}" srcOrd="0" destOrd="0" presId="urn:microsoft.com/office/officeart/2005/8/layout/radial6"/>
    <dgm:cxn modelId="{910A52FA-C006-45A8-B988-35FBCC43DCBC}" type="presParOf" srcId="{40C60EC0-F0D2-48A7-885F-558EA2A54362}" destId="{D43A61F6-F341-4570-AE46-1E0323546377}" srcOrd="1" destOrd="0" presId="urn:microsoft.com/office/officeart/2005/8/layout/radial6"/>
    <dgm:cxn modelId="{3AC113D1-8E94-4FE7-8891-61CBF4A57782}" type="presParOf" srcId="{40C60EC0-F0D2-48A7-885F-558EA2A54362}" destId="{B7863E56-5660-4ECE-A90A-A86CC77F5698}" srcOrd="2" destOrd="0" presId="urn:microsoft.com/office/officeart/2005/8/layout/radial6"/>
    <dgm:cxn modelId="{A922DA25-E811-4CDA-9822-B500D3E3481F}" type="presParOf" srcId="{40C60EC0-F0D2-48A7-885F-558EA2A54362}" destId="{46217623-3480-46EF-874C-2C1D4B889FF7}" srcOrd="3" destOrd="0" presId="urn:microsoft.com/office/officeart/2005/8/layout/radial6"/>
    <dgm:cxn modelId="{2EE1E641-DE38-4D79-B4DD-373E4CFF9C82}" type="presParOf" srcId="{40C60EC0-F0D2-48A7-885F-558EA2A54362}" destId="{AC204181-9304-49B9-80D2-89ECFBBEAD0F}" srcOrd="4" destOrd="0" presId="urn:microsoft.com/office/officeart/2005/8/layout/radial6"/>
    <dgm:cxn modelId="{289E3FE1-3FEF-4180-B690-5B9668256DC4}" type="presParOf" srcId="{40C60EC0-F0D2-48A7-885F-558EA2A54362}" destId="{99B3B0DF-1B6A-4ADA-871C-9B51CFADF6D9}" srcOrd="5" destOrd="0" presId="urn:microsoft.com/office/officeart/2005/8/layout/radial6"/>
    <dgm:cxn modelId="{FA541E1D-50C5-423A-8A02-D17E63773E2B}" type="presParOf" srcId="{40C60EC0-F0D2-48A7-885F-558EA2A54362}" destId="{58D1DD5D-7F70-4439-B2E2-84BEA372F2D9}" srcOrd="6" destOrd="0" presId="urn:microsoft.com/office/officeart/2005/8/layout/radial6"/>
    <dgm:cxn modelId="{6AB12265-1B7A-4FF0-A02D-8121EF388495}" type="presParOf" srcId="{40C60EC0-F0D2-48A7-885F-558EA2A54362}" destId="{CE005E49-C24E-4C35-8C6E-1F87A00FB2D2}" srcOrd="7" destOrd="0" presId="urn:microsoft.com/office/officeart/2005/8/layout/radial6"/>
    <dgm:cxn modelId="{FDD204BC-2CC4-47AB-8567-A52A22E53029}" type="presParOf" srcId="{40C60EC0-F0D2-48A7-885F-558EA2A54362}" destId="{70E428AF-7BE2-43D1-9283-96EF95AE0D69}" srcOrd="8" destOrd="0" presId="urn:microsoft.com/office/officeart/2005/8/layout/radial6"/>
    <dgm:cxn modelId="{1A09ED5A-2FCF-42B2-90EE-792F23C7B243}" type="presParOf" srcId="{40C60EC0-F0D2-48A7-885F-558EA2A54362}" destId="{F3CDA8DC-582F-4276-A06E-7C7BAC6D0446}" srcOrd="9" destOrd="0" presId="urn:microsoft.com/office/officeart/2005/8/layout/radial6"/>
    <dgm:cxn modelId="{140DE5C4-3251-4317-9E6D-55059E217D58}" type="presParOf" srcId="{40C60EC0-F0D2-48A7-885F-558EA2A54362}" destId="{278D25B2-C9F5-4567-B321-58EF8C2948DE}" srcOrd="10" destOrd="0" presId="urn:microsoft.com/office/officeart/2005/8/layout/radial6"/>
    <dgm:cxn modelId="{C1C42748-525D-4BE8-B50B-CC99C656DE5F}" type="presParOf" srcId="{40C60EC0-F0D2-48A7-885F-558EA2A54362}" destId="{A77A740D-B23C-46F8-8566-5814777FFFA4}" srcOrd="11" destOrd="0" presId="urn:microsoft.com/office/officeart/2005/8/layout/radial6"/>
    <dgm:cxn modelId="{1744B5BC-485E-433D-A1FD-328B6EBA4A1C}" type="presParOf" srcId="{40C60EC0-F0D2-48A7-885F-558EA2A54362}" destId="{52C35EF4-8819-4C29-9330-49541D99FF85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E0B8CC8-54D3-4E93-AEFF-16D01FFE492D}" type="doc">
      <dgm:prSet loTypeId="urn:microsoft.com/office/officeart/2005/8/layout/radial6" loCatId="relationship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BCE5FF06-7CC2-47C4-A1CA-A348B76EB78F}">
      <dgm:prSet phldrT="[Text]"/>
      <dgm:spPr>
        <a:ln>
          <a:solidFill>
            <a:srgbClr val="0070C0"/>
          </a:solidFill>
        </a:ln>
      </dgm:spPr>
      <dgm:t>
        <a:bodyPr/>
        <a:lstStyle/>
        <a:p>
          <a:r>
            <a:rPr lang="en-US">
              <a:solidFill>
                <a:schemeClr val="tx2">
                  <a:lumMod val="75000"/>
                  <a:lumOff val="25000"/>
                </a:schemeClr>
              </a:solidFill>
            </a:rPr>
            <a:t>Context</a:t>
          </a:r>
        </a:p>
        <a:p>
          <a:r>
            <a:rPr lang="en-US">
              <a:solidFill>
                <a:schemeClr val="tx2">
                  <a:lumMod val="75000"/>
                  <a:lumOff val="25000"/>
                </a:schemeClr>
              </a:solidFill>
            </a:rPr>
            <a:t>(Harmony)</a:t>
          </a:r>
        </a:p>
      </dgm:t>
    </dgm:pt>
    <dgm:pt modelId="{D4A33D64-AE81-425B-AA63-173843347EC3}" type="parTrans" cxnId="{8F983F9E-CA30-4AFD-B0DE-BD14E720A5F0}">
      <dgm:prSet/>
      <dgm:spPr/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563EBB71-8444-42EA-94C0-BC5F9BA221C5}" type="sibTrans" cxnId="{8F983F9E-CA30-4AFD-B0DE-BD14E720A5F0}">
      <dgm:prSet/>
      <dgm:spPr>
        <a:ln>
          <a:solidFill>
            <a:srgbClr val="0070C0"/>
          </a:solidFill>
        </a:ln>
      </dgm:spPr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968285F4-81D2-4AA6-AD36-33CA1D7F50B3}">
      <dgm:prSet phldrT="[Text]"/>
      <dgm:spPr>
        <a:ln>
          <a:solidFill>
            <a:srgbClr val="0070C0"/>
          </a:solidFill>
        </a:ln>
      </dgm:spPr>
      <dgm:t>
        <a:bodyPr/>
        <a:lstStyle/>
        <a:p>
          <a:r>
            <a:rPr lang="en-US">
              <a:solidFill>
                <a:schemeClr val="tx2">
                  <a:lumMod val="75000"/>
                  <a:lumOff val="25000"/>
                </a:schemeClr>
              </a:solidFill>
            </a:rPr>
            <a:t>Campaign/ Content Mgmt</a:t>
          </a:r>
        </a:p>
        <a:p>
          <a:r>
            <a:rPr lang="en-US">
              <a:solidFill>
                <a:schemeClr val="tx2">
                  <a:lumMod val="75000"/>
                  <a:lumOff val="25000"/>
                </a:schemeClr>
              </a:solidFill>
            </a:rPr>
            <a:t>(Harmony)</a:t>
          </a:r>
        </a:p>
      </dgm:t>
    </dgm:pt>
    <dgm:pt modelId="{AC6D2B30-1D9B-469E-B671-7235D7E8B2B9}" type="parTrans" cxnId="{1701FA8A-6441-487A-BD18-F1A442C4DC24}">
      <dgm:prSet/>
      <dgm:spPr/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F48D45D2-E7D9-4FF9-81C4-8D36E759D4F4}" type="sibTrans" cxnId="{1701FA8A-6441-487A-BD18-F1A442C4DC24}">
      <dgm:prSet/>
      <dgm:spPr>
        <a:ln>
          <a:solidFill>
            <a:srgbClr val="0070C0"/>
          </a:solidFill>
        </a:ln>
      </dgm:spPr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1F5B028C-EBF5-4E7A-8EEF-B3B275465B0A}">
      <dgm:prSet phldrT="[Text]"/>
      <dgm:spPr>
        <a:ln>
          <a:solidFill>
            <a:srgbClr val="0070C0"/>
          </a:solidFill>
        </a:ln>
      </dgm:spPr>
      <dgm:t>
        <a:bodyPr/>
        <a:lstStyle/>
        <a:p>
          <a:r>
            <a:rPr lang="en-US" dirty="0">
              <a:solidFill>
                <a:schemeClr val="tx2">
                  <a:lumMod val="75000"/>
                  <a:lumOff val="25000"/>
                </a:schemeClr>
              </a:solidFill>
            </a:rPr>
            <a:t>Decisioning &amp; Machine Learning</a:t>
          </a:r>
        </a:p>
        <a:p>
          <a:r>
            <a:rPr lang="en-US" dirty="0">
              <a:solidFill>
                <a:schemeClr val="tx2">
                  <a:lumMod val="75000"/>
                  <a:lumOff val="25000"/>
                </a:schemeClr>
              </a:solidFill>
            </a:rPr>
            <a:t>(Harmony)</a:t>
          </a:r>
        </a:p>
      </dgm:t>
    </dgm:pt>
    <dgm:pt modelId="{FCD7DF96-6B9D-4554-97C9-57707BFA543F}" type="parTrans" cxnId="{0496342C-C9F3-4310-BFC1-898583EF1B8E}">
      <dgm:prSet/>
      <dgm:spPr/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7DD00964-6231-46CC-8F14-F9AAF98001D0}" type="sibTrans" cxnId="{0496342C-C9F3-4310-BFC1-898583EF1B8E}">
      <dgm:prSet/>
      <dgm:spPr>
        <a:ln>
          <a:solidFill>
            <a:srgbClr val="0070C0"/>
          </a:solidFill>
        </a:ln>
      </dgm:spPr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CAF5A47C-2E61-48C4-A6DA-CC836DA4294B}">
      <dgm:prSet phldrT="[Text]"/>
      <dgm:spPr>
        <a:ln>
          <a:solidFill>
            <a:srgbClr val="0070C0"/>
          </a:solidFill>
        </a:ln>
      </dgm:spPr>
      <dgm:t>
        <a:bodyPr/>
        <a:lstStyle/>
        <a:p>
          <a:r>
            <a:rPr lang="en-US">
              <a:solidFill>
                <a:schemeClr val="tx2">
                  <a:lumMod val="75000"/>
                  <a:lumOff val="25000"/>
                </a:schemeClr>
              </a:solidFill>
            </a:rPr>
            <a:t>UX</a:t>
          </a:r>
        </a:p>
        <a:p>
          <a:r>
            <a:rPr lang="en-US">
              <a:solidFill>
                <a:schemeClr val="tx2">
                  <a:lumMod val="75000"/>
                  <a:lumOff val="25000"/>
                </a:schemeClr>
              </a:solidFill>
            </a:rPr>
            <a:t>(EASE/ Channel)</a:t>
          </a:r>
        </a:p>
      </dgm:t>
    </dgm:pt>
    <dgm:pt modelId="{0DD7E9B3-9425-4100-B894-DCA0D9FA4C78}" type="parTrans" cxnId="{2F026A10-A929-4116-A338-209B40933980}">
      <dgm:prSet/>
      <dgm:spPr/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73085CD6-8897-48D7-8F4D-6EBE62CECC41}" type="sibTrans" cxnId="{2F026A10-A929-4116-A338-209B40933980}">
      <dgm:prSet/>
      <dgm:spPr>
        <a:ln>
          <a:solidFill>
            <a:srgbClr val="0070C0"/>
          </a:solidFill>
        </a:ln>
      </dgm:spPr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FF8713A7-1B08-448C-BF9B-5D1477421DA3}">
      <dgm:prSet phldrT="[Text]" custT="1"/>
      <dgm:spPr>
        <a:ln>
          <a:solidFill>
            <a:srgbClr val="0070C0"/>
          </a:solidFill>
        </a:ln>
      </dgm:spPr>
      <dgm:t>
        <a:bodyPr/>
        <a:lstStyle/>
        <a:p>
          <a:r>
            <a:rPr lang="en-US" sz="1400">
              <a:solidFill>
                <a:schemeClr val="tx2">
                  <a:lumMod val="75000"/>
                  <a:lumOff val="25000"/>
                </a:schemeClr>
              </a:solidFill>
            </a:rPr>
            <a:t>Tech</a:t>
          </a:r>
        </a:p>
      </dgm:t>
    </dgm:pt>
    <dgm:pt modelId="{8C76530F-08E6-4478-81A3-7724EF09625A}" type="sibTrans" cxnId="{A85E954C-A23F-418D-90CD-4C3EB6141B44}">
      <dgm:prSet/>
      <dgm:spPr/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6B95ED72-4E78-40EA-9CDB-EABC2F8D5D1D}" type="parTrans" cxnId="{A85E954C-A23F-418D-90CD-4C3EB6141B44}">
      <dgm:prSet/>
      <dgm:spPr/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40C60EC0-F0D2-48A7-885F-558EA2A54362}" type="pres">
      <dgm:prSet presAssocID="{0E0B8CC8-54D3-4E93-AEFF-16D01FFE492D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8AB1245-C6FD-4AA1-A65D-7E268917FBBC}" type="pres">
      <dgm:prSet presAssocID="{FF8713A7-1B08-448C-BF9B-5D1477421DA3}" presName="centerShape" presStyleLbl="node0" presStyleIdx="0" presStyleCnt="1"/>
      <dgm:spPr/>
    </dgm:pt>
    <dgm:pt modelId="{D43A61F6-F341-4570-AE46-1E0323546377}" type="pres">
      <dgm:prSet presAssocID="{BCE5FF06-7CC2-47C4-A1CA-A348B76EB78F}" presName="node" presStyleLbl="node1" presStyleIdx="0" presStyleCnt="4">
        <dgm:presLayoutVars>
          <dgm:bulletEnabled val="1"/>
        </dgm:presLayoutVars>
      </dgm:prSet>
      <dgm:spPr/>
    </dgm:pt>
    <dgm:pt modelId="{B7863E56-5660-4ECE-A90A-A86CC77F5698}" type="pres">
      <dgm:prSet presAssocID="{BCE5FF06-7CC2-47C4-A1CA-A348B76EB78F}" presName="dummy" presStyleCnt="0"/>
      <dgm:spPr/>
    </dgm:pt>
    <dgm:pt modelId="{46217623-3480-46EF-874C-2C1D4B889FF7}" type="pres">
      <dgm:prSet presAssocID="{563EBB71-8444-42EA-94C0-BC5F9BA221C5}" presName="sibTrans" presStyleLbl="sibTrans2D1" presStyleIdx="0" presStyleCnt="4"/>
      <dgm:spPr/>
    </dgm:pt>
    <dgm:pt modelId="{AC204181-9304-49B9-80D2-89ECFBBEAD0F}" type="pres">
      <dgm:prSet presAssocID="{968285F4-81D2-4AA6-AD36-33CA1D7F50B3}" presName="node" presStyleLbl="node1" presStyleIdx="1" presStyleCnt="4">
        <dgm:presLayoutVars>
          <dgm:bulletEnabled val="1"/>
        </dgm:presLayoutVars>
      </dgm:prSet>
      <dgm:spPr/>
    </dgm:pt>
    <dgm:pt modelId="{99B3B0DF-1B6A-4ADA-871C-9B51CFADF6D9}" type="pres">
      <dgm:prSet presAssocID="{968285F4-81D2-4AA6-AD36-33CA1D7F50B3}" presName="dummy" presStyleCnt="0"/>
      <dgm:spPr/>
    </dgm:pt>
    <dgm:pt modelId="{58D1DD5D-7F70-4439-B2E2-84BEA372F2D9}" type="pres">
      <dgm:prSet presAssocID="{F48D45D2-E7D9-4FF9-81C4-8D36E759D4F4}" presName="sibTrans" presStyleLbl="sibTrans2D1" presStyleIdx="1" presStyleCnt="4"/>
      <dgm:spPr/>
    </dgm:pt>
    <dgm:pt modelId="{CE005E49-C24E-4C35-8C6E-1F87A00FB2D2}" type="pres">
      <dgm:prSet presAssocID="{1F5B028C-EBF5-4E7A-8EEF-B3B275465B0A}" presName="node" presStyleLbl="node1" presStyleIdx="2" presStyleCnt="4">
        <dgm:presLayoutVars>
          <dgm:bulletEnabled val="1"/>
        </dgm:presLayoutVars>
      </dgm:prSet>
      <dgm:spPr/>
    </dgm:pt>
    <dgm:pt modelId="{70E428AF-7BE2-43D1-9283-96EF95AE0D69}" type="pres">
      <dgm:prSet presAssocID="{1F5B028C-EBF5-4E7A-8EEF-B3B275465B0A}" presName="dummy" presStyleCnt="0"/>
      <dgm:spPr/>
    </dgm:pt>
    <dgm:pt modelId="{F3CDA8DC-582F-4276-A06E-7C7BAC6D0446}" type="pres">
      <dgm:prSet presAssocID="{7DD00964-6231-46CC-8F14-F9AAF98001D0}" presName="sibTrans" presStyleLbl="sibTrans2D1" presStyleIdx="2" presStyleCnt="4"/>
      <dgm:spPr/>
    </dgm:pt>
    <dgm:pt modelId="{278D25B2-C9F5-4567-B321-58EF8C2948DE}" type="pres">
      <dgm:prSet presAssocID="{CAF5A47C-2E61-48C4-A6DA-CC836DA4294B}" presName="node" presStyleLbl="node1" presStyleIdx="3" presStyleCnt="4">
        <dgm:presLayoutVars>
          <dgm:bulletEnabled val="1"/>
        </dgm:presLayoutVars>
      </dgm:prSet>
      <dgm:spPr/>
    </dgm:pt>
    <dgm:pt modelId="{A77A740D-B23C-46F8-8566-5814777FFFA4}" type="pres">
      <dgm:prSet presAssocID="{CAF5A47C-2E61-48C4-A6DA-CC836DA4294B}" presName="dummy" presStyleCnt="0"/>
      <dgm:spPr/>
    </dgm:pt>
    <dgm:pt modelId="{52C35EF4-8819-4C29-9330-49541D99FF85}" type="pres">
      <dgm:prSet presAssocID="{73085CD6-8897-48D7-8F4D-6EBE62CECC41}" presName="sibTrans" presStyleLbl="sibTrans2D1" presStyleIdx="3" presStyleCnt="4"/>
      <dgm:spPr/>
    </dgm:pt>
  </dgm:ptLst>
  <dgm:cxnLst>
    <dgm:cxn modelId="{2F026A10-A929-4116-A338-209B40933980}" srcId="{FF8713A7-1B08-448C-BF9B-5D1477421DA3}" destId="{CAF5A47C-2E61-48C4-A6DA-CC836DA4294B}" srcOrd="3" destOrd="0" parTransId="{0DD7E9B3-9425-4100-B894-DCA0D9FA4C78}" sibTransId="{73085CD6-8897-48D7-8F4D-6EBE62CECC41}"/>
    <dgm:cxn modelId="{0496342C-C9F3-4310-BFC1-898583EF1B8E}" srcId="{FF8713A7-1B08-448C-BF9B-5D1477421DA3}" destId="{1F5B028C-EBF5-4E7A-8EEF-B3B275465B0A}" srcOrd="2" destOrd="0" parTransId="{FCD7DF96-6B9D-4554-97C9-57707BFA543F}" sibTransId="{7DD00964-6231-46CC-8F14-F9AAF98001D0}"/>
    <dgm:cxn modelId="{6DECCA60-A938-4EB6-AA40-0D2D89896DD3}" type="presOf" srcId="{BCE5FF06-7CC2-47C4-A1CA-A348B76EB78F}" destId="{D43A61F6-F341-4570-AE46-1E0323546377}" srcOrd="0" destOrd="0" presId="urn:microsoft.com/office/officeart/2005/8/layout/radial6"/>
    <dgm:cxn modelId="{00767449-312C-4BFA-A881-DC980FEA1685}" type="presOf" srcId="{73085CD6-8897-48D7-8F4D-6EBE62CECC41}" destId="{52C35EF4-8819-4C29-9330-49541D99FF85}" srcOrd="0" destOrd="0" presId="urn:microsoft.com/office/officeart/2005/8/layout/radial6"/>
    <dgm:cxn modelId="{1E23234C-D25A-409C-9D1E-03DF0FC6996B}" type="presOf" srcId="{CAF5A47C-2E61-48C4-A6DA-CC836DA4294B}" destId="{278D25B2-C9F5-4567-B321-58EF8C2948DE}" srcOrd="0" destOrd="0" presId="urn:microsoft.com/office/officeart/2005/8/layout/radial6"/>
    <dgm:cxn modelId="{A85E954C-A23F-418D-90CD-4C3EB6141B44}" srcId="{0E0B8CC8-54D3-4E93-AEFF-16D01FFE492D}" destId="{FF8713A7-1B08-448C-BF9B-5D1477421DA3}" srcOrd="0" destOrd="0" parTransId="{6B95ED72-4E78-40EA-9CDB-EABC2F8D5D1D}" sibTransId="{8C76530F-08E6-4478-81A3-7724EF09625A}"/>
    <dgm:cxn modelId="{9253B170-39D0-4B22-9289-B7F2300CDDAF}" type="presOf" srcId="{563EBB71-8444-42EA-94C0-BC5F9BA221C5}" destId="{46217623-3480-46EF-874C-2C1D4B889FF7}" srcOrd="0" destOrd="0" presId="urn:microsoft.com/office/officeart/2005/8/layout/radial6"/>
    <dgm:cxn modelId="{A942147C-DBCE-4FB2-8586-BBE8DEE20A42}" type="presOf" srcId="{0E0B8CC8-54D3-4E93-AEFF-16D01FFE492D}" destId="{40C60EC0-F0D2-48A7-885F-558EA2A54362}" srcOrd="0" destOrd="0" presId="urn:microsoft.com/office/officeart/2005/8/layout/radial6"/>
    <dgm:cxn modelId="{1701FA8A-6441-487A-BD18-F1A442C4DC24}" srcId="{FF8713A7-1B08-448C-BF9B-5D1477421DA3}" destId="{968285F4-81D2-4AA6-AD36-33CA1D7F50B3}" srcOrd="1" destOrd="0" parTransId="{AC6D2B30-1D9B-469E-B671-7235D7E8B2B9}" sibTransId="{F48D45D2-E7D9-4FF9-81C4-8D36E759D4F4}"/>
    <dgm:cxn modelId="{DA0BD48E-C154-4C82-AB33-B97940F3E182}" type="presOf" srcId="{1F5B028C-EBF5-4E7A-8EEF-B3B275465B0A}" destId="{CE005E49-C24E-4C35-8C6E-1F87A00FB2D2}" srcOrd="0" destOrd="0" presId="urn:microsoft.com/office/officeart/2005/8/layout/radial6"/>
    <dgm:cxn modelId="{8F983F9E-CA30-4AFD-B0DE-BD14E720A5F0}" srcId="{FF8713A7-1B08-448C-BF9B-5D1477421DA3}" destId="{BCE5FF06-7CC2-47C4-A1CA-A348B76EB78F}" srcOrd="0" destOrd="0" parTransId="{D4A33D64-AE81-425B-AA63-173843347EC3}" sibTransId="{563EBB71-8444-42EA-94C0-BC5F9BA221C5}"/>
    <dgm:cxn modelId="{1B16E3D4-0654-4272-889F-CE6ED2156403}" type="presOf" srcId="{FF8713A7-1B08-448C-BF9B-5D1477421DA3}" destId="{58AB1245-C6FD-4AA1-A65D-7E268917FBBC}" srcOrd="0" destOrd="0" presId="urn:microsoft.com/office/officeart/2005/8/layout/radial6"/>
    <dgm:cxn modelId="{F867BED6-D537-464C-9F85-1C201EF7583C}" type="presOf" srcId="{F48D45D2-E7D9-4FF9-81C4-8D36E759D4F4}" destId="{58D1DD5D-7F70-4439-B2E2-84BEA372F2D9}" srcOrd="0" destOrd="0" presId="urn:microsoft.com/office/officeart/2005/8/layout/radial6"/>
    <dgm:cxn modelId="{A03A78EE-F576-4F3E-B7A9-29CEF2BCF355}" type="presOf" srcId="{7DD00964-6231-46CC-8F14-F9AAF98001D0}" destId="{F3CDA8DC-582F-4276-A06E-7C7BAC6D0446}" srcOrd="0" destOrd="0" presId="urn:microsoft.com/office/officeart/2005/8/layout/radial6"/>
    <dgm:cxn modelId="{18EC71F7-F143-4012-9F29-D352ED1DA543}" type="presOf" srcId="{968285F4-81D2-4AA6-AD36-33CA1D7F50B3}" destId="{AC204181-9304-49B9-80D2-89ECFBBEAD0F}" srcOrd="0" destOrd="0" presId="urn:microsoft.com/office/officeart/2005/8/layout/radial6"/>
    <dgm:cxn modelId="{60ECDDC6-E0B3-4755-BB06-0B293412B736}" type="presParOf" srcId="{40C60EC0-F0D2-48A7-885F-558EA2A54362}" destId="{58AB1245-C6FD-4AA1-A65D-7E268917FBBC}" srcOrd="0" destOrd="0" presId="urn:microsoft.com/office/officeart/2005/8/layout/radial6"/>
    <dgm:cxn modelId="{910A52FA-C006-45A8-B988-35FBCC43DCBC}" type="presParOf" srcId="{40C60EC0-F0D2-48A7-885F-558EA2A54362}" destId="{D43A61F6-F341-4570-AE46-1E0323546377}" srcOrd="1" destOrd="0" presId="urn:microsoft.com/office/officeart/2005/8/layout/radial6"/>
    <dgm:cxn modelId="{3AC113D1-8E94-4FE7-8891-61CBF4A57782}" type="presParOf" srcId="{40C60EC0-F0D2-48A7-885F-558EA2A54362}" destId="{B7863E56-5660-4ECE-A90A-A86CC77F5698}" srcOrd="2" destOrd="0" presId="urn:microsoft.com/office/officeart/2005/8/layout/radial6"/>
    <dgm:cxn modelId="{A922DA25-E811-4CDA-9822-B500D3E3481F}" type="presParOf" srcId="{40C60EC0-F0D2-48A7-885F-558EA2A54362}" destId="{46217623-3480-46EF-874C-2C1D4B889FF7}" srcOrd="3" destOrd="0" presId="urn:microsoft.com/office/officeart/2005/8/layout/radial6"/>
    <dgm:cxn modelId="{2EE1E641-DE38-4D79-B4DD-373E4CFF9C82}" type="presParOf" srcId="{40C60EC0-F0D2-48A7-885F-558EA2A54362}" destId="{AC204181-9304-49B9-80D2-89ECFBBEAD0F}" srcOrd="4" destOrd="0" presId="urn:microsoft.com/office/officeart/2005/8/layout/radial6"/>
    <dgm:cxn modelId="{289E3FE1-3FEF-4180-B690-5B9668256DC4}" type="presParOf" srcId="{40C60EC0-F0D2-48A7-885F-558EA2A54362}" destId="{99B3B0DF-1B6A-4ADA-871C-9B51CFADF6D9}" srcOrd="5" destOrd="0" presId="urn:microsoft.com/office/officeart/2005/8/layout/radial6"/>
    <dgm:cxn modelId="{FA541E1D-50C5-423A-8A02-D17E63773E2B}" type="presParOf" srcId="{40C60EC0-F0D2-48A7-885F-558EA2A54362}" destId="{58D1DD5D-7F70-4439-B2E2-84BEA372F2D9}" srcOrd="6" destOrd="0" presId="urn:microsoft.com/office/officeart/2005/8/layout/radial6"/>
    <dgm:cxn modelId="{6AB12265-1B7A-4FF0-A02D-8121EF388495}" type="presParOf" srcId="{40C60EC0-F0D2-48A7-885F-558EA2A54362}" destId="{CE005E49-C24E-4C35-8C6E-1F87A00FB2D2}" srcOrd="7" destOrd="0" presId="urn:microsoft.com/office/officeart/2005/8/layout/radial6"/>
    <dgm:cxn modelId="{FDD204BC-2CC4-47AB-8567-A52A22E53029}" type="presParOf" srcId="{40C60EC0-F0D2-48A7-885F-558EA2A54362}" destId="{70E428AF-7BE2-43D1-9283-96EF95AE0D69}" srcOrd="8" destOrd="0" presId="urn:microsoft.com/office/officeart/2005/8/layout/radial6"/>
    <dgm:cxn modelId="{1A09ED5A-2FCF-42B2-90EE-792F23C7B243}" type="presParOf" srcId="{40C60EC0-F0D2-48A7-885F-558EA2A54362}" destId="{F3CDA8DC-582F-4276-A06E-7C7BAC6D0446}" srcOrd="9" destOrd="0" presId="urn:microsoft.com/office/officeart/2005/8/layout/radial6"/>
    <dgm:cxn modelId="{140DE5C4-3251-4317-9E6D-55059E217D58}" type="presParOf" srcId="{40C60EC0-F0D2-48A7-885F-558EA2A54362}" destId="{278D25B2-C9F5-4567-B321-58EF8C2948DE}" srcOrd="10" destOrd="0" presId="urn:microsoft.com/office/officeart/2005/8/layout/radial6"/>
    <dgm:cxn modelId="{C1C42748-525D-4BE8-B50B-CC99C656DE5F}" type="presParOf" srcId="{40C60EC0-F0D2-48A7-885F-558EA2A54362}" destId="{A77A740D-B23C-46F8-8566-5814777FFFA4}" srcOrd="11" destOrd="0" presId="urn:microsoft.com/office/officeart/2005/8/layout/radial6"/>
    <dgm:cxn modelId="{1744B5BC-485E-433D-A1FD-328B6EBA4A1C}" type="presParOf" srcId="{40C60EC0-F0D2-48A7-885F-558EA2A54362}" destId="{52C35EF4-8819-4C29-9330-49541D99FF85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E0B8CC8-54D3-4E93-AEFF-16D01FFE492D}" type="doc">
      <dgm:prSet loTypeId="urn:microsoft.com/office/officeart/2005/8/layout/radial6" loCatId="relationship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BCE5FF06-7CC2-47C4-A1CA-A348B76EB78F}">
      <dgm:prSet phldrT="[Text]" custT="1"/>
      <dgm:spPr>
        <a:ln>
          <a:solidFill>
            <a:srgbClr val="0070C0"/>
          </a:solidFill>
        </a:ln>
      </dgm:spPr>
      <dgm:t>
        <a:bodyPr/>
        <a:lstStyle/>
        <a:p>
          <a:r>
            <a:rPr lang="en-US" sz="800">
              <a:solidFill>
                <a:schemeClr val="tx2">
                  <a:lumMod val="75000"/>
                  <a:lumOff val="25000"/>
                </a:schemeClr>
              </a:solidFill>
            </a:rPr>
            <a:t>Features &amp; Content</a:t>
          </a:r>
        </a:p>
      </dgm:t>
    </dgm:pt>
    <dgm:pt modelId="{D4A33D64-AE81-425B-AA63-173843347EC3}" type="parTrans" cxnId="{8F983F9E-CA30-4AFD-B0DE-BD14E720A5F0}">
      <dgm:prSet/>
      <dgm:spPr/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563EBB71-8444-42EA-94C0-BC5F9BA221C5}" type="sibTrans" cxnId="{8F983F9E-CA30-4AFD-B0DE-BD14E720A5F0}">
      <dgm:prSet/>
      <dgm:spPr>
        <a:ln>
          <a:solidFill>
            <a:srgbClr val="0070C0"/>
          </a:solidFill>
        </a:ln>
      </dgm:spPr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968285F4-81D2-4AA6-AD36-33CA1D7F50B3}">
      <dgm:prSet phldrT="[Text]" custT="1"/>
      <dgm:spPr>
        <a:ln>
          <a:solidFill>
            <a:srgbClr val="0070C0"/>
          </a:solidFill>
        </a:ln>
      </dgm:spPr>
      <dgm:t>
        <a:bodyPr/>
        <a:lstStyle/>
        <a:p>
          <a:r>
            <a:rPr lang="en-US" sz="800">
              <a:solidFill>
                <a:schemeClr val="tx2">
                  <a:lumMod val="75000"/>
                  <a:lumOff val="25000"/>
                </a:schemeClr>
              </a:solidFill>
            </a:rPr>
            <a:t>Qualification &amp; Events</a:t>
          </a:r>
        </a:p>
      </dgm:t>
    </dgm:pt>
    <dgm:pt modelId="{AC6D2B30-1D9B-469E-B671-7235D7E8B2B9}" type="parTrans" cxnId="{1701FA8A-6441-487A-BD18-F1A442C4DC24}">
      <dgm:prSet/>
      <dgm:spPr/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F48D45D2-E7D9-4FF9-81C4-8D36E759D4F4}" type="sibTrans" cxnId="{1701FA8A-6441-487A-BD18-F1A442C4DC24}">
      <dgm:prSet/>
      <dgm:spPr>
        <a:ln>
          <a:solidFill>
            <a:srgbClr val="0070C0"/>
          </a:solidFill>
        </a:ln>
      </dgm:spPr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1F5B028C-EBF5-4E7A-8EEF-B3B275465B0A}">
      <dgm:prSet phldrT="[Text]" custT="1"/>
      <dgm:spPr>
        <a:ln>
          <a:solidFill>
            <a:srgbClr val="0070C0"/>
          </a:solidFill>
        </a:ln>
      </dgm:spPr>
      <dgm:t>
        <a:bodyPr/>
        <a:lstStyle/>
        <a:p>
          <a:r>
            <a:rPr lang="en-US" sz="800">
              <a:solidFill>
                <a:schemeClr val="tx2">
                  <a:lumMod val="75000"/>
                  <a:lumOff val="25000"/>
                </a:schemeClr>
              </a:solidFill>
            </a:rPr>
            <a:t>Conversion &amp; Value</a:t>
          </a:r>
        </a:p>
      </dgm:t>
    </dgm:pt>
    <dgm:pt modelId="{FCD7DF96-6B9D-4554-97C9-57707BFA543F}" type="parTrans" cxnId="{0496342C-C9F3-4310-BFC1-898583EF1B8E}">
      <dgm:prSet/>
      <dgm:spPr/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7DD00964-6231-46CC-8F14-F9AAF98001D0}" type="sibTrans" cxnId="{0496342C-C9F3-4310-BFC1-898583EF1B8E}">
      <dgm:prSet/>
      <dgm:spPr>
        <a:ln>
          <a:solidFill>
            <a:srgbClr val="0070C0"/>
          </a:solidFill>
        </a:ln>
      </dgm:spPr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CAF5A47C-2E61-48C4-A6DA-CC836DA4294B}">
      <dgm:prSet phldrT="[Text]" custT="1"/>
      <dgm:spPr>
        <a:ln>
          <a:solidFill>
            <a:srgbClr val="0070C0"/>
          </a:solidFill>
        </a:ln>
      </dgm:spPr>
      <dgm:t>
        <a:bodyPr/>
        <a:lstStyle/>
        <a:p>
          <a:r>
            <a:rPr lang="en-US" sz="800">
              <a:solidFill>
                <a:schemeClr val="tx2">
                  <a:lumMod val="75000"/>
                  <a:lumOff val="25000"/>
                </a:schemeClr>
              </a:solidFill>
            </a:rPr>
            <a:t>Needs &amp; Insights</a:t>
          </a:r>
        </a:p>
      </dgm:t>
    </dgm:pt>
    <dgm:pt modelId="{0DD7E9B3-9425-4100-B894-DCA0D9FA4C78}" type="parTrans" cxnId="{2F026A10-A929-4116-A338-209B40933980}">
      <dgm:prSet/>
      <dgm:spPr/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73085CD6-8897-48D7-8F4D-6EBE62CECC41}" type="sibTrans" cxnId="{2F026A10-A929-4116-A338-209B40933980}">
      <dgm:prSet/>
      <dgm:spPr>
        <a:ln>
          <a:solidFill>
            <a:srgbClr val="0070C0"/>
          </a:solidFill>
        </a:ln>
      </dgm:spPr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FF8713A7-1B08-448C-BF9B-5D1477421DA3}">
      <dgm:prSet phldrT="[Text]" custT="1"/>
      <dgm:spPr>
        <a:ln>
          <a:solidFill>
            <a:srgbClr val="0070C0"/>
          </a:solidFill>
        </a:ln>
      </dgm:spPr>
      <dgm:t>
        <a:bodyPr/>
        <a:lstStyle/>
        <a:p>
          <a:r>
            <a:rPr lang="en-US" sz="1400">
              <a:solidFill>
                <a:schemeClr val="tx2">
                  <a:lumMod val="75000"/>
                  <a:lumOff val="25000"/>
                </a:schemeClr>
              </a:solidFill>
            </a:rPr>
            <a:t>LOB</a:t>
          </a:r>
          <a:endParaRPr lang="en-US" sz="2800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8C76530F-08E6-4478-81A3-7724EF09625A}" type="sibTrans" cxnId="{A85E954C-A23F-418D-90CD-4C3EB6141B44}">
      <dgm:prSet/>
      <dgm:spPr/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6B95ED72-4E78-40EA-9CDB-EABC2F8D5D1D}" type="parTrans" cxnId="{A85E954C-A23F-418D-90CD-4C3EB6141B44}">
      <dgm:prSet/>
      <dgm:spPr/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40C60EC0-F0D2-48A7-885F-558EA2A54362}" type="pres">
      <dgm:prSet presAssocID="{0E0B8CC8-54D3-4E93-AEFF-16D01FFE492D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8AB1245-C6FD-4AA1-A65D-7E268917FBBC}" type="pres">
      <dgm:prSet presAssocID="{FF8713A7-1B08-448C-BF9B-5D1477421DA3}" presName="centerShape" presStyleLbl="node0" presStyleIdx="0" presStyleCnt="1"/>
      <dgm:spPr/>
    </dgm:pt>
    <dgm:pt modelId="{D43A61F6-F341-4570-AE46-1E0323546377}" type="pres">
      <dgm:prSet presAssocID="{BCE5FF06-7CC2-47C4-A1CA-A348B76EB78F}" presName="node" presStyleLbl="node1" presStyleIdx="0" presStyleCnt="4">
        <dgm:presLayoutVars>
          <dgm:bulletEnabled val="1"/>
        </dgm:presLayoutVars>
      </dgm:prSet>
      <dgm:spPr/>
    </dgm:pt>
    <dgm:pt modelId="{B7863E56-5660-4ECE-A90A-A86CC77F5698}" type="pres">
      <dgm:prSet presAssocID="{BCE5FF06-7CC2-47C4-A1CA-A348B76EB78F}" presName="dummy" presStyleCnt="0"/>
      <dgm:spPr/>
    </dgm:pt>
    <dgm:pt modelId="{46217623-3480-46EF-874C-2C1D4B889FF7}" type="pres">
      <dgm:prSet presAssocID="{563EBB71-8444-42EA-94C0-BC5F9BA221C5}" presName="sibTrans" presStyleLbl="sibTrans2D1" presStyleIdx="0" presStyleCnt="4"/>
      <dgm:spPr/>
    </dgm:pt>
    <dgm:pt modelId="{AC204181-9304-49B9-80D2-89ECFBBEAD0F}" type="pres">
      <dgm:prSet presAssocID="{968285F4-81D2-4AA6-AD36-33CA1D7F50B3}" presName="node" presStyleLbl="node1" presStyleIdx="1" presStyleCnt="4" custScaleX="110000">
        <dgm:presLayoutVars>
          <dgm:bulletEnabled val="1"/>
        </dgm:presLayoutVars>
      </dgm:prSet>
      <dgm:spPr/>
    </dgm:pt>
    <dgm:pt modelId="{99B3B0DF-1B6A-4ADA-871C-9B51CFADF6D9}" type="pres">
      <dgm:prSet presAssocID="{968285F4-81D2-4AA6-AD36-33CA1D7F50B3}" presName="dummy" presStyleCnt="0"/>
      <dgm:spPr/>
    </dgm:pt>
    <dgm:pt modelId="{58D1DD5D-7F70-4439-B2E2-84BEA372F2D9}" type="pres">
      <dgm:prSet presAssocID="{F48D45D2-E7D9-4FF9-81C4-8D36E759D4F4}" presName="sibTrans" presStyleLbl="sibTrans2D1" presStyleIdx="1" presStyleCnt="4"/>
      <dgm:spPr/>
    </dgm:pt>
    <dgm:pt modelId="{CE005E49-C24E-4C35-8C6E-1F87A00FB2D2}" type="pres">
      <dgm:prSet presAssocID="{1F5B028C-EBF5-4E7A-8EEF-B3B275465B0A}" presName="node" presStyleLbl="node1" presStyleIdx="2" presStyleCnt="4">
        <dgm:presLayoutVars>
          <dgm:bulletEnabled val="1"/>
        </dgm:presLayoutVars>
      </dgm:prSet>
      <dgm:spPr/>
    </dgm:pt>
    <dgm:pt modelId="{70E428AF-7BE2-43D1-9283-96EF95AE0D69}" type="pres">
      <dgm:prSet presAssocID="{1F5B028C-EBF5-4E7A-8EEF-B3B275465B0A}" presName="dummy" presStyleCnt="0"/>
      <dgm:spPr/>
    </dgm:pt>
    <dgm:pt modelId="{F3CDA8DC-582F-4276-A06E-7C7BAC6D0446}" type="pres">
      <dgm:prSet presAssocID="{7DD00964-6231-46CC-8F14-F9AAF98001D0}" presName="sibTrans" presStyleLbl="sibTrans2D1" presStyleIdx="2" presStyleCnt="4"/>
      <dgm:spPr/>
    </dgm:pt>
    <dgm:pt modelId="{278D25B2-C9F5-4567-B321-58EF8C2948DE}" type="pres">
      <dgm:prSet presAssocID="{CAF5A47C-2E61-48C4-A6DA-CC836DA4294B}" presName="node" presStyleLbl="node1" presStyleIdx="3" presStyleCnt="4">
        <dgm:presLayoutVars>
          <dgm:bulletEnabled val="1"/>
        </dgm:presLayoutVars>
      </dgm:prSet>
      <dgm:spPr/>
    </dgm:pt>
    <dgm:pt modelId="{A77A740D-B23C-46F8-8566-5814777FFFA4}" type="pres">
      <dgm:prSet presAssocID="{CAF5A47C-2E61-48C4-A6DA-CC836DA4294B}" presName="dummy" presStyleCnt="0"/>
      <dgm:spPr/>
    </dgm:pt>
    <dgm:pt modelId="{52C35EF4-8819-4C29-9330-49541D99FF85}" type="pres">
      <dgm:prSet presAssocID="{73085CD6-8897-48D7-8F4D-6EBE62CECC41}" presName="sibTrans" presStyleLbl="sibTrans2D1" presStyleIdx="3" presStyleCnt="4"/>
      <dgm:spPr/>
    </dgm:pt>
  </dgm:ptLst>
  <dgm:cxnLst>
    <dgm:cxn modelId="{2F026A10-A929-4116-A338-209B40933980}" srcId="{FF8713A7-1B08-448C-BF9B-5D1477421DA3}" destId="{CAF5A47C-2E61-48C4-A6DA-CC836DA4294B}" srcOrd="3" destOrd="0" parTransId="{0DD7E9B3-9425-4100-B894-DCA0D9FA4C78}" sibTransId="{73085CD6-8897-48D7-8F4D-6EBE62CECC41}"/>
    <dgm:cxn modelId="{0496342C-C9F3-4310-BFC1-898583EF1B8E}" srcId="{FF8713A7-1B08-448C-BF9B-5D1477421DA3}" destId="{1F5B028C-EBF5-4E7A-8EEF-B3B275465B0A}" srcOrd="2" destOrd="0" parTransId="{FCD7DF96-6B9D-4554-97C9-57707BFA543F}" sibTransId="{7DD00964-6231-46CC-8F14-F9AAF98001D0}"/>
    <dgm:cxn modelId="{6DECCA60-A938-4EB6-AA40-0D2D89896DD3}" type="presOf" srcId="{BCE5FF06-7CC2-47C4-A1CA-A348B76EB78F}" destId="{D43A61F6-F341-4570-AE46-1E0323546377}" srcOrd="0" destOrd="0" presId="urn:microsoft.com/office/officeart/2005/8/layout/radial6"/>
    <dgm:cxn modelId="{00767449-312C-4BFA-A881-DC980FEA1685}" type="presOf" srcId="{73085CD6-8897-48D7-8F4D-6EBE62CECC41}" destId="{52C35EF4-8819-4C29-9330-49541D99FF85}" srcOrd="0" destOrd="0" presId="urn:microsoft.com/office/officeart/2005/8/layout/radial6"/>
    <dgm:cxn modelId="{1E23234C-D25A-409C-9D1E-03DF0FC6996B}" type="presOf" srcId="{CAF5A47C-2E61-48C4-A6DA-CC836DA4294B}" destId="{278D25B2-C9F5-4567-B321-58EF8C2948DE}" srcOrd="0" destOrd="0" presId="urn:microsoft.com/office/officeart/2005/8/layout/radial6"/>
    <dgm:cxn modelId="{A85E954C-A23F-418D-90CD-4C3EB6141B44}" srcId="{0E0B8CC8-54D3-4E93-AEFF-16D01FFE492D}" destId="{FF8713A7-1B08-448C-BF9B-5D1477421DA3}" srcOrd="0" destOrd="0" parTransId="{6B95ED72-4E78-40EA-9CDB-EABC2F8D5D1D}" sibTransId="{8C76530F-08E6-4478-81A3-7724EF09625A}"/>
    <dgm:cxn modelId="{9253B170-39D0-4B22-9289-B7F2300CDDAF}" type="presOf" srcId="{563EBB71-8444-42EA-94C0-BC5F9BA221C5}" destId="{46217623-3480-46EF-874C-2C1D4B889FF7}" srcOrd="0" destOrd="0" presId="urn:microsoft.com/office/officeart/2005/8/layout/radial6"/>
    <dgm:cxn modelId="{A942147C-DBCE-4FB2-8586-BBE8DEE20A42}" type="presOf" srcId="{0E0B8CC8-54D3-4E93-AEFF-16D01FFE492D}" destId="{40C60EC0-F0D2-48A7-885F-558EA2A54362}" srcOrd="0" destOrd="0" presId="urn:microsoft.com/office/officeart/2005/8/layout/radial6"/>
    <dgm:cxn modelId="{1701FA8A-6441-487A-BD18-F1A442C4DC24}" srcId="{FF8713A7-1B08-448C-BF9B-5D1477421DA3}" destId="{968285F4-81D2-4AA6-AD36-33CA1D7F50B3}" srcOrd="1" destOrd="0" parTransId="{AC6D2B30-1D9B-469E-B671-7235D7E8B2B9}" sibTransId="{F48D45D2-E7D9-4FF9-81C4-8D36E759D4F4}"/>
    <dgm:cxn modelId="{DA0BD48E-C154-4C82-AB33-B97940F3E182}" type="presOf" srcId="{1F5B028C-EBF5-4E7A-8EEF-B3B275465B0A}" destId="{CE005E49-C24E-4C35-8C6E-1F87A00FB2D2}" srcOrd="0" destOrd="0" presId="urn:microsoft.com/office/officeart/2005/8/layout/radial6"/>
    <dgm:cxn modelId="{8F983F9E-CA30-4AFD-B0DE-BD14E720A5F0}" srcId="{FF8713A7-1B08-448C-BF9B-5D1477421DA3}" destId="{BCE5FF06-7CC2-47C4-A1CA-A348B76EB78F}" srcOrd="0" destOrd="0" parTransId="{D4A33D64-AE81-425B-AA63-173843347EC3}" sibTransId="{563EBB71-8444-42EA-94C0-BC5F9BA221C5}"/>
    <dgm:cxn modelId="{1B16E3D4-0654-4272-889F-CE6ED2156403}" type="presOf" srcId="{FF8713A7-1B08-448C-BF9B-5D1477421DA3}" destId="{58AB1245-C6FD-4AA1-A65D-7E268917FBBC}" srcOrd="0" destOrd="0" presId="urn:microsoft.com/office/officeart/2005/8/layout/radial6"/>
    <dgm:cxn modelId="{F867BED6-D537-464C-9F85-1C201EF7583C}" type="presOf" srcId="{F48D45D2-E7D9-4FF9-81C4-8D36E759D4F4}" destId="{58D1DD5D-7F70-4439-B2E2-84BEA372F2D9}" srcOrd="0" destOrd="0" presId="urn:microsoft.com/office/officeart/2005/8/layout/radial6"/>
    <dgm:cxn modelId="{A03A78EE-F576-4F3E-B7A9-29CEF2BCF355}" type="presOf" srcId="{7DD00964-6231-46CC-8F14-F9AAF98001D0}" destId="{F3CDA8DC-582F-4276-A06E-7C7BAC6D0446}" srcOrd="0" destOrd="0" presId="urn:microsoft.com/office/officeart/2005/8/layout/radial6"/>
    <dgm:cxn modelId="{18EC71F7-F143-4012-9F29-D352ED1DA543}" type="presOf" srcId="{968285F4-81D2-4AA6-AD36-33CA1D7F50B3}" destId="{AC204181-9304-49B9-80D2-89ECFBBEAD0F}" srcOrd="0" destOrd="0" presId="urn:microsoft.com/office/officeart/2005/8/layout/radial6"/>
    <dgm:cxn modelId="{60ECDDC6-E0B3-4755-BB06-0B293412B736}" type="presParOf" srcId="{40C60EC0-F0D2-48A7-885F-558EA2A54362}" destId="{58AB1245-C6FD-4AA1-A65D-7E268917FBBC}" srcOrd="0" destOrd="0" presId="urn:microsoft.com/office/officeart/2005/8/layout/radial6"/>
    <dgm:cxn modelId="{910A52FA-C006-45A8-B988-35FBCC43DCBC}" type="presParOf" srcId="{40C60EC0-F0D2-48A7-885F-558EA2A54362}" destId="{D43A61F6-F341-4570-AE46-1E0323546377}" srcOrd="1" destOrd="0" presId="urn:microsoft.com/office/officeart/2005/8/layout/radial6"/>
    <dgm:cxn modelId="{3AC113D1-8E94-4FE7-8891-61CBF4A57782}" type="presParOf" srcId="{40C60EC0-F0D2-48A7-885F-558EA2A54362}" destId="{B7863E56-5660-4ECE-A90A-A86CC77F5698}" srcOrd="2" destOrd="0" presId="urn:microsoft.com/office/officeart/2005/8/layout/radial6"/>
    <dgm:cxn modelId="{A922DA25-E811-4CDA-9822-B500D3E3481F}" type="presParOf" srcId="{40C60EC0-F0D2-48A7-885F-558EA2A54362}" destId="{46217623-3480-46EF-874C-2C1D4B889FF7}" srcOrd="3" destOrd="0" presId="urn:microsoft.com/office/officeart/2005/8/layout/radial6"/>
    <dgm:cxn modelId="{2EE1E641-DE38-4D79-B4DD-373E4CFF9C82}" type="presParOf" srcId="{40C60EC0-F0D2-48A7-885F-558EA2A54362}" destId="{AC204181-9304-49B9-80D2-89ECFBBEAD0F}" srcOrd="4" destOrd="0" presId="urn:microsoft.com/office/officeart/2005/8/layout/radial6"/>
    <dgm:cxn modelId="{289E3FE1-3FEF-4180-B690-5B9668256DC4}" type="presParOf" srcId="{40C60EC0-F0D2-48A7-885F-558EA2A54362}" destId="{99B3B0DF-1B6A-4ADA-871C-9B51CFADF6D9}" srcOrd="5" destOrd="0" presId="urn:microsoft.com/office/officeart/2005/8/layout/radial6"/>
    <dgm:cxn modelId="{FA541E1D-50C5-423A-8A02-D17E63773E2B}" type="presParOf" srcId="{40C60EC0-F0D2-48A7-885F-558EA2A54362}" destId="{58D1DD5D-7F70-4439-B2E2-84BEA372F2D9}" srcOrd="6" destOrd="0" presId="urn:microsoft.com/office/officeart/2005/8/layout/radial6"/>
    <dgm:cxn modelId="{6AB12265-1B7A-4FF0-A02D-8121EF388495}" type="presParOf" srcId="{40C60EC0-F0D2-48A7-885F-558EA2A54362}" destId="{CE005E49-C24E-4C35-8C6E-1F87A00FB2D2}" srcOrd="7" destOrd="0" presId="urn:microsoft.com/office/officeart/2005/8/layout/radial6"/>
    <dgm:cxn modelId="{FDD204BC-2CC4-47AB-8567-A52A22E53029}" type="presParOf" srcId="{40C60EC0-F0D2-48A7-885F-558EA2A54362}" destId="{70E428AF-7BE2-43D1-9283-96EF95AE0D69}" srcOrd="8" destOrd="0" presId="urn:microsoft.com/office/officeart/2005/8/layout/radial6"/>
    <dgm:cxn modelId="{1A09ED5A-2FCF-42B2-90EE-792F23C7B243}" type="presParOf" srcId="{40C60EC0-F0D2-48A7-885F-558EA2A54362}" destId="{F3CDA8DC-582F-4276-A06E-7C7BAC6D0446}" srcOrd="9" destOrd="0" presId="urn:microsoft.com/office/officeart/2005/8/layout/radial6"/>
    <dgm:cxn modelId="{140DE5C4-3251-4317-9E6D-55059E217D58}" type="presParOf" srcId="{40C60EC0-F0D2-48A7-885F-558EA2A54362}" destId="{278D25B2-C9F5-4567-B321-58EF8C2948DE}" srcOrd="10" destOrd="0" presId="urn:microsoft.com/office/officeart/2005/8/layout/radial6"/>
    <dgm:cxn modelId="{C1C42748-525D-4BE8-B50B-CC99C656DE5F}" type="presParOf" srcId="{40C60EC0-F0D2-48A7-885F-558EA2A54362}" destId="{A77A740D-B23C-46F8-8566-5814777FFFA4}" srcOrd="11" destOrd="0" presId="urn:microsoft.com/office/officeart/2005/8/layout/radial6"/>
    <dgm:cxn modelId="{1744B5BC-485E-433D-A1FD-328B6EBA4A1C}" type="presParOf" srcId="{40C60EC0-F0D2-48A7-885F-558EA2A54362}" destId="{52C35EF4-8819-4C29-9330-49541D99FF85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D5E85F03-0DC3-4B37-B308-B9B3212642F3}" type="doc">
      <dgm:prSet loTypeId="urn:microsoft.com/office/officeart/2005/8/layout/vList6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1CD03B11-01C1-4F6B-9A68-D64D691A59D2}">
      <dgm:prSet phldrT="[Text]"/>
      <dgm:spPr>
        <a:solidFill>
          <a:schemeClr val="bg1">
            <a:lumMod val="85000"/>
          </a:schemeClr>
        </a:solidFill>
        <a:ln>
          <a:solidFill>
            <a:srgbClr val="0070C0"/>
          </a:solidFill>
        </a:ln>
      </dgm:spPr>
      <dgm:t>
        <a:bodyPr/>
        <a:lstStyle/>
        <a:p>
          <a:r>
            <a:rPr lang="en-US" dirty="0">
              <a:solidFill>
                <a:schemeClr val="tx2">
                  <a:lumMod val="75000"/>
                  <a:lumOff val="25000"/>
                </a:schemeClr>
              </a:solidFill>
            </a:rPr>
            <a:t>Context</a:t>
          </a:r>
        </a:p>
      </dgm:t>
    </dgm:pt>
    <dgm:pt modelId="{D22AE40E-5991-434D-B3B1-902939252267}" type="parTrans" cxnId="{68F198D2-C6E3-47FE-98E4-06DB0DE469A0}">
      <dgm:prSet/>
      <dgm:spPr/>
      <dgm:t>
        <a:bodyPr/>
        <a:lstStyle/>
        <a:p>
          <a:endParaRPr lang="en-US"/>
        </a:p>
      </dgm:t>
    </dgm:pt>
    <dgm:pt modelId="{1915633C-F086-412F-8C4B-37B27F413FFF}" type="sibTrans" cxnId="{68F198D2-C6E3-47FE-98E4-06DB0DE469A0}">
      <dgm:prSet/>
      <dgm:spPr/>
      <dgm:t>
        <a:bodyPr/>
        <a:lstStyle/>
        <a:p>
          <a:endParaRPr lang="en-US"/>
        </a:p>
      </dgm:t>
    </dgm:pt>
    <dgm:pt modelId="{B44A5799-8515-4945-AB01-282C303A2A9E}">
      <dgm:prSet phldrT="[Text]" custT="1"/>
      <dgm:spPr>
        <a:ln w="12700">
          <a:solidFill>
            <a:srgbClr val="0070C0"/>
          </a:solidFill>
        </a:ln>
      </dgm:spPr>
      <dgm:t>
        <a:bodyPr anchor="ctr" anchorCtr="0"/>
        <a:lstStyle/>
        <a:p>
          <a:pPr>
            <a:buFont typeface="Arial" panose="020B0604020202020204" pitchFamily="34" charset="0"/>
            <a:buChar char="•"/>
          </a:pPr>
          <a:r>
            <a:rPr lang="en-US" sz="1400" b="0">
              <a:solidFill>
                <a:schemeClr val="tx2">
                  <a:lumMod val="75000"/>
                  <a:lumOff val="25000"/>
                </a:schemeClr>
              </a:solidFill>
            </a:rPr>
            <a:t>Limited real-time data via APIs</a:t>
          </a:r>
          <a:endParaRPr lang="en-US" sz="1400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CAC21696-3EAC-40F4-BB35-60B02D8666EB}" type="parTrans" cxnId="{0DDD3002-6688-4745-B02D-914AAADAADE1}">
      <dgm:prSet/>
      <dgm:spPr/>
      <dgm:t>
        <a:bodyPr/>
        <a:lstStyle/>
        <a:p>
          <a:endParaRPr lang="en-US"/>
        </a:p>
      </dgm:t>
    </dgm:pt>
    <dgm:pt modelId="{0AAB1F4B-ABE1-4600-B3E2-539730CAAF0F}" type="sibTrans" cxnId="{0DDD3002-6688-4745-B02D-914AAADAADE1}">
      <dgm:prSet/>
      <dgm:spPr/>
      <dgm:t>
        <a:bodyPr/>
        <a:lstStyle/>
        <a:p>
          <a:endParaRPr lang="en-US"/>
        </a:p>
      </dgm:t>
    </dgm:pt>
    <dgm:pt modelId="{F77794F8-F4C1-495B-B18C-6E4D3D084257}">
      <dgm:prSet phldrT="[Text]"/>
      <dgm:spPr>
        <a:solidFill>
          <a:schemeClr val="bg1">
            <a:lumMod val="85000"/>
          </a:schemeClr>
        </a:solidFill>
        <a:ln>
          <a:solidFill>
            <a:srgbClr val="0070C0"/>
          </a:solidFill>
        </a:ln>
      </dgm:spPr>
      <dgm:t>
        <a:bodyPr/>
        <a:lstStyle/>
        <a:p>
          <a:r>
            <a:rPr lang="en-US">
              <a:solidFill>
                <a:schemeClr val="tx2">
                  <a:lumMod val="75000"/>
                  <a:lumOff val="25000"/>
                </a:schemeClr>
              </a:solidFill>
            </a:rPr>
            <a:t>Content</a:t>
          </a:r>
        </a:p>
      </dgm:t>
    </dgm:pt>
    <dgm:pt modelId="{64748A21-0E1B-4E04-BF12-9E0651D599FF}" type="parTrans" cxnId="{D29FC6C0-617E-4348-B3D1-8BB490C3C022}">
      <dgm:prSet/>
      <dgm:spPr/>
      <dgm:t>
        <a:bodyPr/>
        <a:lstStyle/>
        <a:p>
          <a:endParaRPr lang="en-US"/>
        </a:p>
      </dgm:t>
    </dgm:pt>
    <dgm:pt modelId="{C81E6515-8FCD-421C-8BC6-4BC782EBCE51}" type="sibTrans" cxnId="{D29FC6C0-617E-4348-B3D1-8BB490C3C022}">
      <dgm:prSet/>
      <dgm:spPr/>
      <dgm:t>
        <a:bodyPr/>
        <a:lstStyle/>
        <a:p>
          <a:endParaRPr lang="en-US"/>
        </a:p>
      </dgm:t>
    </dgm:pt>
    <dgm:pt modelId="{5B48D58D-93B4-40A0-AF48-1BB7023F6095}">
      <dgm:prSet phldrT="[Text]" custT="1"/>
      <dgm:spPr>
        <a:ln w="12700">
          <a:solidFill>
            <a:srgbClr val="0070C0"/>
          </a:solidFill>
        </a:ln>
      </dgm:spPr>
      <dgm:t>
        <a:bodyPr anchor="ctr" anchorCtr="0"/>
        <a:lstStyle/>
        <a:p>
          <a:pPr>
            <a:buFont typeface="Arial" panose="020B0604020202020204" pitchFamily="34" charset="0"/>
            <a:buChar char="•"/>
          </a:pPr>
          <a:r>
            <a:rPr lang="en-US" sz="1400" b="0" dirty="0">
              <a:solidFill>
                <a:schemeClr val="tx2">
                  <a:lumMod val="75000"/>
                  <a:lumOff val="25000"/>
                </a:schemeClr>
              </a:solidFill>
            </a:rPr>
            <a:t>In-market EASE features         (incl. deep links) </a:t>
          </a:r>
          <a:endParaRPr lang="en-US" sz="1400" dirty="0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A96C1625-5C8C-400D-B465-F048219EDB80}" type="parTrans" cxnId="{7D0EAF82-FE06-4485-B166-D19F0339F38D}">
      <dgm:prSet/>
      <dgm:spPr/>
      <dgm:t>
        <a:bodyPr/>
        <a:lstStyle/>
        <a:p>
          <a:endParaRPr lang="en-US"/>
        </a:p>
      </dgm:t>
    </dgm:pt>
    <dgm:pt modelId="{3F282743-E20C-4DC4-82F6-3093D53CADEB}" type="sibTrans" cxnId="{7D0EAF82-FE06-4485-B166-D19F0339F38D}">
      <dgm:prSet/>
      <dgm:spPr/>
      <dgm:t>
        <a:bodyPr/>
        <a:lstStyle/>
        <a:p>
          <a:endParaRPr lang="en-US"/>
        </a:p>
      </dgm:t>
    </dgm:pt>
    <dgm:pt modelId="{473A519A-9F64-40AF-84CC-56732204615A}">
      <dgm:prSet phldrT="[Text]"/>
      <dgm:spPr>
        <a:solidFill>
          <a:schemeClr val="bg1">
            <a:lumMod val="85000"/>
          </a:schemeClr>
        </a:solidFill>
        <a:ln>
          <a:solidFill>
            <a:srgbClr val="0070C0"/>
          </a:solidFill>
        </a:ln>
      </dgm:spPr>
      <dgm:t>
        <a:bodyPr/>
        <a:lstStyle/>
        <a:p>
          <a:r>
            <a:rPr lang="en-US">
              <a:solidFill>
                <a:schemeClr val="tx2">
                  <a:lumMod val="75000"/>
                  <a:lumOff val="25000"/>
                </a:schemeClr>
              </a:solidFill>
            </a:rPr>
            <a:t>Conversion</a:t>
          </a:r>
        </a:p>
      </dgm:t>
    </dgm:pt>
    <dgm:pt modelId="{E59E128C-83F7-4C54-9F9C-7357BF058AB4}" type="parTrans" cxnId="{184D89C0-BADF-4C56-959C-4CE99DDE34B8}">
      <dgm:prSet/>
      <dgm:spPr/>
      <dgm:t>
        <a:bodyPr/>
        <a:lstStyle/>
        <a:p>
          <a:endParaRPr lang="en-US"/>
        </a:p>
      </dgm:t>
    </dgm:pt>
    <dgm:pt modelId="{30B5BFDE-51CF-4564-A8AC-C2669BA38AFE}" type="sibTrans" cxnId="{184D89C0-BADF-4C56-959C-4CE99DDE34B8}">
      <dgm:prSet/>
      <dgm:spPr/>
      <dgm:t>
        <a:bodyPr/>
        <a:lstStyle/>
        <a:p>
          <a:endParaRPr lang="en-US"/>
        </a:p>
      </dgm:t>
    </dgm:pt>
    <dgm:pt modelId="{FE9DCFFA-5FE4-461C-BA2D-21E01D0762C3}">
      <dgm:prSet custT="1"/>
      <dgm:spPr>
        <a:ln w="12700">
          <a:solidFill>
            <a:srgbClr val="0070C0"/>
          </a:solidFill>
        </a:ln>
      </dgm:spPr>
      <dgm:t>
        <a:bodyPr anchor="ctr" anchorCtr="0"/>
        <a:lstStyle/>
        <a:p>
          <a:r>
            <a:rPr lang="en-US" sz="1400" b="0" dirty="0">
              <a:solidFill>
                <a:schemeClr val="tx2">
                  <a:lumMod val="75000"/>
                  <a:lumOff val="25000"/>
                </a:schemeClr>
              </a:solidFill>
            </a:rPr>
            <a:t>Automated batch segmentation (TBD – EDS Funding)  </a:t>
          </a:r>
        </a:p>
      </dgm:t>
    </dgm:pt>
    <dgm:pt modelId="{9FA12F7D-C80A-4440-8AF0-A856F19B4976}" type="parTrans" cxnId="{0C27C8B2-8CE9-440A-AE2C-82769B2B6193}">
      <dgm:prSet/>
      <dgm:spPr/>
      <dgm:t>
        <a:bodyPr/>
        <a:lstStyle/>
        <a:p>
          <a:endParaRPr lang="en-US"/>
        </a:p>
      </dgm:t>
    </dgm:pt>
    <dgm:pt modelId="{544C0A9B-6FE3-4857-B55E-465D5991A7DB}" type="sibTrans" cxnId="{0C27C8B2-8CE9-440A-AE2C-82769B2B6193}">
      <dgm:prSet/>
      <dgm:spPr/>
      <dgm:t>
        <a:bodyPr/>
        <a:lstStyle/>
        <a:p>
          <a:endParaRPr lang="en-US"/>
        </a:p>
      </dgm:t>
    </dgm:pt>
    <dgm:pt modelId="{354959B4-792F-4A4E-9510-4061E4F813A7}">
      <dgm:prSet custT="1"/>
      <dgm:spPr>
        <a:ln w="12700">
          <a:solidFill>
            <a:srgbClr val="0070C0"/>
          </a:solidFill>
        </a:ln>
      </dgm:spPr>
      <dgm:t>
        <a:bodyPr anchor="ctr" anchorCtr="0"/>
        <a:lstStyle/>
        <a:p>
          <a:r>
            <a:rPr lang="en-US" sz="1400" b="0">
              <a:solidFill>
                <a:schemeClr val="tx2">
                  <a:lumMod val="75000"/>
                  <a:lumOff val="25000"/>
                </a:schemeClr>
              </a:solidFill>
            </a:rPr>
            <a:t>Batch scored propensity models</a:t>
          </a:r>
        </a:p>
      </dgm:t>
    </dgm:pt>
    <dgm:pt modelId="{1AE0E39D-A705-4476-823F-48D78D9242D7}" type="parTrans" cxnId="{1E89DF5F-635C-486D-BCC0-1AF52405F412}">
      <dgm:prSet/>
      <dgm:spPr/>
      <dgm:t>
        <a:bodyPr/>
        <a:lstStyle/>
        <a:p>
          <a:endParaRPr lang="en-US"/>
        </a:p>
      </dgm:t>
    </dgm:pt>
    <dgm:pt modelId="{D859C4E1-3C2D-40DD-9EB8-B3BB698EA2D6}" type="sibTrans" cxnId="{1E89DF5F-635C-486D-BCC0-1AF52405F412}">
      <dgm:prSet/>
      <dgm:spPr/>
      <dgm:t>
        <a:bodyPr/>
        <a:lstStyle/>
        <a:p>
          <a:endParaRPr lang="en-US"/>
        </a:p>
      </dgm:t>
    </dgm:pt>
    <dgm:pt modelId="{38243938-D267-4BF6-9496-2D152A6BB33B}">
      <dgm:prSet custT="1"/>
      <dgm:spPr>
        <a:ln w="12700">
          <a:solidFill>
            <a:srgbClr val="0070C0"/>
          </a:solidFill>
        </a:ln>
      </dgm:spPr>
      <dgm:t>
        <a:bodyPr anchor="ctr" anchorCtr="0"/>
        <a:lstStyle/>
        <a:p>
          <a:r>
            <a:rPr lang="en-US" sz="1400" b="0" dirty="0">
              <a:solidFill>
                <a:schemeClr val="tx2">
                  <a:lumMod val="75000"/>
                  <a:lumOff val="25000"/>
                </a:schemeClr>
              </a:solidFill>
            </a:rPr>
            <a:t>Product &amp; Help Content</a:t>
          </a:r>
        </a:p>
      </dgm:t>
    </dgm:pt>
    <dgm:pt modelId="{49DBD85C-97F6-45CA-84FF-FEAD3D1713F7}" type="parTrans" cxnId="{38C30ECC-BC0F-42DC-B81A-FAEFA74B5243}">
      <dgm:prSet/>
      <dgm:spPr/>
      <dgm:t>
        <a:bodyPr/>
        <a:lstStyle/>
        <a:p>
          <a:endParaRPr lang="en-US"/>
        </a:p>
      </dgm:t>
    </dgm:pt>
    <dgm:pt modelId="{07D73251-0954-40AE-B41B-BD7901431FAC}" type="sibTrans" cxnId="{38C30ECC-BC0F-42DC-B81A-FAEFA74B5243}">
      <dgm:prSet/>
      <dgm:spPr/>
      <dgm:t>
        <a:bodyPr/>
        <a:lstStyle/>
        <a:p>
          <a:endParaRPr lang="en-US"/>
        </a:p>
      </dgm:t>
    </dgm:pt>
    <dgm:pt modelId="{050BE151-493B-491B-9B95-5897A5BA83E7}">
      <dgm:prSet custT="1"/>
      <dgm:spPr>
        <a:ln w="12700">
          <a:solidFill>
            <a:srgbClr val="0070C0"/>
          </a:solidFill>
        </a:ln>
      </dgm:spPr>
      <dgm:t>
        <a:bodyPr anchor="ctr" anchorCtr="0"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sz="1400" b="0">
              <a:solidFill>
                <a:schemeClr val="tx2">
                  <a:lumMod val="75000"/>
                  <a:lumOff val="25000"/>
                </a:schemeClr>
              </a:solidFill>
            </a:rPr>
            <a:t>No real-time conversion </a:t>
          </a:r>
          <a:endParaRPr lang="en-US" sz="1400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F9AF5D45-5D52-4AA9-BB9D-D4613450E37A}" type="parTrans" cxnId="{5F574A85-D74D-477B-BFC0-0CBBF1C752D8}">
      <dgm:prSet/>
      <dgm:spPr/>
      <dgm:t>
        <a:bodyPr/>
        <a:lstStyle/>
        <a:p>
          <a:endParaRPr lang="en-US"/>
        </a:p>
      </dgm:t>
    </dgm:pt>
    <dgm:pt modelId="{2910FBE8-CBEE-4CB0-909F-1388B7737779}" type="sibTrans" cxnId="{5F574A85-D74D-477B-BFC0-0CBBF1C752D8}">
      <dgm:prSet/>
      <dgm:spPr/>
      <dgm:t>
        <a:bodyPr/>
        <a:lstStyle/>
        <a:p>
          <a:endParaRPr lang="en-US"/>
        </a:p>
      </dgm:t>
    </dgm:pt>
    <dgm:pt modelId="{4C223064-E388-46A8-B458-2A5A264E2719}">
      <dgm:prSet custT="1"/>
      <dgm:spPr>
        <a:ln w="12700">
          <a:solidFill>
            <a:srgbClr val="0070C0"/>
          </a:solidFill>
        </a:ln>
      </dgm:spPr>
      <dgm:t>
        <a:bodyPr anchor="ctr" anchorCtr="0"/>
        <a:lstStyle/>
        <a:p>
          <a:pPr>
            <a:lnSpc>
              <a:spcPct val="100000"/>
            </a:lnSpc>
          </a:pPr>
          <a:r>
            <a:rPr lang="en-US" sz="1400" b="0">
              <a:solidFill>
                <a:schemeClr val="tx2">
                  <a:lumMod val="75000"/>
                  <a:lumOff val="25000"/>
                </a:schemeClr>
              </a:solidFill>
            </a:rPr>
            <a:t>Manual conversion tracking</a:t>
          </a:r>
        </a:p>
      </dgm:t>
    </dgm:pt>
    <dgm:pt modelId="{A9F95757-7114-4B2F-8CD4-C39CB61CFCD2}" type="parTrans" cxnId="{B3559E48-0D39-4601-9FA8-BFA0177DA560}">
      <dgm:prSet/>
      <dgm:spPr/>
      <dgm:t>
        <a:bodyPr/>
        <a:lstStyle/>
        <a:p>
          <a:endParaRPr lang="en-US"/>
        </a:p>
      </dgm:t>
    </dgm:pt>
    <dgm:pt modelId="{9C885394-2247-4AFA-9910-0A3AD7B2169D}" type="sibTrans" cxnId="{B3559E48-0D39-4601-9FA8-BFA0177DA560}">
      <dgm:prSet/>
      <dgm:spPr/>
      <dgm:t>
        <a:bodyPr/>
        <a:lstStyle/>
        <a:p>
          <a:endParaRPr lang="en-US"/>
        </a:p>
      </dgm:t>
    </dgm:pt>
    <dgm:pt modelId="{95EA9247-2F12-40DF-B0C7-B16FC0617020}">
      <dgm:prSet custT="1"/>
      <dgm:spPr>
        <a:ln w="12700">
          <a:solidFill>
            <a:srgbClr val="0070C0"/>
          </a:solidFill>
        </a:ln>
      </dgm:spPr>
      <dgm:t>
        <a:bodyPr anchor="ctr" anchorCtr="0"/>
        <a:lstStyle/>
        <a:p>
          <a:pPr>
            <a:lnSpc>
              <a:spcPct val="100000"/>
            </a:lnSpc>
          </a:pPr>
          <a:r>
            <a:rPr lang="en-US" sz="1400" b="0">
              <a:solidFill>
                <a:schemeClr val="tx2">
                  <a:lumMod val="75000"/>
                  <a:lumOff val="25000"/>
                </a:schemeClr>
              </a:solidFill>
            </a:rPr>
            <a:t>No conversion data feeding ML</a:t>
          </a:r>
        </a:p>
      </dgm:t>
    </dgm:pt>
    <dgm:pt modelId="{4339AC90-386B-414E-90D9-7774DCBF9153}" type="parTrans" cxnId="{B3FEE205-212C-49A1-AFB0-46BB8E859C03}">
      <dgm:prSet/>
      <dgm:spPr/>
      <dgm:t>
        <a:bodyPr/>
        <a:lstStyle/>
        <a:p>
          <a:endParaRPr lang="en-US"/>
        </a:p>
      </dgm:t>
    </dgm:pt>
    <dgm:pt modelId="{7382108C-EE61-4592-AB46-565006801BFB}" type="sibTrans" cxnId="{B3FEE205-212C-49A1-AFB0-46BB8E859C03}">
      <dgm:prSet/>
      <dgm:spPr/>
      <dgm:t>
        <a:bodyPr/>
        <a:lstStyle/>
        <a:p>
          <a:endParaRPr lang="en-US"/>
        </a:p>
      </dgm:t>
    </dgm:pt>
    <dgm:pt modelId="{F49090E7-BF34-407D-A6F9-E07055207B37}">
      <dgm:prSet phldrT="[Text]" custT="1"/>
      <dgm:spPr>
        <a:ln w="12700">
          <a:solidFill>
            <a:srgbClr val="0070C0"/>
          </a:solidFill>
        </a:ln>
      </dgm:spPr>
      <dgm:t>
        <a:bodyPr anchor="ctr" anchorCtr="0"/>
        <a:lstStyle/>
        <a:p>
          <a:pPr>
            <a:buFont typeface="Arial" panose="020B0604020202020204" pitchFamily="34" charset="0"/>
            <a:buChar char="•"/>
          </a:pPr>
          <a:r>
            <a:rPr lang="en-US" sz="1400" b="0">
              <a:solidFill>
                <a:schemeClr val="tx2">
                  <a:lumMod val="75000"/>
                  <a:lumOff val="25000"/>
                </a:schemeClr>
              </a:solidFill>
            </a:rPr>
            <a:t>LOB &amp; Digital campaigns</a:t>
          </a:r>
          <a:endParaRPr lang="en-US" sz="1400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94A578F9-CBD9-4906-9EA6-6B3182C582D5}" type="parTrans" cxnId="{31BC447A-8CBF-41BF-B811-9B00DE115C07}">
      <dgm:prSet/>
      <dgm:spPr/>
      <dgm:t>
        <a:bodyPr/>
        <a:lstStyle/>
        <a:p>
          <a:endParaRPr lang="en-US"/>
        </a:p>
      </dgm:t>
    </dgm:pt>
    <dgm:pt modelId="{45BB96E7-CBE1-456E-AA1F-2C0DBD85D2C5}" type="sibTrans" cxnId="{31BC447A-8CBF-41BF-B811-9B00DE115C07}">
      <dgm:prSet/>
      <dgm:spPr/>
      <dgm:t>
        <a:bodyPr/>
        <a:lstStyle/>
        <a:p>
          <a:endParaRPr lang="en-US"/>
        </a:p>
      </dgm:t>
    </dgm:pt>
    <dgm:pt modelId="{9349BD8A-BB03-4B06-BAAD-8F153949393F}" type="pres">
      <dgm:prSet presAssocID="{D5E85F03-0DC3-4B37-B308-B9B3212642F3}" presName="Name0" presStyleCnt="0">
        <dgm:presLayoutVars>
          <dgm:dir/>
          <dgm:animLvl val="lvl"/>
          <dgm:resizeHandles/>
        </dgm:presLayoutVars>
      </dgm:prSet>
      <dgm:spPr/>
    </dgm:pt>
    <dgm:pt modelId="{E9BA8813-A5AD-45C8-B884-59AA1960446E}" type="pres">
      <dgm:prSet presAssocID="{1CD03B11-01C1-4F6B-9A68-D64D691A59D2}" presName="linNode" presStyleCnt="0"/>
      <dgm:spPr/>
    </dgm:pt>
    <dgm:pt modelId="{EA00C492-1C42-4383-9798-B20FF99E6C49}" type="pres">
      <dgm:prSet presAssocID="{1CD03B11-01C1-4F6B-9A68-D64D691A59D2}" presName="parentShp" presStyleLbl="node1" presStyleIdx="0" presStyleCnt="3">
        <dgm:presLayoutVars>
          <dgm:bulletEnabled val="1"/>
        </dgm:presLayoutVars>
      </dgm:prSet>
      <dgm:spPr/>
    </dgm:pt>
    <dgm:pt modelId="{EBCA1702-3AF2-4583-8F05-6EB17DF1D0AC}" type="pres">
      <dgm:prSet presAssocID="{1CD03B11-01C1-4F6B-9A68-D64D691A59D2}" presName="childShp" presStyleLbl="bgAccFollowNode1" presStyleIdx="0" presStyleCnt="3">
        <dgm:presLayoutVars>
          <dgm:bulletEnabled val="1"/>
        </dgm:presLayoutVars>
      </dgm:prSet>
      <dgm:spPr/>
    </dgm:pt>
    <dgm:pt modelId="{E5A5B9AB-AD99-4C15-9B28-2C201EB2CE67}" type="pres">
      <dgm:prSet presAssocID="{1915633C-F086-412F-8C4B-37B27F413FFF}" presName="spacing" presStyleCnt="0"/>
      <dgm:spPr/>
    </dgm:pt>
    <dgm:pt modelId="{DD68CDDA-9262-424E-80D3-0E5A3ABFAEAE}" type="pres">
      <dgm:prSet presAssocID="{F77794F8-F4C1-495B-B18C-6E4D3D084257}" presName="linNode" presStyleCnt="0"/>
      <dgm:spPr/>
    </dgm:pt>
    <dgm:pt modelId="{2E2B2DF5-DFA9-4B41-8B95-BF796DFB6C6F}" type="pres">
      <dgm:prSet presAssocID="{F77794F8-F4C1-495B-B18C-6E4D3D084257}" presName="parentShp" presStyleLbl="node1" presStyleIdx="1" presStyleCnt="3">
        <dgm:presLayoutVars>
          <dgm:bulletEnabled val="1"/>
        </dgm:presLayoutVars>
      </dgm:prSet>
      <dgm:spPr/>
    </dgm:pt>
    <dgm:pt modelId="{52C6CE7F-464F-4C24-B505-58E52D1CDA65}" type="pres">
      <dgm:prSet presAssocID="{F77794F8-F4C1-495B-B18C-6E4D3D084257}" presName="childShp" presStyleLbl="bgAccFollowNode1" presStyleIdx="1" presStyleCnt="3">
        <dgm:presLayoutVars>
          <dgm:bulletEnabled val="1"/>
        </dgm:presLayoutVars>
      </dgm:prSet>
      <dgm:spPr/>
    </dgm:pt>
    <dgm:pt modelId="{F9853DE9-9271-487F-BAE4-57977C4C139A}" type="pres">
      <dgm:prSet presAssocID="{C81E6515-8FCD-421C-8BC6-4BC782EBCE51}" presName="spacing" presStyleCnt="0"/>
      <dgm:spPr/>
    </dgm:pt>
    <dgm:pt modelId="{02EDC998-487D-456C-AB55-B3C797F1FC56}" type="pres">
      <dgm:prSet presAssocID="{473A519A-9F64-40AF-84CC-56732204615A}" presName="linNode" presStyleCnt="0"/>
      <dgm:spPr/>
    </dgm:pt>
    <dgm:pt modelId="{97913E2B-6A2D-4FE3-8088-12852412788E}" type="pres">
      <dgm:prSet presAssocID="{473A519A-9F64-40AF-84CC-56732204615A}" presName="parentShp" presStyleLbl="node1" presStyleIdx="2" presStyleCnt="3">
        <dgm:presLayoutVars>
          <dgm:bulletEnabled val="1"/>
        </dgm:presLayoutVars>
      </dgm:prSet>
      <dgm:spPr/>
    </dgm:pt>
    <dgm:pt modelId="{EA498D4E-FEDD-49E5-A392-ED73B0AB3888}" type="pres">
      <dgm:prSet presAssocID="{473A519A-9F64-40AF-84CC-56732204615A}" presName="childShp" presStyleLbl="bgAccFollowNode1" presStyleIdx="2" presStyleCnt="3">
        <dgm:presLayoutVars>
          <dgm:bulletEnabled val="1"/>
        </dgm:presLayoutVars>
      </dgm:prSet>
      <dgm:spPr/>
    </dgm:pt>
  </dgm:ptLst>
  <dgm:cxnLst>
    <dgm:cxn modelId="{0DDD3002-6688-4745-B02D-914AAADAADE1}" srcId="{1CD03B11-01C1-4F6B-9A68-D64D691A59D2}" destId="{B44A5799-8515-4945-AB01-282C303A2A9E}" srcOrd="0" destOrd="0" parTransId="{CAC21696-3EAC-40F4-BB35-60B02D8666EB}" sibTransId="{0AAB1F4B-ABE1-4600-B3E2-539730CAAF0F}"/>
    <dgm:cxn modelId="{B3FEE205-212C-49A1-AFB0-46BB8E859C03}" srcId="{473A519A-9F64-40AF-84CC-56732204615A}" destId="{95EA9247-2F12-40DF-B0C7-B16FC0617020}" srcOrd="2" destOrd="0" parTransId="{4339AC90-386B-414E-90D9-7774DCBF9153}" sibTransId="{7382108C-EE61-4592-AB46-565006801BFB}"/>
    <dgm:cxn modelId="{D43B9834-F4FB-4904-A90D-3AB64B0DACE2}" type="presOf" srcId="{5B48D58D-93B4-40A0-AF48-1BB7023F6095}" destId="{52C6CE7F-464F-4C24-B505-58E52D1CDA65}" srcOrd="0" destOrd="0" presId="urn:microsoft.com/office/officeart/2005/8/layout/vList6"/>
    <dgm:cxn modelId="{1771CD3E-D2A4-439A-A5AB-8ABF5787D21B}" type="presOf" srcId="{1CD03B11-01C1-4F6B-9A68-D64D691A59D2}" destId="{EA00C492-1C42-4383-9798-B20FF99E6C49}" srcOrd="0" destOrd="0" presId="urn:microsoft.com/office/officeart/2005/8/layout/vList6"/>
    <dgm:cxn modelId="{1E89DF5F-635C-486D-BCC0-1AF52405F412}" srcId="{1CD03B11-01C1-4F6B-9A68-D64D691A59D2}" destId="{354959B4-792F-4A4E-9510-4061E4F813A7}" srcOrd="2" destOrd="0" parTransId="{1AE0E39D-A705-4476-823F-48D78D9242D7}" sibTransId="{D859C4E1-3C2D-40DD-9EB8-B3BB698EA2D6}"/>
    <dgm:cxn modelId="{384BA660-1484-438E-8C93-B274D2E38689}" type="presOf" srcId="{95EA9247-2F12-40DF-B0C7-B16FC0617020}" destId="{EA498D4E-FEDD-49E5-A392-ED73B0AB3888}" srcOrd="0" destOrd="2" presId="urn:microsoft.com/office/officeart/2005/8/layout/vList6"/>
    <dgm:cxn modelId="{B3559E48-0D39-4601-9FA8-BFA0177DA560}" srcId="{473A519A-9F64-40AF-84CC-56732204615A}" destId="{4C223064-E388-46A8-B458-2A5A264E2719}" srcOrd="1" destOrd="0" parTransId="{A9F95757-7114-4B2F-8CD4-C39CB61CFCD2}" sibTransId="{9C885394-2247-4AFA-9910-0A3AD7B2169D}"/>
    <dgm:cxn modelId="{5C803572-CF18-4BE2-B936-4502A172B17C}" type="presOf" srcId="{D5E85F03-0DC3-4B37-B308-B9B3212642F3}" destId="{9349BD8A-BB03-4B06-BAAD-8F153949393F}" srcOrd="0" destOrd="0" presId="urn:microsoft.com/office/officeart/2005/8/layout/vList6"/>
    <dgm:cxn modelId="{54C0B352-62AB-43DE-9BD9-1022EE775CB4}" type="presOf" srcId="{473A519A-9F64-40AF-84CC-56732204615A}" destId="{97913E2B-6A2D-4FE3-8088-12852412788E}" srcOrd="0" destOrd="0" presId="urn:microsoft.com/office/officeart/2005/8/layout/vList6"/>
    <dgm:cxn modelId="{BDBB2E56-9128-4811-A6F8-9139BC746FF3}" type="presOf" srcId="{B44A5799-8515-4945-AB01-282C303A2A9E}" destId="{EBCA1702-3AF2-4583-8F05-6EB17DF1D0AC}" srcOrd="0" destOrd="0" presId="urn:microsoft.com/office/officeart/2005/8/layout/vList6"/>
    <dgm:cxn modelId="{28D86958-EDE6-4AAA-8063-37A032C123B3}" type="presOf" srcId="{354959B4-792F-4A4E-9510-4061E4F813A7}" destId="{EBCA1702-3AF2-4583-8F05-6EB17DF1D0AC}" srcOrd="0" destOrd="2" presId="urn:microsoft.com/office/officeart/2005/8/layout/vList6"/>
    <dgm:cxn modelId="{31BC447A-8CBF-41BF-B811-9B00DE115C07}" srcId="{F77794F8-F4C1-495B-B18C-6E4D3D084257}" destId="{F49090E7-BF34-407D-A6F9-E07055207B37}" srcOrd="1" destOrd="0" parTransId="{94A578F9-CBD9-4906-9EA6-6B3182C582D5}" sibTransId="{45BB96E7-CBE1-456E-AA1F-2C0DBD85D2C5}"/>
    <dgm:cxn modelId="{05F63480-409B-4A93-847A-5139D67D6F57}" type="presOf" srcId="{38243938-D267-4BF6-9496-2D152A6BB33B}" destId="{52C6CE7F-464F-4C24-B505-58E52D1CDA65}" srcOrd="0" destOrd="2" presId="urn:microsoft.com/office/officeart/2005/8/layout/vList6"/>
    <dgm:cxn modelId="{7D0EAF82-FE06-4485-B166-D19F0339F38D}" srcId="{F77794F8-F4C1-495B-B18C-6E4D3D084257}" destId="{5B48D58D-93B4-40A0-AF48-1BB7023F6095}" srcOrd="0" destOrd="0" parTransId="{A96C1625-5C8C-400D-B465-F048219EDB80}" sibTransId="{3F282743-E20C-4DC4-82F6-3093D53CADEB}"/>
    <dgm:cxn modelId="{5F574A85-D74D-477B-BFC0-0CBBF1C752D8}" srcId="{473A519A-9F64-40AF-84CC-56732204615A}" destId="{050BE151-493B-491B-9B95-5897A5BA83E7}" srcOrd="0" destOrd="0" parTransId="{F9AF5D45-5D52-4AA9-BB9D-D4613450E37A}" sibTransId="{2910FBE8-CBEE-4CB0-909F-1388B7737779}"/>
    <dgm:cxn modelId="{0D9F30A7-FFC6-428F-81C8-1DBFFD4A3B37}" type="presOf" srcId="{050BE151-493B-491B-9B95-5897A5BA83E7}" destId="{EA498D4E-FEDD-49E5-A392-ED73B0AB3888}" srcOrd="0" destOrd="0" presId="urn:microsoft.com/office/officeart/2005/8/layout/vList6"/>
    <dgm:cxn modelId="{B4A9FAA7-9DA3-4048-A59E-E5093F33BE98}" type="presOf" srcId="{FE9DCFFA-5FE4-461C-BA2D-21E01D0762C3}" destId="{EBCA1702-3AF2-4583-8F05-6EB17DF1D0AC}" srcOrd="0" destOrd="1" presId="urn:microsoft.com/office/officeart/2005/8/layout/vList6"/>
    <dgm:cxn modelId="{0C27C8B2-8CE9-440A-AE2C-82769B2B6193}" srcId="{1CD03B11-01C1-4F6B-9A68-D64D691A59D2}" destId="{FE9DCFFA-5FE4-461C-BA2D-21E01D0762C3}" srcOrd="1" destOrd="0" parTransId="{9FA12F7D-C80A-4440-8AF0-A856F19B4976}" sibTransId="{544C0A9B-6FE3-4857-B55E-465D5991A7DB}"/>
    <dgm:cxn modelId="{002239C0-B185-4D2E-8532-724EA8C5AE8A}" type="presOf" srcId="{4C223064-E388-46A8-B458-2A5A264E2719}" destId="{EA498D4E-FEDD-49E5-A392-ED73B0AB3888}" srcOrd="0" destOrd="1" presId="urn:microsoft.com/office/officeart/2005/8/layout/vList6"/>
    <dgm:cxn modelId="{184D89C0-BADF-4C56-959C-4CE99DDE34B8}" srcId="{D5E85F03-0DC3-4B37-B308-B9B3212642F3}" destId="{473A519A-9F64-40AF-84CC-56732204615A}" srcOrd="2" destOrd="0" parTransId="{E59E128C-83F7-4C54-9F9C-7357BF058AB4}" sibTransId="{30B5BFDE-51CF-4564-A8AC-C2669BA38AFE}"/>
    <dgm:cxn modelId="{D29FC6C0-617E-4348-B3D1-8BB490C3C022}" srcId="{D5E85F03-0DC3-4B37-B308-B9B3212642F3}" destId="{F77794F8-F4C1-495B-B18C-6E4D3D084257}" srcOrd="1" destOrd="0" parTransId="{64748A21-0E1B-4E04-BF12-9E0651D599FF}" sibTransId="{C81E6515-8FCD-421C-8BC6-4BC782EBCE51}"/>
    <dgm:cxn modelId="{C41830C6-4E81-4D14-95B2-ED59E60B0263}" type="presOf" srcId="{F77794F8-F4C1-495B-B18C-6E4D3D084257}" destId="{2E2B2DF5-DFA9-4B41-8B95-BF796DFB6C6F}" srcOrd="0" destOrd="0" presId="urn:microsoft.com/office/officeart/2005/8/layout/vList6"/>
    <dgm:cxn modelId="{38C30ECC-BC0F-42DC-B81A-FAEFA74B5243}" srcId="{F77794F8-F4C1-495B-B18C-6E4D3D084257}" destId="{38243938-D267-4BF6-9496-2D152A6BB33B}" srcOrd="2" destOrd="0" parTransId="{49DBD85C-97F6-45CA-84FF-FEAD3D1713F7}" sibTransId="{07D73251-0954-40AE-B41B-BD7901431FAC}"/>
    <dgm:cxn modelId="{68F198D2-C6E3-47FE-98E4-06DB0DE469A0}" srcId="{D5E85F03-0DC3-4B37-B308-B9B3212642F3}" destId="{1CD03B11-01C1-4F6B-9A68-D64D691A59D2}" srcOrd="0" destOrd="0" parTransId="{D22AE40E-5991-434D-B3B1-902939252267}" sibTransId="{1915633C-F086-412F-8C4B-37B27F413FFF}"/>
    <dgm:cxn modelId="{EEB650D9-8085-4976-A349-C192121D4E68}" type="presOf" srcId="{F49090E7-BF34-407D-A6F9-E07055207B37}" destId="{52C6CE7F-464F-4C24-B505-58E52D1CDA65}" srcOrd="0" destOrd="1" presId="urn:microsoft.com/office/officeart/2005/8/layout/vList6"/>
    <dgm:cxn modelId="{EEA222DB-6898-4A2F-AD53-7359616253BE}" type="presParOf" srcId="{9349BD8A-BB03-4B06-BAAD-8F153949393F}" destId="{E9BA8813-A5AD-45C8-B884-59AA1960446E}" srcOrd="0" destOrd="0" presId="urn:microsoft.com/office/officeart/2005/8/layout/vList6"/>
    <dgm:cxn modelId="{72E8B9E7-4A93-4C82-B9CE-E10AAF01262E}" type="presParOf" srcId="{E9BA8813-A5AD-45C8-B884-59AA1960446E}" destId="{EA00C492-1C42-4383-9798-B20FF99E6C49}" srcOrd="0" destOrd="0" presId="urn:microsoft.com/office/officeart/2005/8/layout/vList6"/>
    <dgm:cxn modelId="{782A5A0E-CBE1-4EC6-81E9-297134B4E881}" type="presParOf" srcId="{E9BA8813-A5AD-45C8-B884-59AA1960446E}" destId="{EBCA1702-3AF2-4583-8F05-6EB17DF1D0AC}" srcOrd="1" destOrd="0" presId="urn:microsoft.com/office/officeart/2005/8/layout/vList6"/>
    <dgm:cxn modelId="{69729485-C853-44AE-8E05-9EB15E68983C}" type="presParOf" srcId="{9349BD8A-BB03-4B06-BAAD-8F153949393F}" destId="{E5A5B9AB-AD99-4C15-9B28-2C201EB2CE67}" srcOrd="1" destOrd="0" presId="urn:microsoft.com/office/officeart/2005/8/layout/vList6"/>
    <dgm:cxn modelId="{12F9B6D6-B955-438F-8396-EE59A80B2255}" type="presParOf" srcId="{9349BD8A-BB03-4B06-BAAD-8F153949393F}" destId="{DD68CDDA-9262-424E-80D3-0E5A3ABFAEAE}" srcOrd="2" destOrd="0" presId="urn:microsoft.com/office/officeart/2005/8/layout/vList6"/>
    <dgm:cxn modelId="{C0086A0F-441F-4216-8F67-CEB3C2FFB1DC}" type="presParOf" srcId="{DD68CDDA-9262-424E-80D3-0E5A3ABFAEAE}" destId="{2E2B2DF5-DFA9-4B41-8B95-BF796DFB6C6F}" srcOrd="0" destOrd="0" presId="urn:microsoft.com/office/officeart/2005/8/layout/vList6"/>
    <dgm:cxn modelId="{0A48FD4D-7698-4B12-9817-2E3F5187EAEB}" type="presParOf" srcId="{DD68CDDA-9262-424E-80D3-0E5A3ABFAEAE}" destId="{52C6CE7F-464F-4C24-B505-58E52D1CDA65}" srcOrd="1" destOrd="0" presId="urn:microsoft.com/office/officeart/2005/8/layout/vList6"/>
    <dgm:cxn modelId="{B98BA3F1-1722-4A66-AADC-B0CBEB8DD773}" type="presParOf" srcId="{9349BD8A-BB03-4B06-BAAD-8F153949393F}" destId="{F9853DE9-9271-487F-BAE4-57977C4C139A}" srcOrd="3" destOrd="0" presId="urn:microsoft.com/office/officeart/2005/8/layout/vList6"/>
    <dgm:cxn modelId="{AE194061-5446-4A6D-BAFE-CD16D10E3685}" type="presParOf" srcId="{9349BD8A-BB03-4B06-BAAD-8F153949393F}" destId="{02EDC998-487D-456C-AB55-B3C797F1FC56}" srcOrd="4" destOrd="0" presId="urn:microsoft.com/office/officeart/2005/8/layout/vList6"/>
    <dgm:cxn modelId="{28D7FDAC-8866-425A-8191-56383AB6D561}" type="presParOf" srcId="{02EDC998-487D-456C-AB55-B3C797F1FC56}" destId="{97913E2B-6A2D-4FE3-8088-12852412788E}" srcOrd="0" destOrd="0" presId="urn:microsoft.com/office/officeart/2005/8/layout/vList6"/>
    <dgm:cxn modelId="{2C703A27-05F9-447A-BBD0-609B51CBB970}" type="presParOf" srcId="{02EDC998-487D-456C-AB55-B3C797F1FC56}" destId="{EA498D4E-FEDD-49E5-A392-ED73B0AB3888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F270C767-4E19-4CC7-8718-98E57AE893DF}" type="doc">
      <dgm:prSet loTypeId="urn:microsoft.com/office/officeart/2005/8/layout/hProcess9" loCatId="process" qsTypeId="urn:microsoft.com/office/officeart/2005/8/quickstyle/simple1" qsCatId="simple" csTypeId="urn:microsoft.com/office/officeart/2005/8/colors/accent0_2" csCatId="mainScheme" phldr="1"/>
      <dgm:spPr/>
    </dgm:pt>
    <dgm:pt modelId="{2D6B2CFB-AB71-4D9D-9D6B-670F91E2BA47}">
      <dgm:prSet phldrT="[Text]"/>
      <dgm:spPr>
        <a:ln>
          <a:solidFill>
            <a:srgbClr val="0070C0"/>
          </a:solidFill>
        </a:ln>
      </dgm:spPr>
      <dgm:t>
        <a:bodyPr/>
        <a:lstStyle/>
        <a:p>
          <a:r>
            <a:rPr lang="en-US" dirty="0"/>
            <a:t>Scale Epiphany (AWS)</a:t>
          </a:r>
        </a:p>
      </dgm:t>
    </dgm:pt>
    <dgm:pt modelId="{58D11FBC-C051-46DA-AB85-19DEFF4E4606}" type="parTrans" cxnId="{E0621BBB-9469-4F0C-8C8A-E4FC159AFC72}">
      <dgm:prSet/>
      <dgm:spPr/>
      <dgm:t>
        <a:bodyPr/>
        <a:lstStyle/>
        <a:p>
          <a:endParaRPr lang="en-US"/>
        </a:p>
      </dgm:t>
    </dgm:pt>
    <dgm:pt modelId="{DAC1D320-667D-43EC-AA55-A619A10DF81D}" type="sibTrans" cxnId="{E0621BBB-9469-4F0C-8C8A-E4FC159AFC72}">
      <dgm:prSet/>
      <dgm:spPr/>
      <dgm:t>
        <a:bodyPr/>
        <a:lstStyle/>
        <a:p>
          <a:endParaRPr lang="en-US"/>
        </a:p>
      </dgm:t>
    </dgm:pt>
    <dgm:pt modelId="{42946FA7-E97B-4362-B235-145E285DC9B1}">
      <dgm:prSet phldrT="[Text]"/>
      <dgm:spPr>
        <a:ln>
          <a:solidFill>
            <a:srgbClr val="0070C0"/>
          </a:solidFill>
        </a:ln>
      </dgm:spPr>
      <dgm:t>
        <a:bodyPr/>
        <a:lstStyle/>
        <a:p>
          <a:r>
            <a:rPr lang="en-US" dirty="0"/>
            <a:t>Enforce Placement &amp; Campaign Governance</a:t>
          </a:r>
        </a:p>
      </dgm:t>
    </dgm:pt>
    <dgm:pt modelId="{2414008C-C926-45E2-8E6E-6925713758E3}" type="parTrans" cxnId="{369EE945-AD02-4DF5-995D-479DC60A4340}">
      <dgm:prSet/>
      <dgm:spPr/>
      <dgm:t>
        <a:bodyPr/>
        <a:lstStyle/>
        <a:p>
          <a:endParaRPr lang="en-US"/>
        </a:p>
      </dgm:t>
    </dgm:pt>
    <dgm:pt modelId="{3BE0F29E-A8A4-4631-9044-FEF709E15FE0}" type="sibTrans" cxnId="{369EE945-AD02-4DF5-995D-479DC60A4340}">
      <dgm:prSet/>
      <dgm:spPr/>
      <dgm:t>
        <a:bodyPr/>
        <a:lstStyle/>
        <a:p>
          <a:endParaRPr lang="en-US"/>
        </a:p>
      </dgm:t>
    </dgm:pt>
    <dgm:pt modelId="{B99A0588-62CB-4655-8DFA-A4EB9FBFD738}">
      <dgm:prSet phldrT="[Text]"/>
      <dgm:spPr>
        <a:ln>
          <a:solidFill>
            <a:srgbClr val="0070C0"/>
          </a:solidFill>
        </a:ln>
      </dgm:spPr>
      <dgm:t>
        <a:bodyPr/>
        <a:lstStyle/>
        <a:p>
          <a:r>
            <a:rPr lang="en-US" dirty="0"/>
            <a:t>Implement Propensity &amp; Response Models</a:t>
          </a:r>
        </a:p>
      </dgm:t>
    </dgm:pt>
    <dgm:pt modelId="{B6F65BAF-2498-4A83-B43E-4699E6FC4BC2}" type="parTrans" cxnId="{FA67DA9C-5813-41DF-A39F-F6A583C3D269}">
      <dgm:prSet/>
      <dgm:spPr/>
      <dgm:t>
        <a:bodyPr/>
        <a:lstStyle/>
        <a:p>
          <a:endParaRPr lang="en-US"/>
        </a:p>
      </dgm:t>
    </dgm:pt>
    <dgm:pt modelId="{D984522A-1405-4804-B8D8-EF164613818F}" type="sibTrans" cxnId="{FA67DA9C-5813-41DF-A39F-F6A583C3D269}">
      <dgm:prSet/>
      <dgm:spPr/>
      <dgm:t>
        <a:bodyPr/>
        <a:lstStyle/>
        <a:p>
          <a:endParaRPr lang="en-US"/>
        </a:p>
      </dgm:t>
    </dgm:pt>
    <dgm:pt modelId="{04EFE4ED-0C97-433C-8830-731803A54276}" type="pres">
      <dgm:prSet presAssocID="{F270C767-4E19-4CC7-8718-98E57AE893DF}" presName="CompostProcess" presStyleCnt="0">
        <dgm:presLayoutVars>
          <dgm:dir/>
          <dgm:resizeHandles val="exact"/>
        </dgm:presLayoutVars>
      </dgm:prSet>
      <dgm:spPr/>
    </dgm:pt>
    <dgm:pt modelId="{55798924-B4FB-434F-8B97-738293D88F12}" type="pres">
      <dgm:prSet presAssocID="{F270C767-4E19-4CC7-8718-98E57AE893DF}" presName="arrow" presStyleLbl="bgShp" presStyleIdx="0" presStyleCnt="1"/>
      <dgm:spPr/>
    </dgm:pt>
    <dgm:pt modelId="{BF8270F0-4ED7-460A-AF63-FA66D2107307}" type="pres">
      <dgm:prSet presAssocID="{F270C767-4E19-4CC7-8718-98E57AE893DF}" presName="linearProcess" presStyleCnt="0"/>
      <dgm:spPr/>
    </dgm:pt>
    <dgm:pt modelId="{3627FB39-86CC-4EB8-B1ED-7828EDA7F4E7}" type="pres">
      <dgm:prSet presAssocID="{2D6B2CFB-AB71-4D9D-9D6B-670F91E2BA47}" presName="textNode" presStyleLbl="node1" presStyleIdx="0" presStyleCnt="3">
        <dgm:presLayoutVars>
          <dgm:bulletEnabled val="1"/>
        </dgm:presLayoutVars>
      </dgm:prSet>
      <dgm:spPr/>
    </dgm:pt>
    <dgm:pt modelId="{ED4310A0-B57E-4F8D-9359-3757F8693771}" type="pres">
      <dgm:prSet presAssocID="{DAC1D320-667D-43EC-AA55-A619A10DF81D}" presName="sibTrans" presStyleCnt="0"/>
      <dgm:spPr/>
    </dgm:pt>
    <dgm:pt modelId="{19B5CBBE-7954-4D11-BFC9-47B08FA378FE}" type="pres">
      <dgm:prSet presAssocID="{42946FA7-E97B-4362-B235-145E285DC9B1}" presName="textNode" presStyleLbl="node1" presStyleIdx="1" presStyleCnt="3">
        <dgm:presLayoutVars>
          <dgm:bulletEnabled val="1"/>
        </dgm:presLayoutVars>
      </dgm:prSet>
      <dgm:spPr/>
    </dgm:pt>
    <dgm:pt modelId="{D350215C-EE4F-4CC2-95B6-8DEC46802BC1}" type="pres">
      <dgm:prSet presAssocID="{3BE0F29E-A8A4-4631-9044-FEF709E15FE0}" presName="sibTrans" presStyleCnt="0"/>
      <dgm:spPr/>
    </dgm:pt>
    <dgm:pt modelId="{CF3B1ADF-EB21-425C-ABD6-58CC2BF3C58E}" type="pres">
      <dgm:prSet presAssocID="{B99A0588-62CB-4655-8DFA-A4EB9FBFD738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5756192C-846B-4FC5-BB04-2320036AD37E}" type="presOf" srcId="{2D6B2CFB-AB71-4D9D-9D6B-670F91E2BA47}" destId="{3627FB39-86CC-4EB8-B1ED-7828EDA7F4E7}" srcOrd="0" destOrd="0" presId="urn:microsoft.com/office/officeart/2005/8/layout/hProcess9"/>
    <dgm:cxn modelId="{369EE945-AD02-4DF5-995D-479DC60A4340}" srcId="{F270C767-4E19-4CC7-8718-98E57AE893DF}" destId="{42946FA7-E97B-4362-B235-145E285DC9B1}" srcOrd="1" destOrd="0" parTransId="{2414008C-C926-45E2-8E6E-6925713758E3}" sibTransId="{3BE0F29E-A8A4-4631-9044-FEF709E15FE0}"/>
    <dgm:cxn modelId="{63745B58-FBF5-45D5-9BA2-FEFAD8BBBE53}" type="presOf" srcId="{B99A0588-62CB-4655-8DFA-A4EB9FBFD738}" destId="{CF3B1ADF-EB21-425C-ABD6-58CC2BF3C58E}" srcOrd="0" destOrd="0" presId="urn:microsoft.com/office/officeart/2005/8/layout/hProcess9"/>
    <dgm:cxn modelId="{FA67DA9C-5813-41DF-A39F-F6A583C3D269}" srcId="{F270C767-4E19-4CC7-8718-98E57AE893DF}" destId="{B99A0588-62CB-4655-8DFA-A4EB9FBFD738}" srcOrd="2" destOrd="0" parTransId="{B6F65BAF-2498-4A83-B43E-4699E6FC4BC2}" sibTransId="{D984522A-1405-4804-B8D8-EF164613818F}"/>
    <dgm:cxn modelId="{B87F2EA7-0D44-41F1-AB97-AE301213F237}" type="presOf" srcId="{F270C767-4E19-4CC7-8718-98E57AE893DF}" destId="{04EFE4ED-0C97-433C-8830-731803A54276}" srcOrd="0" destOrd="0" presId="urn:microsoft.com/office/officeart/2005/8/layout/hProcess9"/>
    <dgm:cxn modelId="{E0621BBB-9469-4F0C-8C8A-E4FC159AFC72}" srcId="{F270C767-4E19-4CC7-8718-98E57AE893DF}" destId="{2D6B2CFB-AB71-4D9D-9D6B-670F91E2BA47}" srcOrd="0" destOrd="0" parTransId="{58D11FBC-C051-46DA-AB85-19DEFF4E4606}" sibTransId="{DAC1D320-667D-43EC-AA55-A619A10DF81D}"/>
    <dgm:cxn modelId="{FC0D10CF-F83B-49B3-A514-44A2718D186A}" type="presOf" srcId="{42946FA7-E97B-4362-B235-145E285DC9B1}" destId="{19B5CBBE-7954-4D11-BFC9-47B08FA378FE}" srcOrd="0" destOrd="0" presId="urn:microsoft.com/office/officeart/2005/8/layout/hProcess9"/>
    <dgm:cxn modelId="{2F5D48F6-DEB5-4960-B31C-ECA2FA8C1068}" type="presParOf" srcId="{04EFE4ED-0C97-433C-8830-731803A54276}" destId="{55798924-B4FB-434F-8B97-738293D88F12}" srcOrd="0" destOrd="0" presId="urn:microsoft.com/office/officeart/2005/8/layout/hProcess9"/>
    <dgm:cxn modelId="{478C28A3-F958-49A1-BDF6-6B27AC09D4B6}" type="presParOf" srcId="{04EFE4ED-0C97-433C-8830-731803A54276}" destId="{BF8270F0-4ED7-460A-AF63-FA66D2107307}" srcOrd="1" destOrd="0" presId="urn:microsoft.com/office/officeart/2005/8/layout/hProcess9"/>
    <dgm:cxn modelId="{3A092227-A179-411B-9611-935FA2779EF5}" type="presParOf" srcId="{BF8270F0-4ED7-460A-AF63-FA66D2107307}" destId="{3627FB39-86CC-4EB8-B1ED-7828EDA7F4E7}" srcOrd="0" destOrd="0" presId="urn:microsoft.com/office/officeart/2005/8/layout/hProcess9"/>
    <dgm:cxn modelId="{ACEC625C-3E02-4368-BE39-C3C5850857F6}" type="presParOf" srcId="{BF8270F0-4ED7-460A-AF63-FA66D2107307}" destId="{ED4310A0-B57E-4F8D-9359-3757F8693771}" srcOrd="1" destOrd="0" presId="urn:microsoft.com/office/officeart/2005/8/layout/hProcess9"/>
    <dgm:cxn modelId="{0701B383-F81C-4578-951C-2E34D5C5BD1F}" type="presParOf" srcId="{BF8270F0-4ED7-460A-AF63-FA66D2107307}" destId="{19B5CBBE-7954-4D11-BFC9-47B08FA378FE}" srcOrd="2" destOrd="0" presId="urn:microsoft.com/office/officeart/2005/8/layout/hProcess9"/>
    <dgm:cxn modelId="{26DC25B2-AE09-4F19-A32A-87F3A22A9117}" type="presParOf" srcId="{BF8270F0-4ED7-460A-AF63-FA66D2107307}" destId="{D350215C-EE4F-4CC2-95B6-8DEC46802BC1}" srcOrd="3" destOrd="0" presId="urn:microsoft.com/office/officeart/2005/8/layout/hProcess9"/>
    <dgm:cxn modelId="{DF639A87-9C8A-47A1-AB4F-676DFC4D8D9A}" type="presParOf" srcId="{BF8270F0-4ED7-460A-AF63-FA66D2107307}" destId="{CF3B1ADF-EB21-425C-ABD6-58CC2BF3C58E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F270C767-4E19-4CC7-8718-98E57AE893DF}" type="doc">
      <dgm:prSet loTypeId="urn:microsoft.com/office/officeart/2005/8/layout/hProcess9" loCatId="process" qsTypeId="urn:microsoft.com/office/officeart/2005/8/quickstyle/simple1" qsCatId="simple" csTypeId="urn:microsoft.com/office/officeart/2005/8/colors/accent0_2" csCatId="mainScheme" phldr="1"/>
      <dgm:spPr/>
    </dgm:pt>
    <dgm:pt modelId="{2D6B2CFB-AB71-4D9D-9D6B-670F91E2BA47}">
      <dgm:prSet phldrT="[Text]"/>
      <dgm:spPr>
        <a:ln>
          <a:solidFill>
            <a:srgbClr val="0070C0"/>
          </a:solidFill>
        </a:ln>
      </dgm:spPr>
      <dgm:t>
        <a:bodyPr/>
        <a:lstStyle/>
        <a:p>
          <a:r>
            <a:rPr lang="en-US" dirty="0"/>
            <a:t>Fully Integrate Harmony</a:t>
          </a:r>
        </a:p>
      </dgm:t>
    </dgm:pt>
    <dgm:pt modelId="{58D11FBC-C051-46DA-AB85-19DEFF4E4606}" type="parTrans" cxnId="{E0621BBB-9469-4F0C-8C8A-E4FC159AFC72}">
      <dgm:prSet/>
      <dgm:spPr/>
      <dgm:t>
        <a:bodyPr/>
        <a:lstStyle/>
        <a:p>
          <a:endParaRPr lang="en-US"/>
        </a:p>
      </dgm:t>
    </dgm:pt>
    <dgm:pt modelId="{DAC1D320-667D-43EC-AA55-A619A10DF81D}" type="sibTrans" cxnId="{E0621BBB-9469-4F0C-8C8A-E4FC159AFC72}">
      <dgm:prSet/>
      <dgm:spPr/>
      <dgm:t>
        <a:bodyPr/>
        <a:lstStyle/>
        <a:p>
          <a:endParaRPr lang="en-US"/>
        </a:p>
      </dgm:t>
    </dgm:pt>
    <dgm:pt modelId="{42946FA7-E97B-4362-B235-145E285DC9B1}">
      <dgm:prSet phldrT="[Text]"/>
      <dgm:spPr>
        <a:ln>
          <a:solidFill>
            <a:srgbClr val="0070C0"/>
          </a:solidFill>
        </a:ln>
      </dgm:spPr>
      <dgm:t>
        <a:bodyPr/>
        <a:lstStyle/>
        <a:p>
          <a:r>
            <a:rPr lang="en-US" dirty="0"/>
            <a:t>Expand &amp; Enhance Dynamic Placements</a:t>
          </a:r>
        </a:p>
      </dgm:t>
    </dgm:pt>
    <dgm:pt modelId="{2414008C-C926-45E2-8E6E-6925713758E3}" type="parTrans" cxnId="{369EE945-AD02-4DF5-995D-479DC60A4340}">
      <dgm:prSet/>
      <dgm:spPr/>
      <dgm:t>
        <a:bodyPr/>
        <a:lstStyle/>
        <a:p>
          <a:endParaRPr lang="en-US"/>
        </a:p>
      </dgm:t>
    </dgm:pt>
    <dgm:pt modelId="{3BE0F29E-A8A4-4631-9044-FEF709E15FE0}" type="sibTrans" cxnId="{369EE945-AD02-4DF5-995D-479DC60A4340}">
      <dgm:prSet/>
      <dgm:spPr/>
      <dgm:t>
        <a:bodyPr/>
        <a:lstStyle/>
        <a:p>
          <a:endParaRPr lang="en-US"/>
        </a:p>
      </dgm:t>
    </dgm:pt>
    <dgm:pt modelId="{B99A0588-62CB-4655-8DFA-A4EB9FBFD738}">
      <dgm:prSet phldrT="[Text]"/>
      <dgm:spPr>
        <a:ln>
          <a:solidFill>
            <a:srgbClr val="0070C0"/>
          </a:solidFill>
        </a:ln>
      </dgm:spPr>
      <dgm:t>
        <a:bodyPr/>
        <a:lstStyle/>
        <a:p>
          <a:r>
            <a:rPr lang="en-US" dirty="0"/>
            <a:t>Build Personalized UX</a:t>
          </a:r>
        </a:p>
      </dgm:t>
    </dgm:pt>
    <dgm:pt modelId="{B6F65BAF-2498-4A83-B43E-4699E6FC4BC2}" type="parTrans" cxnId="{FA67DA9C-5813-41DF-A39F-F6A583C3D269}">
      <dgm:prSet/>
      <dgm:spPr/>
      <dgm:t>
        <a:bodyPr/>
        <a:lstStyle/>
        <a:p>
          <a:endParaRPr lang="en-US"/>
        </a:p>
      </dgm:t>
    </dgm:pt>
    <dgm:pt modelId="{D984522A-1405-4804-B8D8-EF164613818F}" type="sibTrans" cxnId="{FA67DA9C-5813-41DF-A39F-F6A583C3D269}">
      <dgm:prSet/>
      <dgm:spPr/>
      <dgm:t>
        <a:bodyPr/>
        <a:lstStyle/>
        <a:p>
          <a:endParaRPr lang="en-US"/>
        </a:p>
      </dgm:t>
    </dgm:pt>
    <dgm:pt modelId="{04EFE4ED-0C97-433C-8830-731803A54276}" type="pres">
      <dgm:prSet presAssocID="{F270C767-4E19-4CC7-8718-98E57AE893DF}" presName="CompostProcess" presStyleCnt="0">
        <dgm:presLayoutVars>
          <dgm:dir/>
          <dgm:resizeHandles val="exact"/>
        </dgm:presLayoutVars>
      </dgm:prSet>
      <dgm:spPr/>
    </dgm:pt>
    <dgm:pt modelId="{55798924-B4FB-434F-8B97-738293D88F12}" type="pres">
      <dgm:prSet presAssocID="{F270C767-4E19-4CC7-8718-98E57AE893DF}" presName="arrow" presStyleLbl="bgShp" presStyleIdx="0" presStyleCnt="1"/>
      <dgm:spPr/>
    </dgm:pt>
    <dgm:pt modelId="{BF8270F0-4ED7-460A-AF63-FA66D2107307}" type="pres">
      <dgm:prSet presAssocID="{F270C767-4E19-4CC7-8718-98E57AE893DF}" presName="linearProcess" presStyleCnt="0"/>
      <dgm:spPr/>
    </dgm:pt>
    <dgm:pt modelId="{3627FB39-86CC-4EB8-B1ED-7828EDA7F4E7}" type="pres">
      <dgm:prSet presAssocID="{2D6B2CFB-AB71-4D9D-9D6B-670F91E2BA47}" presName="textNode" presStyleLbl="node1" presStyleIdx="0" presStyleCnt="3">
        <dgm:presLayoutVars>
          <dgm:bulletEnabled val="1"/>
        </dgm:presLayoutVars>
      </dgm:prSet>
      <dgm:spPr/>
    </dgm:pt>
    <dgm:pt modelId="{ED4310A0-B57E-4F8D-9359-3757F8693771}" type="pres">
      <dgm:prSet presAssocID="{DAC1D320-667D-43EC-AA55-A619A10DF81D}" presName="sibTrans" presStyleCnt="0"/>
      <dgm:spPr/>
    </dgm:pt>
    <dgm:pt modelId="{19B5CBBE-7954-4D11-BFC9-47B08FA378FE}" type="pres">
      <dgm:prSet presAssocID="{42946FA7-E97B-4362-B235-145E285DC9B1}" presName="textNode" presStyleLbl="node1" presStyleIdx="1" presStyleCnt="3">
        <dgm:presLayoutVars>
          <dgm:bulletEnabled val="1"/>
        </dgm:presLayoutVars>
      </dgm:prSet>
      <dgm:spPr/>
    </dgm:pt>
    <dgm:pt modelId="{D350215C-EE4F-4CC2-95B6-8DEC46802BC1}" type="pres">
      <dgm:prSet presAssocID="{3BE0F29E-A8A4-4631-9044-FEF709E15FE0}" presName="sibTrans" presStyleCnt="0"/>
      <dgm:spPr/>
    </dgm:pt>
    <dgm:pt modelId="{CF3B1ADF-EB21-425C-ABD6-58CC2BF3C58E}" type="pres">
      <dgm:prSet presAssocID="{B99A0588-62CB-4655-8DFA-A4EB9FBFD738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5756192C-846B-4FC5-BB04-2320036AD37E}" type="presOf" srcId="{2D6B2CFB-AB71-4D9D-9D6B-670F91E2BA47}" destId="{3627FB39-86CC-4EB8-B1ED-7828EDA7F4E7}" srcOrd="0" destOrd="0" presId="urn:microsoft.com/office/officeart/2005/8/layout/hProcess9"/>
    <dgm:cxn modelId="{369EE945-AD02-4DF5-995D-479DC60A4340}" srcId="{F270C767-4E19-4CC7-8718-98E57AE893DF}" destId="{42946FA7-E97B-4362-B235-145E285DC9B1}" srcOrd="1" destOrd="0" parTransId="{2414008C-C926-45E2-8E6E-6925713758E3}" sibTransId="{3BE0F29E-A8A4-4631-9044-FEF709E15FE0}"/>
    <dgm:cxn modelId="{63745B58-FBF5-45D5-9BA2-FEFAD8BBBE53}" type="presOf" srcId="{B99A0588-62CB-4655-8DFA-A4EB9FBFD738}" destId="{CF3B1ADF-EB21-425C-ABD6-58CC2BF3C58E}" srcOrd="0" destOrd="0" presId="urn:microsoft.com/office/officeart/2005/8/layout/hProcess9"/>
    <dgm:cxn modelId="{FA67DA9C-5813-41DF-A39F-F6A583C3D269}" srcId="{F270C767-4E19-4CC7-8718-98E57AE893DF}" destId="{B99A0588-62CB-4655-8DFA-A4EB9FBFD738}" srcOrd="2" destOrd="0" parTransId="{B6F65BAF-2498-4A83-B43E-4699E6FC4BC2}" sibTransId="{D984522A-1405-4804-B8D8-EF164613818F}"/>
    <dgm:cxn modelId="{B87F2EA7-0D44-41F1-AB97-AE301213F237}" type="presOf" srcId="{F270C767-4E19-4CC7-8718-98E57AE893DF}" destId="{04EFE4ED-0C97-433C-8830-731803A54276}" srcOrd="0" destOrd="0" presId="urn:microsoft.com/office/officeart/2005/8/layout/hProcess9"/>
    <dgm:cxn modelId="{E0621BBB-9469-4F0C-8C8A-E4FC159AFC72}" srcId="{F270C767-4E19-4CC7-8718-98E57AE893DF}" destId="{2D6B2CFB-AB71-4D9D-9D6B-670F91E2BA47}" srcOrd="0" destOrd="0" parTransId="{58D11FBC-C051-46DA-AB85-19DEFF4E4606}" sibTransId="{DAC1D320-667D-43EC-AA55-A619A10DF81D}"/>
    <dgm:cxn modelId="{FC0D10CF-F83B-49B3-A514-44A2718D186A}" type="presOf" srcId="{42946FA7-E97B-4362-B235-145E285DC9B1}" destId="{19B5CBBE-7954-4D11-BFC9-47B08FA378FE}" srcOrd="0" destOrd="0" presId="urn:microsoft.com/office/officeart/2005/8/layout/hProcess9"/>
    <dgm:cxn modelId="{2F5D48F6-DEB5-4960-B31C-ECA2FA8C1068}" type="presParOf" srcId="{04EFE4ED-0C97-433C-8830-731803A54276}" destId="{55798924-B4FB-434F-8B97-738293D88F12}" srcOrd="0" destOrd="0" presId="urn:microsoft.com/office/officeart/2005/8/layout/hProcess9"/>
    <dgm:cxn modelId="{478C28A3-F958-49A1-BDF6-6B27AC09D4B6}" type="presParOf" srcId="{04EFE4ED-0C97-433C-8830-731803A54276}" destId="{BF8270F0-4ED7-460A-AF63-FA66D2107307}" srcOrd="1" destOrd="0" presId="urn:microsoft.com/office/officeart/2005/8/layout/hProcess9"/>
    <dgm:cxn modelId="{3A092227-A179-411B-9611-935FA2779EF5}" type="presParOf" srcId="{BF8270F0-4ED7-460A-AF63-FA66D2107307}" destId="{3627FB39-86CC-4EB8-B1ED-7828EDA7F4E7}" srcOrd="0" destOrd="0" presId="urn:microsoft.com/office/officeart/2005/8/layout/hProcess9"/>
    <dgm:cxn modelId="{ACEC625C-3E02-4368-BE39-C3C5850857F6}" type="presParOf" srcId="{BF8270F0-4ED7-460A-AF63-FA66D2107307}" destId="{ED4310A0-B57E-4F8D-9359-3757F8693771}" srcOrd="1" destOrd="0" presId="urn:microsoft.com/office/officeart/2005/8/layout/hProcess9"/>
    <dgm:cxn modelId="{0701B383-F81C-4578-951C-2E34D5C5BD1F}" type="presParOf" srcId="{BF8270F0-4ED7-460A-AF63-FA66D2107307}" destId="{19B5CBBE-7954-4D11-BFC9-47B08FA378FE}" srcOrd="2" destOrd="0" presId="urn:microsoft.com/office/officeart/2005/8/layout/hProcess9"/>
    <dgm:cxn modelId="{26DC25B2-AE09-4F19-A32A-87F3A22A9117}" type="presParOf" srcId="{BF8270F0-4ED7-460A-AF63-FA66D2107307}" destId="{D350215C-EE4F-4CC2-95B6-8DEC46802BC1}" srcOrd="3" destOrd="0" presId="urn:microsoft.com/office/officeart/2005/8/layout/hProcess9"/>
    <dgm:cxn modelId="{DF639A87-9C8A-47A1-AB4F-676DFC4D8D9A}" type="presParOf" srcId="{BF8270F0-4ED7-460A-AF63-FA66D2107307}" destId="{CF3B1ADF-EB21-425C-ABD6-58CC2BF3C58E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B46922-7942-42DD-8D38-0CFD853B74A9}" type="doc">
      <dgm:prSet loTypeId="urn:microsoft.com/office/officeart/2005/8/layout/lProcess3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263C8577-BB67-4188-88CA-4EFF0FE575B1}">
      <dgm:prSet phldrT="[Text]"/>
      <dgm:spPr>
        <a:solidFill>
          <a:schemeClr val="bg1">
            <a:lumMod val="85000"/>
          </a:schemeClr>
        </a:solidFill>
        <a:ln w="28575">
          <a:solidFill>
            <a:srgbClr val="0070C0"/>
          </a:solidFill>
        </a:ln>
      </dgm:spPr>
      <dgm:t>
        <a:bodyPr/>
        <a:lstStyle/>
        <a:p>
          <a:r>
            <a:rPr kumimoji="0" lang="en-US" b="1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rPr>
            <a:t>Customization</a:t>
          </a:r>
        </a:p>
        <a:p>
          <a:r>
            <a:rPr lang="en-US" b="0" i="1">
              <a:solidFill>
                <a:schemeClr val="tx2">
                  <a:lumMod val="75000"/>
                  <a:lumOff val="25000"/>
                </a:schemeClr>
              </a:solidFill>
            </a:rPr>
            <a:t>Allow customers to shape experience through settings, preferences, and direct feedback</a:t>
          </a:r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ABEB6443-501D-4AD6-8166-0D3BC7CD1560}" type="parTrans" cxnId="{C99FE6A8-A4AA-4533-82E5-9F3C847F63C4}">
      <dgm:prSet/>
      <dgm:spPr/>
      <dgm:t>
        <a:bodyPr/>
        <a:lstStyle/>
        <a:p>
          <a:endParaRPr lang="en-US"/>
        </a:p>
      </dgm:t>
    </dgm:pt>
    <dgm:pt modelId="{2E26AF93-DB3A-4F25-B6CE-7BD635A39258}" type="sibTrans" cxnId="{C99FE6A8-A4AA-4533-82E5-9F3C847F63C4}">
      <dgm:prSet/>
      <dgm:spPr/>
      <dgm:t>
        <a:bodyPr/>
        <a:lstStyle/>
        <a:p>
          <a:endParaRPr lang="en-US"/>
        </a:p>
      </dgm:t>
    </dgm:pt>
    <dgm:pt modelId="{E282E387-1036-49B0-AE7B-F1090FDC1755}">
      <dgm:prSet phldrT="[Text]"/>
      <dgm:spPr>
        <a:ln w="28575">
          <a:solidFill>
            <a:srgbClr val="0070C0"/>
          </a:solidFill>
        </a:ln>
      </dgm:spPr>
      <dgm:t>
        <a:bodyPr/>
        <a:lstStyle/>
        <a:p>
          <a:pPr>
            <a:buClrTx/>
            <a:buSzTx/>
            <a:buFontTx/>
            <a:buNone/>
          </a:pPr>
          <a:r>
            <a:rPr kumimoji="0" lang="en-US" b="0" i="1" u="sng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rPr>
            <a:t>Personalized</a:t>
          </a:r>
          <a:r>
            <a:rPr kumimoji="0" lang="en-US" b="0" i="1" u="sng" strike="noStrike" cap="none" normalizeH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rPr>
            <a:t> </a:t>
          </a:r>
          <a:r>
            <a:rPr kumimoji="0" lang="en-US" b="0" i="1" u="sng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rPr>
            <a:t>UX</a:t>
          </a:r>
          <a:endParaRPr kumimoji="0" lang="en-US" b="0" i="1" u="sng" strike="noStrike" cap="none" normalizeH="0">
            <a:ln>
              <a:noFill/>
            </a:ln>
            <a:solidFill>
              <a:schemeClr val="tx2">
                <a:lumMod val="75000"/>
                <a:lumOff val="25000"/>
              </a:schemeClr>
            </a:solidFill>
            <a:effectLst/>
            <a:latin typeface="Arial" charset="0"/>
          </a:endParaRPr>
        </a:p>
        <a:p>
          <a:pPr>
            <a:buClrTx/>
            <a:buSzTx/>
            <a:buFontTx/>
            <a:buNone/>
          </a:pPr>
          <a:r>
            <a:rPr lang="en-US" b="0">
              <a:solidFill>
                <a:schemeClr val="tx2">
                  <a:lumMod val="75000"/>
                  <a:lumOff val="25000"/>
                </a:schemeClr>
              </a:solidFill>
            </a:rPr>
            <a:t>Display Preferences </a:t>
          </a:r>
        </a:p>
        <a:p>
          <a:pPr>
            <a:buClrTx/>
            <a:buSzTx/>
            <a:buFontTx/>
            <a:buNone/>
          </a:pPr>
          <a:r>
            <a:rPr lang="en-US" b="0">
              <a:solidFill>
                <a:schemeClr val="tx2">
                  <a:lumMod val="75000"/>
                  <a:lumOff val="25000"/>
                </a:schemeClr>
              </a:solidFill>
            </a:rPr>
            <a:t>Content Preferences</a:t>
          </a:r>
        </a:p>
        <a:p>
          <a:pPr>
            <a:buClrTx/>
            <a:buSzTx/>
            <a:buFontTx/>
            <a:buNone/>
          </a:pPr>
          <a:r>
            <a:rPr lang="en-US" b="0">
              <a:solidFill>
                <a:schemeClr val="tx2">
                  <a:lumMod val="75000"/>
                  <a:lumOff val="25000"/>
                </a:schemeClr>
              </a:solidFill>
            </a:rPr>
            <a:t>Feature Enrollment</a:t>
          </a:r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58781517-0080-40ED-BD7A-204BD95FAEAB}" type="parTrans" cxnId="{49B40D14-F908-4B5A-8FB9-5E3A58A27F62}">
      <dgm:prSet/>
      <dgm:spPr/>
      <dgm:t>
        <a:bodyPr/>
        <a:lstStyle/>
        <a:p>
          <a:endParaRPr lang="en-US"/>
        </a:p>
      </dgm:t>
    </dgm:pt>
    <dgm:pt modelId="{7747D2BF-0604-4A17-898B-0ABF7C233A04}" type="sibTrans" cxnId="{49B40D14-F908-4B5A-8FB9-5E3A58A27F62}">
      <dgm:prSet/>
      <dgm:spPr/>
      <dgm:t>
        <a:bodyPr/>
        <a:lstStyle/>
        <a:p>
          <a:endParaRPr lang="en-US"/>
        </a:p>
      </dgm:t>
    </dgm:pt>
    <dgm:pt modelId="{DD3F8CD4-2BA8-40B3-8F9A-E05125C30A9A}">
      <dgm:prSet phldrT="[Text]"/>
      <dgm:spPr>
        <a:ln w="28575">
          <a:solidFill>
            <a:srgbClr val="0070C0"/>
          </a:solidFill>
        </a:ln>
      </dgm:spPr>
      <dgm:t>
        <a:bodyPr/>
        <a:lstStyle/>
        <a:p>
          <a:pPr>
            <a:buClrTx/>
            <a:buSzTx/>
            <a:buFontTx/>
            <a:buNone/>
          </a:pPr>
          <a:r>
            <a:rPr lang="en-US" b="0" i="1" u="sng" dirty="0">
              <a:solidFill>
                <a:schemeClr val="tx2">
                  <a:lumMod val="75000"/>
                  <a:lumOff val="25000"/>
                </a:schemeClr>
              </a:solidFill>
              <a:latin typeface="Arial" charset="0"/>
            </a:rPr>
            <a:t>COF Examples</a:t>
          </a:r>
        </a:p>
        <a:p>
          <a:pPr>
            <a:buClrTx/>
            <a:buSzTx/>
            <a:buFontTx/>
            <a:buNone/>
          </a:pPr>
          <a:r>
            <a:rPr lang="en-US" b="0" i="1" dirty="0">
              <a:solidFill>
                <a:schemeClr val="tx2">
                  <a:lumMod val="75000"/>
                  <a:lumOff val="25000"/>
                </a:schemeClr>
              </a:solidFill>
              <a:latin typeface="Arial" charset="0"/>
            </a:rPr>
            <a:t>Account sort order</a:t>
          </a:r>
        </a:p>
        <a:p>
          <a:pPr>
            <a:buClrTx/>
            <a:buSzTx/>
            <a:buFontTx/>
            <a:buNone/>
          </a:pPr>
          <a:r>
            <a:rPr lang="en-US" b="0" i="1" dirty="0">
              <a:solidFill>
                <a:schemeClr val="tx2">
                  <a:lumMod val="75000"/>
                  <a:lumOff val="25000"/>
                </a:schemeClr>
              </a:solidFill>
              <a:latin typeface="Arial" charset="0"/>
            </a:rPr>
            <a:t>Alert subscriptions</a:t>
          </a:r>
          <a:endParaRPr kumimoji="0" lang="en-US" b="0" i="1" strike="noStrike" cap="none" normalizeH="0" dirty="0">
            <a:ln>
              <a:noFill/>
            </a:ln>
            <a:solidFill>
              <a:schemeClr val="tx2">
                <a:lumMod val="75000"/>
                <a:lumOff val="25000"/>
              </a:schemeClr>
            </a:solidFill>
            <a:effectLst/>
            <a:latin typeface="Arial" charset="0"/>
          </a:endParaRPr>
        </a:p>
        <a:p>
          <a:pPr>
            <a:buClrTx/>
            <a:buSzTx/>
            <a:buFontTx/>
            <a:buNone/>
          </a:pPr>
          <a:r>
            <a:rPr kumimoji="0" lang="en-US" b="0" i="1" strike="noStrike" cap="none" normalizeH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rPr>
            <a:t>Autopay</a:t>
          </a:r>
          <a:endParaRPr lang="en-US" dirty="0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6FE77792-DD19-48FA-A682-15D589C28E50}" type="parTrans" cxnId="{584D7117-A5EA-457F-BD2B-673F6E5C2622}">
      <dgm:prSet/>
      <dgm:spPr/>
      <dgm:t>
        <a:bodyPr/>
        <a:lstStyle/>
        <a:p>
          <a:endParaRPr lang="en-US"/>
        </a:p>
      </dgm:t>
    </dgm:pt>
    <dgm:pt modelId="{19C97C12-2618-420F-9D03-61072F7004CF}" type="sibTrans" cxnId="{584D7117-A5EA-457F-BD2B-673F6E5C2622}">
      <dgm:prSet/>
      <dgm:spPr/>
      <dgm:t>
        <a:bodyPr/>
        <a:lstStyle/>
        <a:p>
          <a:endParaRPr lang="en-US"/>
        </a:p>
      </dgm:t>
    </dgm:pt>
    <dgm:pt modelId="{3C8EA427-1C40-4C1E-A609-9D1497699B0E}">
      <dgm:prSet phldrT="[Text]"/>
      <dgm:spPr>
        <a:solidFill>
          <a:schemeClr val="bg1">
            <a:lumMod val="85000"/>
          </a:schemeClr>
        </a:solidFill>
        <a:ln w="28575">
          <a:solidFill>
            <a:srgbClr val="0070C0"/>
          </a:solidFill>
        </a:ln>
      </dgm:spPr>
      <dgm:t>
        <a:bodyPr/>
        <a:lstStyle/>
        <a:p>
          <a:r>
            <a:rPr kumimoji="0" lang="en-US" b="1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rPr>
            <a:t>Contextualization</a:t>
          </a:r>
        </a:p>
        <a:p>
          <a:r>
            <a:rPr lang="en-US" b="0" i="1" dirty="0">
              <a:solidFill>
                <a:schemeClr val="tx2">
                  <a:lumMod val="75000"/>
                  <a:lumOff val="25000"/>
                </a:schemeClr>
              </a:solidFill>
            </a:rPr>
            <a:t>Provide content and experiences relevant to a situation or framed to meet a need</a:t>
          </a:r>
          <a:endParaRPr lang="en-US" dirty="0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C468A2DB-C814-4652-8D4F-30BB2BDBC864}" type="parTrans" cxnId="{3BFA7305-3E2A-4E9D-8881-DF46464E8C5C}">
      <dgm:prSet/>
      <dgm:spPr/>
      <dgm:t>
        <a:bodyPr/>
        <a:lstStyle/>
        <a:p>
          <a:endParaRPr lang="en-US"/>
        </a:p>
      </dgm:t>
    </dgm:pt>
    <dgm:pt modelId="{73084710-A8EB-4917-8D5B-7B1411B17008}" type="sibTrans" cxnId="{3BFA7305-3E2A-4E9D-8881-DF46464E8C5C}">
      <dgm:prSet/>
      <dgm:spPr/>
      <dgm:t>
        <a:bodyPr/>
        <a:lstStyle/>
        <a:p>
          <a:endParaRPr lang="en-US"/>
        </a:p>
      </dgm:t>
    </dgm:pt>
    <dgm:pt modelId="{038FC74F-4EE4-43EC-93D8-46F3C76904E4}">
      <dgm:prSet phldrT="[Text]"/>
      <dgm:spPr>
        <a:ln w="28575">
          <a:solidFill>
            <a:srgbClr val="0070C0"/>
          </a:solidFill>
        </a:ln>
      </dgm:spPr>
      <dgm:t>
        <a:bodyPr/>
        <a:lstStyle/>
        <a:p>
          <a:pPr>
            <a:buClrTx/>
            <a:buSzTx/>
            <a:buFontTx/>
            <a:buNone/>
          </a:pPr>
          <a:r>
            <a:rPr lang="en-US" b="0" u="sng">
              <a:solidFill>
                <a:schemeClr val="tx2">
                  <a:lumMod val="75000"/>
                  <a:lumOff val="25000"/>
                </a:schemeClr>
              </a:solidFill>
            </a:rPr>
            <a:t>Personalized UX</a:t>
          </a:r>
        </a:p>
        <a:p>
          <a:pPr>
            <a:buClrTx/>
            <a:buSzTx/>
            <a:buFontTx/>
            <a:buNone/>
          </a:pPr>
          <a:r>
            <a:rPr lang="en-US" b="0">
              <a:solidFill>
                <a:schemeClr val="tx2">
                  <a:lumMod val="75000"/>
                  <a:lumOff val="25000"/>
                </a:schemeClr>
              </a:solidFill>
            </a:rPr>
            <a:t>Timely Info/ Update</a:t>
          </a:r>
        </a:p>
        <a:p>
          <a:pPr>
            <a:buClrTx/>
            <a:buSzTx/>
            <a:buFontTx/>
            <a:buNone/>
          </a:pPr>
          <a:r>
            <a:rPr lang="en-US" b="0">
              <a:solidFill>
                <a:schemeClr val="tx2">
                  <a:lumMod val="75000"/>
                  <a:lumOff val="25000"/>
                </a:schemeClr>
              </a:solidFill>
            </a:rPr>
            <a:t>Contextual Recommendations</a:t>
          </a:r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69092D5B-07C6-4D92-B28B-2EC9D500E24F}" type="parTrans" cxnId="{940AB518-ACDD-428F-B74D-696B32844A4B}">
      <dgm:prSet/>
      <dgm:spPr/>
      <dgm:t>
        <a:bodyPr/>
        <a:lstStyle/>
        <a:p>
          <a:endParaRPr lang="en-US"/>
        </a:p>
      </dgm:t>
    </dgm:pt>
    <dgm:pt modelId="{4059A8CE-27AF-4BFF-A126-D86F625FDB61}" type="sibTrans" cxnId="{940AB518-ACDD-428F-B74D-696B32844A4B}">
      <dgm:prSet/>
      <dgm:spPr/>
      <dgm:t>
        <a:bodyPr/>
        <a:lstStyle/>
        <a:p>
          <a:endParaRPr lang="en-US"/>
        </a:p>
      </dgm:t>
    </dgm:pt>
    <dgm:pt modelId="{9FB1C2BC-4E2B-4E5B-8316-58752602217D}">
      <dgm:prSet phldrT="[Text]"/>
      <dgm:spPr>
        <a:ln w="28575">
          <a:solidFill>
            <a:srgbClr val="0070C0"/>
          </a:solidFill>
        </a:ln>
      </dgm:spPr>
      <dgm:t>
        <a:bodyPr/>
        <a:lstStyle/>
        <a:p>
          <a:pPr>
            <a:lnSpc>
              <a:spcPct val="90000"/>
            </a:lnSpc>
            <a:buClrTx/>
            <a:buSzTx/>
            <a:buFontTx/>
            <a:buNone/>
          </a:pPr>
          <a:r>
            <a:rPr lang="en-US" b="0" i="1" u="sng" dirty="0">
              <a:solidFill>
                <a:schemeClr val="tx2">
                  <a:lumMod val="75000"/>
                  <a:lumOff val="25000"/>
                </a:schemeClr>
              </a:solidFill>
              <a:latin typeface="Arial" charset="0"/>
            </a:rPr>
            <a:t>COF Examples</a:t>
          </a:r>
        </a:p>
        <a:p>
          <a:pPr>
            <a:lnSpc>
              <a:spcPct val="100000"/>
            </a:lnSpc>
            <a:buClrTx/>
            <a:buSzTx/>
            <a:buFontTx/>
            <a:buNone/>
          </a:pPr>
          <a:r>
            <a:rPr lang="en-US" b="0" i="1" dirty="0">
              <a:solidFill>
                <a:schemeClr val="tx2">
                  <a:lumMod val="75000"/>
                  <a:lumOff val="25000"/>
                </a:schemeClr>
              </a:solidFill>
              <a:latin typeface="Arial" charset="0"/>
            </a:rPr>
            <a:t>Harmony Campaigns</a:t>
          </a:r>
        </a:p>
        <a:p>
          <a:pPr>
            <a:lnSpc>
              <a:spcPct val="100000"/>
            </a:lnSpc>
            <a:buClrTx/>
            <a:buSzTx/>
            <a:buFontTx/>
            <a:buNone/>
          </a:pPr>
          <a:r>
            <a:rPr lang="en-US" b="0" i="1" dirty="0">
              <a:solidFill>
                <a:schemeClr val="tx2">
                  <a:lumMod val="75000"/>
                  <a:lumOff val="25000"/>
                </a:schemeClr>
              </a:solidFill>
              <a:latin typeface="Arial" charset="0"/>
            </a:rPr>
            <a:t>Second Look</a:t>
          </a:r>
        </a:p>
        <a:p>
          <a:pPr>
            <a:lnSpc>
              <a:spcPct val="100000"/>
            </a:lnSpc>
            <a:buClrTx/>
            <a:buSzTx/>
            <a:buFontTx/>
            <a:buNone/>
          </a:pPr>
          <a:r>
            <a:rPr lang="en-US" dirty="0" err="1">
              <a:solidFill>
                <a:schemeClr val="tx2">
                  <a:lumMod val="75000"/>
                  <a:lumOff val="25000"/>
                </a:schemeClr>
              </a:solidFill>
            </a:rPr>
            <a:t>CreditWise</a:t>
          </a:r>
          <a:endParaRPr lang="en-US" dirty="0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CF1CFB69-EED5-4868-94DA-375D06F3AAE2}" type="parTrans" cxnId="{B1B6202A-1E4E-4BAB-BA74-D1A7D6C5C163}">
      <dgm:prSet/>
      <dgm:spPr/>
      <dgm:t>
        <a:bodyPr/>
        <a:lstStyle/>
        <a:p>
          <a:endParaRPr lang="en-US"/>
        </a:p>
      </dgm:t>
    </dgm:pt>
    <dgm:pt modelId="{5000B680-4AA4-4B7C-9BB3-C6B698864D2D}" type="sibTrans" cxnId="{B1B6202A-1E4E-4BAB-BA74-D1A7D6C5C163}">
      <dgm:prSet/>
      <dgm:spPr/>
      <dgm:t>
        <a:bodyPr/>
        <a:lstStyle/>
        <a:p>
          <a:endParaRPr lang="en-US"/>
        </a:p>
      </dgm:t>
    </dgm:pt>
    <dgm:pt modelId="{C50AE7B0-4405-4348-B0C9-C329D007EF2A}" type="pres">
      <dgm:prSet presAssocID="{43B46922-7942-42DD-8D38-0CFD853B74A9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03A95CA5-018C-4F01-B8C2-B7A35F14DF7B}" type="pres">
      <dgm:prSet presAssocID="{263C8577-BB67-4188-88CA-4EFF0FE575B1}" presName="horFlow" presStyleCnt="0"/>
      <dgm:spPr/>
    </dgm:pt>
    <dgm:pt modelId="{27FF333F-9326-4AA5-A328-6E83F0987C10}" type="pres">
      <dgm:prSet presAssocID="{263C8577-BB67-4188-88CA-4EFF0FE575B1}" presName="bigChev" presStyleLbl="node1" presStyleIdx="0" presStyleCnt="2"/>
      <dgm:spPr/>
    </dgm:pt>
    <dgm:pt modelId="{BF99B309-B589-48E8-8AE1-BF10E777DCA8}" type="pres">
      <dgm:prSet presAssocID="{58781517-0080-40ED-BD7A-204BD95FAEAB}" presName="parTrans" presStyleCnt="0"/>
      <dgm:spPr/>
    </dgm:pt>
    <dgm:pt modelId="{389D27DD-A4CE-49A9-9673-6B7B7F71579A}" type="pres">
      <dgm:prSet presAssocID="{E282E387-1036-49B0-AE7B-F1090FDC1755}" presName="node" presStyleLbl="alignAccFollowNode1" presStyleIdx="0" presStyleCnt="4">
        <dgm:presLayoutVars>
          <dgm:bulletEnabled val="1"/>
        </dgm:presLayoutVars>
      </dgm:prSet>
      <dgm:spPr/>
    </dgm:pt>
    <dgm:pt modelId="{BE62A1C2-05E3-4ABD-8A17-B1C29822F707}" type="pres">
      <dgm:prSet presAssocID="{7747D2BF-0604-4A17-898B-0ABF7C233A04}" presName="sibTrans" presStyleCnt="0"/>
      <dgm:spPr/>
    </dgm:pt>
    <dgm:pt modelId="{56E4568F-7A46-4245-92FC-360D9DB81348}" type="pres">
      <dgm:prSet presAssocID="{DD3F8CD4-2BA8-40B3-8F9A-E05125C30A9A}" presName="node" presStyleLbl="alignAccFollowNode1" presStyleIdx="1" presStyleCnt="4">
        <dgm:presLayoutVars>
          <dgm:bulletEnabled val="1"/>
        </dgm:presLayoutVars>
      </dgm:prSet>
      <dgm:spPr/>
    </dgm:pt>
    <dgm:pt modelId="{CB7AF809-6461-4F90-B038-D4F3B326A812}" type="pres">
      <dgm:prSet presAssocID="{263C8577-BB67-4188-88CA-4EFF0FE575B1}" presName="vSp" presStyleCnt="0"/>
      <dgm:spPr/>
    </dgm:pt>
    <dgm:pt modelId="{2F3DE383-EC8D-411F-97DC-6402F6052DA8}" type="pres">
      <dgm:prSet presAssocID="{3C8EA427-1C40-4C1E-A609-9D1497699B0E}" presName="horFlow" presStyleCnt="0"/>
      <dgm:spPr/>
    </dgm:pt>
    <dgm:pt modelId="{0B6CB773-374E-4689-826D-119165D9D4D3}" type="pres">
      <dgm:prSet presAssocID="{3C8EA427-1C40-4C1E-A609-9D1497699B0E}" presName="bigChev" presStyleLbl="node1" presStyleIdx="1" presStyleCnt="2" custLinFactNeighborY="53261"/>
      <dgm:spPr/>
    </dgm:pt>
    <dgm:pt modelId="{B8860B5D-D4B0-472B-AAA6-FD51C4B28D8A}" type="pres">
      <dgm:prSet presAssocID="{69092D5B-07C6-4D92-B28B-2EC9D500E24F}" presName="parTrans" presStyleCnt="0"/>
      <dgm:spPr/>
    </dgm:pt>
    <dgm:pt modelId="{1B70DB84-E218-4455-8B03-EF91F7614225}" type="pres">
      <dgm:prSet presAssocID="{038FC74F-4EE4-43EC-93D8-46F3C76904E4}" presName="node" presStyleLbl="alignAccFollowNode1" presStyleIdx="2" presStyleCnt="4" custLinFactNeighborY="64176">
        <dgm:presLayoutVars>
          <dgm:bulletEnabled val="1"/>
        </dgm:presLayoutVars>
      </dgm:prSet>
      <dgm:spPr/>
    </dgm:pt>
    <dgm:pt modelId="{97EC18C1-DC36-4319-B7B5-6FFA9BE4273E}" type="pres">
      <dgm:prSet presAssocID="{4059A8CE-27AF-4BFF-A126-D86F625FDB61}" presName="sibTrans" presStyleCnt="0"/>
      <dgm:spPr/>
    </dgm:pt>
    <dgm:pt modelId="{AAC3B713-BD64-4442-B0E2-83FBAA077763}" type="pres">
      <dgm:prSet presAssocID="{9FB1C2BC-4E2B-4E5B-8316-58752602217D}" presName="node" presStyleLbl="alignAccFollowNode1" presStyleIdx="3" presStyleCnt="4" custLinFactNeighborY="64176">
        <dgm:presLayoutVars>
          <dgm:bulletEnabled val="1"/>
        </dgm:presLayoutVars>
      </dgm:prSet>
      <dgm:spPr/>
    </dgm:pt>
  </dgm:ptLst>
  <dgm:cxnLst>
    <dgm:cxn modelId="{3BFA7305-3E2A-4E9D-8881-DF46464E8C5C}" srcId="{43B46922-7942-42DD-8D38-0CFD853B74A9}" destId="{3C8EA427-1C40-4C1E-A609-9D1497699B0E}" srcOrd="1" destOrd="0" parTransId="{C468A2DB-C814-4652-8D4F-30BB2BDBC864}" sibTransId="{73084710-A8EB-4917-8D5B-7B1411B17008}"/>
    <dgm:cxn modelId="{1AEEB606-63A0-4185-AA49-51113D0347E1}" type="presOf" srcId="{3C8EA427-1C40-4C1E-A609-9D1497699B0E}" destId="{0B6CB773-374E-4689-826D-119165D9D4D3}" srcOrd="0" destOrd="0" presId="urn:microsoft.com/office/officeart/2005/8/layout/lProcess3"/>
    <dgm:cxn modelId="{49B40D14-F908-4B5A-8FB9-5E3A58A27F62}" srcId="{263C8577-BB67-4188-88CA-4EFF0FE575B1}" destId="{E282E387-1036-49B0-AE7B-F1090FDC1755}" srcOrd="0" destOrd="0" parTransId="{58781517-0080-40ED-BD7A-204BD95FAEAB}" sibTransId="{7747D2BF-0604-4A17-898B-0ABF7C233A04}"/>
    <dgm:cxn modelId="{584D7117-A5EA-457F-BD2B-673F6E5C2622}" srcId="{263C8577-BB67-4188-88CA-4EFF0FE575B1}" destId="{DD3F8CD4-2BA8-40B3-8F9A-E05125C30A9A}" srcOrd="1" destOrd="0" parTransId="{6FE77792-DD19-48FA-A682-15D589C28E50}" sibTransId="{19C97C12-2618-420F-9D03-61072F7004CF}"/>
    <dgm:cxn modelId="{32A99D18-60C8-4200-A00E-3948D9CE31D4}" type="presOf" srcId="{038FC74F-4EE4-43EC-93D8-46F3C76904E4}" destId="{1B70DB84-E218-4455-8B03-EF91F7614225}" srcOrd="0" destOrd="0" presId="urn:microsoft.com/office/officeart/2005/8/layout/lProcess3"/>
    <dgm:cxn modelId="{940AB518-ACDD-428F-B74D-696B32844A4B}" srcId="{3C8EA427-1C40-4C1E-A609-9D1497699B0E}" destId="{038FC74F-4EE4-43EC-93D8-46F3C76904E4}" srcOrd="0" destOrd="0" parTransId="{69092D5B-07C6-4D92-B28B-2EC9D500E24F}" sibTransId="{4059A8CE-27AF-4BFF-A126-D86F625FDB61}"/>
    <dgm:cxn modelId="{8AD8C21E-A252-49CE-825F-FD00163C8849}" type="presOf" srcId="{9FB1C2BC-4E2B-4E5B-8316-58752602217D}" destId="{AAC3B713-BD64-4442-B0E2-83FBAA077763}" srcOrd="0" destOrd="0" presId="urn:microsoft.com/office/officeart/2005/8/layout/lProcess3"/>
    <dgm:cxn modelId="{B1B6202A-1E4E-4BAB-BA74-D1A7D6C5C163}" srcId="{3C8EA427-1C40-4C1E-A609-9D1497699B0E}" destId="{9FB1C2BC-4E2B-4E5B-8316-58752602217D}" srcOrd="1" destOrd="0" parTransId="{CF1CFB69-EED5-4868-94DA-375D06F3AAE2}" sibTransId="{5000B680-4AA4-4B7C-9BB3-C6B698864D2D}"/>
    <dgm:cxn modelId="{7208326F-F9FE-42F0-B7DE-914FE8CAA3E7}" type="presOf" srcId="{DD3F8CD4-2BA8-40B3-8F9A-E05125C30A9A}" destId="{56E4568F-7A46-4245-92FC-360D9DB81348}" srcOrd="0" destOrd="0" presId="urn:microsoft.com/office/officeart/2005/8/layout/lProcess3"/>
    <dgm:cxn modelId="{AD968780-3EAB-464E-9F4E-333FF4B1BC71}" type="presOf" srcId="{263C8577-BB67-4188-88CA-4EFF0FE575B1}" destId="{27FF333F-9326-4AA5-A328-6E83F0987C10}" srcOrd="0" destOrd="0" presId="urn:microsoft.com/office/officeart/2005/8/layout/lProcess3"/>
    <dgm:cxn modelId="{C99FE6A8-A4AA-4533-82E5-9F3C847F63C4}" srcId="{43B46922-7942-42DD-8D38-0CFD853B74A9}" destId="{263C8577-BB67-4188-88CA-4EFF0FE575B1}" srcOrd="0" destOrd="0" parTransId="{ABEB6443-501D-4AD6-8166-0D3BC7CD1560}" sibTransId="{2E26AF93-DB3A-4F25-B6CE-7BD635A39258}"/>
    <dgm:cxn modelId="{702983DA-400D-48DB-96BE-24408C796344}" type="presOf" srcId="{43B46922-7942-42DD-8D38-0CFD853B74A9}" destId="{C50AE7B0-4405-4348-B0C9-C329D007EF2A}" srcOrd="0" destOrd="0" presId="urn:microsoft.com/office/officeart/2005/8/layout/lProcess3"/>
    <dgm:cxn modelId="{7BF686FB-573E-433E-814D-C2D349DC09E8}" type="presOf" srcId="{E282E387-1036-49B0-AE7B-F1090FDC1755}" destId="{389D27DD-A4CE-49A9-9673-6B7B7F71579A}" srcOrd="0" destOrd="0" presId="urn:microsoft.com/office/officeart/2005/8/layout/lProcess3"/>
    <dgm:cxn modelId="{A8297675-B900-4D77-B4FB-EAE3DDE337D1}" type="presParOf" srcId="{C50AE7B0-4405-4348-B0C9-C329D007EF2A}" destId="{03A95CA5-018C-4F01-B8C2-B7A35F14DF7B}" srcOrd="0" destOrd="0" presId="urn:microsoft.com/office/officeart/2005/8/layout/lProcess3"/>
    <dgm:cxn modelId="{C52BEE65-E572-4AD3-83AD-EA9B12AE74F4}" type="presParOf" srcId="{03A95CA5-018C-4F01-B8C2-B7A35F14DF7B}" destId="{27FF333F-9326-4AA5-A328-6E83F0987C10}" srcOrd="0" destOrd="0" presId="urn:microsoft.com/office/officeart/2005/8/layout/lProcess3"/>
    <dgm:cxn modelId="{73E0EB3F-CD68-4FE0-87B7-53B9CD60FA6A}" type="presParOf" srcId="{03A95CA5-018C-4F01-B8C2-B7A35F14DF7B}" destId="{BF99B309-B589-48E8-8AE1-BF10E777DCA8}" srcOrd="1" destOrd="0" presId="urn:microsoft.com/office/officeart/2005/8/layout/lProcess3"/>
    <dgm:cxn modelId="{7A4DE274-B508-44A7-B902-BF87098DD2A8}" type="presParOf" srcId="{03A95CA5-018C-4F01-B8C2-B7A35F14DF7B}" destId="{389D27DD-A4CE-49A9-9673-6B7B7F71579A}" srcOrd="2" destOrd="0" presId="urn:microsoft.com/office/officeart/2005/8/layout/lProcess3"/>
    <dgm:cxn modelId="{65285882-9141-452C-8352-3268F84503A9}" type="presParOf" srcId="{03A95CA5-018C-4F01-B8C2-B7A35F14DF7B}" destId="{BE62A1C2-05E3-4ABD-8A17-B1C29822F707}" srcOrd="3" destOrd="0" presId="urn:microsoft.com/office/officeart/2005/8/layout/lProcess3"/>
    <dgm:cxn modelId="{6DFC645F-F8AF-43CD-920A-4CCBC3ADF1A8}" type="presParOf" srcId="{03A95CA5-018C-4F01-B8C2-B7A35F14DF7B}" destId="{56E4568F-7A46-4245-92FC-360D9DB81348}" srcOrd="4" destOrd="0" presId="urn:microsoft.com/office/officeart/2005/8/layout/lProcess3"/>
    <dgm:cxn modelId="{E3CA9658-45C1-43FE-B8C7-B4E4DAD0FE32}" type="presParOf" srcId="{C50AE7B0-4405-4348-B0C9-C329D007EF2A}" destId="{CB7AF809-6461-4F90-B038-D4F3B326A812}" srcOrd="1" destOrd="0" presId="urn:microsoft.com/office/officeart/2005/8/layout/lProcess3"/>
    <dgm:cxn modelId="{63866E9B-2BCB-4C0B-BD9E-10E11C71E423}" type="presParOf" srcId="{C50AE7B0-4405-4348-B0C9-C329D007EF2A}" destId="{2F3DE383-EC8D-411F-97DC-6402F6052DA8}" srcOrd="2" destOrd="0" presId="urn:microsoft.com/office/officeart/2005/8/layout/lProcess3"/>
    <dgm:cxn modelId="{51FA8014-E93F-492F-BC48-4567AE8D4DF5}" type="presParOf" srcId="{2F3DE383-EC8D-411F-97DC-6402F6052DA8}" destId="{0B6CB773-374E-4689-826D-119165D9D4D3}" srcOrd="0" destOrd="0" presId="urn:microsoft.com/office/officeart/2005/8/layout/lProcess3"/>
    <dgm:cxn modelId="{3F8254F4-0B38-4586-B70D-8A7B62395064}" type="presParOf" srcId="{2F3DE383-EC8D-411F-97DC-6402F6052DA8}" destId="{B8860B5D-D4B0-472B-AAA6-FD51C4B28D8A}" srcOrd="1" destOrd="0" presId="urn:microsoft.com/office/officeart/2005/8/layout/lProcess3"/>
    <dgm:cxn modelId="{F2D04BD2-34E5-45A7-892A-E1E214E29C29}" type="presParOf" srcId="{2F3DE383-EC8D-411F-97DC-6402F6052DA8}" destId="{1B70DB84-E218-4455-8B03-EF91F7614225}" srcOrd="2" destOrd="0" presId="urn:microsoft.com/office/officeart/2005/8/layout/lProcess3"/>
    <dgm:cxn modelId="{4E87C8D4-8D74-4ABC-BF70-221F68750637}" type="presParOf" srcId="{2F3DE383-EC8D-411F-97DC-6402F6052DA8}" destId="{97EC18C1-DC36-4319-B7B5-6FFA9BE4273E}" srcOrd="3" destOrd="0" presId="urn:microsoft.com/office/officeart/2005/8/layout/lProcess3"/>
    <dgm:cxn modelId="{530710DF-5A9C-46D8-BD3F-BF6F9CD65BC2}" type="presParOf" srcId="{2F3DE383-EC8D-411F-97DC-6402F6052DA8}" destId="{AAC3B713-BD64-4442-B0E2-83FBAA077763}" srcOrd="4" destOrd="0" presId="urn:microsoft.com/office/officeart/2005/8/layout/lProcess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F270C767-4E19-4CC7-8718-98E57AE893DF}" type="doc">
      <dgm:prSet loTypeId="urn:microsoft.com/office/officeart/2005/8/layout/hProcess9" loCatId="process" qsTypeId="urn:microsoft.com/office/officeart/2005/8/quickstyle/simple1" qsCatId="simple" csTypeId="urn:microsoft.com/office/officeart/2005/8/colors/accent0_2" csCatId="mainScheme" phldr="1"/>
      <dgm:spPr/>
    </dgm:pt>
    <dgm:pt modelId="{2D6B2CFB-AB71-4D9D-9D6B-670F91E2BA47}">
      <dgm:prSet phldrT="[Text]"/>
      <dgm:spPr>
        <a:ln>
          <a:solidFill>
            <a:srgbClr val="0070C0"/>
          </a:solidFill>
        </a:ln>
      </dgm:spPr>
      <dgm:t>
        <a:bodyPr/>
        <a:lstStyle/>
        <a:p>
          <a:r>
            <a:rPr lang="en-US" b="1" dirty="0"/>
            <a:t> </a:t>
          </a:r>
          <a:r>
            <a:rPr lang="en-US" b="0" dirty="0"/>
            <a:t>Build Propensity Models &amp; Needs Context</a:t>
          </a:r>
        </a:p>
      </dgm:t>
    </dgm:pt>
    <dgm:pt modelId="{58D11FBC-C051-46DA-AB85-19DEFF4E4606}" type="parTrans" cxnId="{E0621BBB-9469-4F0C-8C8A-E4FC159AFC72}">
      <dgm:prSet/>
      <dgm:spPr/>
      <dgm:t>
        <a:bodyPr/>
        <a:lstStyle/>
        <a:p>
          <a:endParaRPr lang="en-US"/>
        </a:p>
      </dgm:t>
    </dgm:pt>
    <dgm:pt modelId="{DAC1D320-667D-43EC-AA55-A619A10DF81D}" type="sibTrans" cxnId="{E0621BBB-9469-4F0C-8C8A-E4FC159AFC72}">
      <dgm:prSet/>
      <dgm:spPr/>
      <dgm:t>
        <a:bodyPr/>
        <a:lstStyle/>
        <a:p>
          <a:endParaRPr lang="en-US"/>
        </a:p>
      </dgm:t>
    </dgm:pt>
    <dgm:pt modelId="{42946FA7-E97B-4362-B235-145E285DC9B1}">
      <dgm:prSet phldrT="[Text]"/>
      <dgm:spPr>
        <a:ln>
          <a:solidFill>
            <a:srgbClr val="0070C0"/>
          </a:solidFill>
        </a:ln>
      </dgm:spPr>
      <dgm:t>
        <a:bodyPr/>
        <a:lstStyle/>
        <a:p>
          <a:r>
            <a:rPr lang="en-US" dirty="0"/>
            <a:t>Develop “Conversion Factory” &amp; Audience Discovery Tools</a:t>
          </a:r>
        </a:p>
      </dgm:t>
    </dgm:pt>
    <dgm:pt modelId="{2414008C-C926-45E2-8E6E-6925713758E3}" type="parTrans" cxnId="{369EE945-AD02-4DF5-995D-479DC60A4340}">
      <dgm:prSet/>
      <dgm:spPr/>
      <dgm:t>
        <a:bodyPr/>
        <a:lstStyle/>
        <a:p>
          <a:endParaRPr lang="en-US"/>
        </a:p>
      </dgm:t>
    </dgm:pt>
    <dgm:pt modelId="{3BE0F29E-A8A4-4631-9044-FEF709E15FE0}" type="sibTrans" cxnId="{369EE945-AD02-4DF5-995D-479DC60A4340}">
      <dgm:prSet/>
      <dgm:spPr/>
      <dgm:t>
        <a:bodyPr/>
        <a:lstStyle/>
        <a:p>
          <a:endParaRPr lang="en-US"/>
        </a:p>
      </dgm:t>
    </dgm:pt>
    <dgm:pt modelId="{B99A0588-62CB-4655-8DFA-A4EB9FBFD738}">
      <dgm:prSet phldrT="[Text]"/>
      <dgm:spPr>
        <a:ln>
          <a:solidFill>
            <a:srgbClr val="0070C0"/>
          </a:solidFill>
        </a:ln>
      </dgm:spPr>
      <dgm:t>
        <a:bodyPr/>
        <a:lstStyle/>
        <a:p>
          <a:r>
            <a:rPr lang="en-US" dirty="0"/>
            <a:t>Develop Insights</a:t>
          </a:r>
        </a:p>
      </dgm:t>
    </dgm:pt>
    <dgm:pt modelId="{B6F65BAF-2498-4A83-B43E-4699E6FC4BC2}" type="parTrans" cxnId="{FA67DA9C-5813-41DF-A39F-F6A583C3D269}">
      <dgm:prSet/>
      <dgm:spPr/>
      <dgm:t>
        <a:bodyPr/>
        <a:lstStyle/>
        <a:p>
          <a:endParaRPr lang="en-US"/>
        </a:p>
      </dgm:t>
    </dgm:pt>
    <dgm:pt modelId="{D984522A-1405-4804-B8D8-EF164613818F}" type="sibTrans" cxnId="{FA67DA9C-5813-41DF-A39F-F6A583C3D269}">
      <dgm:prSet/>
      <dgm:spPr/>
      <dgm:t>
        <a:bodyPr/>
        <a:lstStyle/>
        <a:p>
          <a:endParaRPr lang="en-US"/>
        </a:p>
      </dgm:t>
    </dgm:pt>
    <dgm:pt modelId="{04EFE4ED-0C97-433C-8830-731803A54276}" type="pres">
      <dgm:prSet presAssocID="{F270C767-4E19-4CC7-8718-98E57AE893DF}" presName="CompostProcess" presStyleCnt="0">
        <dgm:presLayoutVars>
          <dgm:dir/>
          <dgm:resizeHandles val="exact"/>
        </dgm:presLayoutVars>
      </dgm:prSet>
      <dgm:spPr/>
    </dgm:pt>
    <dgm:pt modelId="{55798924-B4FB-434F-8B97-738293D88F12}" type="pres">
      <dgm:prSet presAssocID="{F270C767-4E19-4CC7-8718-98E57AE893DF}" presName="arrow" presStyleLbl="bgShp" presStyleIdx="0" presStyleCnt="1"/>
      <dgm:spPr/>
    </dgm:pt>
    <dgm:pt modelId="{BF8270F0-4ED7-460A-AF63-FA66D2107307}" type="pres">
      <dgm:prSet presAssocID="{F270C767-4E19-4CC7-8718-98E57AE893DF}" presName="linearProcess" presStyleCnt="0"/>
      <dgm:spPr/>
    </dgm:pt>
    <dgm:pt modelId="{3627FB39-86CC-4EB8-B1ED-7828EDA7F4E7}" type="pres">
      <dgm:prSet presAssocID="{2D6B2CFB-AB71-4D9D-9D6B-670F91E2BA47}" presName="textNode" presStyleLbl="node1" presStyleIdx="0" presStyleCnt="3">
        <dgm:presLayoutVars>
          <dgm:bulletEnabled val="1"/>
        </dgm:presLayoutVars>
      </dgm:prSet>
      <dgm:spPr/>
    </dgm:pt>
    <dgm:pt modelId="{ED4310A0-B57E-4F8D-9359-3757F8693771}" type="pres">
      <dgm:prSet presAssocID="{DAC1D320-667D-43EC-AA55-A619A10DF81D}" presName="sibTrans" presStyleCnt="0"/>
      <dgm:spPr/>
    </dgm:pt>
    <dgm:pt modelId="{19B5CBBE-7954-4D11-BFC9-47B08FA378FE}" type="pres">
      <dgm:prSet presAssocID="{42946FA7-E97B-4362-B235-145E285DC9B1}" presName="textNode" presStyleLbl="node1" presStyleIdx="1" presStyleCnt="3">
        <dgm:presLayoutVars>
          <dgm:bulletEnabled val="1"/>
        </dgm:presLayoutVars>
      </dgm:prSet>
      <dgm:spPr/>
    </dgm:pt>
    <dgm:pt modelId="{D350215C-EE4F-4CC2-95B6-8DEC46802BC1}" type="pres">
      <dgm:prSet presAssocID="{3BE0F29E-A8A4-4631-9044-FEF709E15FE0}" presName="sibTrans" presStyleCnt="0"/>
      <dgm:spPr/>
    </dgm:pt>
    <dgm:pt modelId="{CF3B1ADF-EB21-425C-ABD6-58CC2BF3C58E}" type="pres">
      <dgm:prSet presAssocID="{B99A0588-62CB-4655-8DFA-A4EB9FBFD738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5756192C-846B-4FC5-BB04-2320036AD37E}" type="presOf" srcId="{2D6B2CFB-AB71-4D9D-9D6B-670F91E2BA47}" destId="{3627FB39-86CC-4EB8-B1ED-7828EDA7F4E7}" srcOrd="0" destOrd="0" presId="urn:microsoft.com/office/officeart/2005/8/layout/hProcess9"/>
    <dgm:cxn modelId="{369EE945-AD02-4DF5-995D-479DC60A4340}" srcId="{F270C767-4E19-4CC7-8718-98E57AE893DF}" destId="{42946FA7-E97B-4362-B235-145E285DC9B1}" srcOrd="1" destOrd="0" parTransId="{2414008C-C926-45E2-8E6E-6925713758E3}" sibTransId="{3BE0F29E-A8A4-4631-9044-FEF709E15FE0}"/>
    <dgm:cxn modelId="{63745B58-FBF5-45D5-9BA2-FEFAD8BBBE53}" type="presOf" srcId="{B99A0588-62CB-4655-8DFA-A4EB9FBFD738}" destId="{CF3B1ADF-EB21-425C-ABD6-58CC2BF3C58E}" srcOrd="0" destOrd="0" presId="urn:microsoft.com/office/officeart/2005/8/layout/hProcess9"/>
    <dgm:cxn modelId="{FA67DA9C-5813-41DF-A39F-F6A583C3D269}" srcId="{F270C767-4E19-4CC7-8718-98E57AE893DF}" destId="{B99A0588-62CB-4655-8DFA-A4EB9FBFD738}" srcOrd="2" destOrd="0" parTransId="{B6F65BAF-2498-4A83-B43E-4699E6FC4BC2}" sibTransId="{D984522A-1405-4804-B8D8-EF164613818F}"/>
    <dgm:cxn modelId="{B87F2EA7-0D44-41F1-AB97-AE301213F237}" type="presOf" srcId="{F270C767-4E19-4CC7-8718-98E57AE893DF}" destId="{04EFE4ED-0C97-433C-8830-731803A54276}" srcOrd="0" destOrd="0" presId="urn:microsoft.com/office/officeart/2005/8/layout/hProcess9"/>
    <dgm:cxn modelId="{E0621BBB-9469-4F0C-8C8A-E4FC159AFC72}" srcId="{F270C767-4E19-4CC7-8718-98E57AE893DF}" destId="{2D6B2CFB-AB71-4D9D-9D6B-670F91E2BA47}" srcOrd="0" destOrd="0" parTransId="{58D11FBC-C051-46DA-AB85-19DEFF4E4606}" sibTransId="{DAC1D320-667D-43EC-AA55-A619A10DF81D}"/>
    <dgm:cxn modelId="{FC0D10CF-F83B-49B3-A514-44A2718D186A}" type="presOf" srcId="{42946FA7-E97B-4362-B235-145E285DC9B1}" destId="{19B5CBBE-7954-4D11-BFC9-47B08FA378FE}" srcOrd="0" destOrd="0" presId="urn:microsoft.com/office/officeart/2005/8/layout/hProcess9"/>
    <dgm:cxn modelId="{2F5D48F6-DEB5-4960-B31C-ECA2FA8C1068}" type="presParOf" srcId="{04EFE4ED-0C97-433C-8830-731803A54276}" destId="{55798924-B4FB-434F-8B97-738293D88F12}" srcOrd="0" destOrd="0" presId="urn:microsoft.com/office/officeart/2005/8/layout/hProcess9"/>
    <dgm:cxn modelId="{478C28A3-F958-49A1-BDF6-6B27AC09D4B6}" type="presParOf" srcId="{04EFE4ED-0C97-433C-8830-731803A54276}" destId="{BF8270F0-4ED7-460A-AF63-FA66D2107307}" srcOrd="1" destOrd="0" presId="urn:microsoft.com/office/officeart/2005/8/layout/hProcess9"/>
    <dgm:cxn modelId="{3A092227-A179-411B-9611-935FA2779EF5}" type="presParOf" srcId="{BF8270F0-4ED7-460A-AF63-FA66D2107307}" destId="{3627FB39-86CC-4EB8-B1ED-7828EDA7F4E7}" srcOrd="0" destOrd="0" presId="urn:microsoft.com/office/officeart/2005/8/layout/hProcess9"/>
    <dgm:cxn modelId="{ACEC625C-3E02-4368-BE39-C3C5850857F6}" type="presParOf" srcId="{BF8270F0-4ED7-460A-AF63-FA66D2107307}" destId="{ED4310A0-B57E-4F8D-9359-3757F8693771}" srcOrd="1" destOrd="0" presId="urn:microsoft.com/office/officeart/2005/8/layout/hProcess9"/>
    <dgm:cxn modelId="{0701B383-F81C-4578-951C-2E34D5C5BD1F}" type="presParOf" srcId="{BF8270F0-4ED7-460A-AF63-FA66D2107307}" destId="{19B5CBBE-7954-4D11-BFC9-47B08FA378FE}" srcOrd="2" destOrd="0" presId="urn:microsoft.com/office/officeart/2005/8/layout/hProcess9"/>
    <dgm:cxn modelId="{26DC25B2-AE09-4F19-A32A-87F3A22A9117}" type="presParOf" srcId="{BF8270F0-4ED7-460A-AF63-FA66D2107307}" destId="{D350215C-EE4F-4CC2-95B6-8DEC46802BC1}" srcOrd="3" destOrd="0" presId="urn:microsoft.com/office/officeart/2005/8/layout/hProcess9"/>
    <dgm:cxn modelId="{DF639A87-9C8A-47A1-AB4F-676DFC4D8D9A}" type="presParOf" srcId="{BF8270F0-4ED7-460A-AF63-FA66D2107307}" destId="{CF3B1ADF-EB21-425C-ABD6-58CC2BF3C58E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4A704141-31EA-4979-A45A-F7151822C00E}" type="doc">
      <dgm:prSet loTypeId="urn:microsoft.com/office/officeart/2011/layout/TabLis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7C1F5ADB-B1FB-49F2-9726-387F2DB81795}">
      <dgm:prSet phldrT="[Text]" custT="1"/>
      <dgm:spPr>
        <a:solidFill>
          <a:schemeClr val="bg1">
            <a:lumMod val="85000"/>
          </a:schemeClr>
        </a:solidFill>
        <a:ln>
          <a:solidFill>
            <a:srgbClr val="0070C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800" b="1" dirty="0">
              <a:solidFill>
                <a:schemeClr val="tx2">
                  <a:lumMod val="75000"/>
                  <a:lumOff val="25000"/>
                </a:schemeClr>
              </a:solidFill>
            </a:rPr>
            <a:t>Phase 1         </a:t>
          </a:r>
          <a:r>
            <a:rPr lang="en-US" sz="1300" dirty="0">
              <a:solidFill>
                <a:schemeClr val="tx2">
                  <a:lumMod val="75000"/>
                  <a:lumOff val="25000"/>
                </a:schemeClr>
              </a:solidFill>
            </a:rPr>
            <a:t>(EOY ‘17)</a:t>
          </a:r>
        </a:p>
      </dgm:t>
    </dgm:pt>
    <dgm:pt modelId="{44C20D17-84CC-4972-B53D-2D9607EA4184}" type="parTrans" cxnId="{7001E7E4-217E-4DB2-B024-1A911D2A36F6}">
      <dgm:prSet/>
      <dgm:spPr/>
      <dgm:t>
        <a:bodyPr/>
        <a:lstStyle/>
        <a:p>
          <a:endParaRPr lang="en-US"/>
        </a:p>
      </dgm:t>
    </dgm:pt>
    <dgm:pt modelId="{1C78C345-21AC-4A94-B28F-5463146CB105}" type="sibTrans" cxnId="{7001E7E4-217E-4DB2-B024-1A911D2A36F6}">
      <dgm:prSet/>
      <dgm:spPr/>
      <dgm:t>
        <a:bodyPr/>
        <a:lstStyle/>
        <a:p>
          <a:endParaRPr lang="en-US"/>
        </a:p>
      </dgm:t>
    </dgm:pt>
    <dgm:pt modelId="{E7D6E576-2584-4BE3-BEB9-A3A1BDE2133E}">
      <dgm:prSet phldrT="[Text]" custT="1"/>
      <dgm:spPr>
        <a:ln>
          <a:solidFill>
            <a:srgbClr val="0070C0"/>
          </a:solidFill>
        </a:ln>
      </dgm:spPr>
      <dgm:t>
        <a:bodyPr/>
        <a:lstStyle/>
        <a:p>
          <a:pPr algn="l"/>
          <a:r>
            <a:rPr lang="en-US" sz="2800" dirty="0">
              <a:solidFill>
                <a:schemeClr val="tx2">
                  <a:lumMod val="75000"/>
                  <a:lumOff val="25000"/>
                </a:schemeClr>
              </a:solidFill>
            </a:rPr>
            <a:t>  Run Playbook </a:t>
          </a:r>
        </a:p>
      </dgm:t>
    </dgm:pt>
    <dgm:pt modelId="{8E85CA5F-6753-4960-B1BF-4AC5F551945D}" type="parTrans" cxnId="{A6DF0DA6-0857-4FCE-92F8-BDDFD518E250}">
      <dgm:prSet/>
      <dgm:spPr/>
      <dgm:t>
        <a:bodyPr/>
        <a:lstStyle/>
        <a:p>
          <a:endParaRPr lang="en-US"/>
        </a:p>
      </dgm:t>
    </dgm:pt>
    <dgm:pt modelId="{271E06C5-E0B7-412F-8FB2-873942C88CE6}" type="sibTrans" cxnId="{A6DF0DA6-0857-4FCE-92F8-BDDFD518E250}">
      <dgm:prSet/>
      <dgm:spPr/>
      <dgm:t>
        <a:bodyPr/>
        <a:lstStyle/>
        <a:p>
          <a:endParaRPr lang="en-US"/>
        </a:p>
      </dgm:t>
    </dgm:pt>
    <dgm:pt modelId="{7AA1B8F4-701D-47BF-99B0-8524FA61D338}">
      <dgm:prSet phldrT="[Text]"/>
      <dgm:spPr>
        <a:ln>
          <a:solidFill>
            <a:srgbClr val="0070C0"/>
          </a:solidFill>
        </a:ln>
      </dgm:spPr>
      <dgm:t>
        <a:bodyPr anchor="ctr" anchorCtr="0"/>
        <a:lstStyle/>
        <a:p>
          <a:r>
            <a:rPr lang="en-US" dirty="0">
              <a:solidFill>
                <a:schemeClr val="tx2">
                  <a:lumMod val="75000"/>
                  <a:lumOff val="25000"/>
                </a:schemeClr>
              </a:solidFill>
            </a:rPr>
            <a:t>Identify opportunities &amp; execute batch-based tests (content, models)</a:t>
          </a:r>
        </a:p>
      </dgm:t>
    </dgm:pt>
    <dgm:pt modelId="{0F42A759-8732-4AE3-9E57-038DCC4C0FE6}" type="parTrans" cxnId="{5DB05F4D-A7FD-436C-819D-4B31E12588A3}">
      <dgm:prSet/>
      <dgm:spPr/>
      <dgm:t>
        <a:bodyPr/>
        <a:lstStyle/>
        <a:p>
          <a:endParaRPr lang="en-US"/>
        </a:p>
      </dgm:t>
    </dgm:pt>
    <dgm:pt modelId="{1E79F81F-8C9B-4644-A25A-57F723254852}" type="sibTrans" cxnId="{5DB05F4D-A7FD-436C-819D-4B31E12588A3}">
      <dgm:prSet/>
      <dgm:spPr/>
      <dgm:t>
        <a:bodyPr/>
        <a:lstStyle/>
        <a:p>
          <a:endParaRPr lang="en-US"/>
        </a:p>
      </dgm:t>
    </dgm:pt>
    <dgm:pt modelId="{C1759BE5-0996-47AB-BC60-E46C904787A4}">
      <dgm:prSet phldrT="[Text]" custT="1"/>
      <dgm:spPr>
        <a:solidFill>
          <a:schemeClr val="bg1">
            <a:lumMod val="85000"/>
          </a:schemeClr>
        </a:solidFill>
        <a:ln>
          <a:solidFill>
            <a:srgbClr val="0070C0"/>
          </a:solidFill>
        </a:ln>
      </dgm:spPr>
      <dgm:t>
        <a:bodyPr/>
        <a:lstStyle/>
        <a:p>
          <a:r>
            <a:rPr lang="en-US" sz="1800" b="1" dirty="0">
              <a:solidFill>
                <a:schemeClr val="tx2">
                  <a:lumMod val="75000"/>
                  <a:lumOff val="25000"/>
                </a:schemeClr>
              </a:solidFill>
            </a:rPr>
            <a:t>Phase 2</a:t>
          </a:r>
          <a:r>
            <a:rPr lang="en-US" sz="1800" dirty="0">
              <a:solidFill>
                <a:schemeClr val="tx2">
                  <a:lumMod val="75000"/>
                  <a:lumOff val="25000"/>
                </a:schemeClr>
              </a:solidFill>
            </a:rPr>
            <a:t>          </a:t>
          </a:r>
          <a:r>
            <a:rPr lang="en-US" sz="1300" dirty="0">
              <a:solidFill>
                <a:schemeClr val="tx2">
                  <a:lumMod val="75000"/>
                  <a:lumOff val="25000"/>
                </a:schemeClr>
              </a:solidFill>
            </a:rPr>
            <a:t>(EOY ‘18)</a:t>
          </a:r>
        </a:p>
      </dgm:t>
    </dgm:pt>
    <dgm:pt modelId="{513EDC94-783B-4199-9809-8BE89D143E8A}" type="parTrans" cxnId="{56D6CA02-380D-44B7-ABA6-687B326C5497}">
      <dgm:prSet/>
      <dgm:spPr/>
      <dgm:t>
        <a:bodyPr/>
        <a:lstStyle/>
        <a:p>
          <a:endParaRPr lang="en-US"/>
        </a:p>
      </dgm:t>
    </dgm:pt>
    <dgm:pt modelId="{4B58EF83-1C80-4836-829F-2B7667707E0E}" type="sibTrans" cxnId="{56D6CA02-380D-44B7-ABA6-687B326C5497}">
      <dgm:prSet/>
      <dgm:spPr/>
      <dgm:t>
        <a:bodyPr/>
        <a:lstStyle/>
        <a:p>
          <a:endParaRPr lang="en-US"/>
        </a:p>
      </dgm:t>
    </dgm:pt>
    <dgm:pt modelId="{53F27FA0-E8D7-4C81-8A10-0458A5C6738C}">
      <dgm:prSet phldrT="[Text]" custT="1"/>
      <dgm:spPr>
        <a:ln>
          <a:solidFill>
            <a:srgbClr val="0070C0"/>
          </a:solidFill>
        </a:ln>
      </dgm:spPr>
      <dgm:t>
        <a:bodyPr/>
        <a:lstStyle/>
        <a:p>
          <a:pPr algn="l"/>
          <a:r>
            <a:rPr lang="en-US" sz="2800" dirty="0">
              <a:solidFill>
                <a:schemeClr val="tx2">
                  <a:lumMod val="75000"/>
                  <a:lumOff val="25000"/>
                </a:schemeClr>
              </a:solidFill>
            </a:rPr>
            <a:t>  Build Harmony 2.0</a:t>
          </a:r>
        </a:p>
      </dgm:t>
    </dgm:pt>
    <dgm:pt modelId="{851E8F48-CC23-4A95-9739-55B9EBCA97DC}" type="parTrans" cxnId="{774DD833-E6ED-4358-B452-8E2BA3F1212E}">
      <dgm:prSet/>
      <dgm:spPr/>
      <dgm:t>
        <a:bodyPr/>
        <a:lstStyle/>
        <a:p>
          <a:endParaRPr lang="en-US"/>
        </a:p>
      </dgm:t>
    </dgm:pt>
    <dgm:pt modelId="{7772AFD5-212E-46DE-89CD-8768BCB22788}" type="sibTrans" cxnId="{774DD833-E6ED-4358-B452-8E2BA3F1212E}">
      <dgm:prSet/>
      <dgm:spPr/>
      <dgm:t>
        <a:bodyPr/>
        <a:lstStyle/>
        <a:p>
          <a:endParaRPr lang="en-US"/>
        </a:p>
      </dgm:t>
    </dgm:pt>
    <dgm:pt modelId="{58E3D0A2-58C0-4F41-93D1-207DAF596D6A}">
      <dgm:prSet phldrT="[Text]"/>
      <dgm:spPr>
        <a:ln>
          <a:solidFill>
            <a:srgbClr val="0070C0"/>
          </a:solidFill>
        </a:ln>
      </dgm:spPr>
      <dgm:t>
        <a:bodyPr anchor="ctr" anchorCtr="0"/>
        <a:lstStyle/>
        <a:p>
          <a:r>
            <a:rPr lang="en-US" dirty="0">
              <a:solidFill>
                <a:schemeClr val="tx2">
                  <a:lumMod val="75000"/>
                  <a:lumOff val="25000"/>
                </a:schemeClr>
              </a:solidFill>
            </a:rPr>
            <a:t>Replace Epiphany with target solution - campaign rules, arbitration, and machine learning (response, multivariate)</a:t>
          </a:r>
        </a:p>
      </dgm:t>
    </dgm:pt>
    <dgm:pt modelId="{5903F265-2D49-40E6-ACE7-88E463187F7A}" type="parTrans" cxnId="{A6626D0D-C6BF-4E53-AAEC-17015C1D93CA}">
      <dgm:prSet/>
      <dgm:spPr/>
      <dgm:t>
        <a:bodyPr/>
        <a:lstStyle/>
        <a:p>
          <a:endParaRPr lang="en-US"/>
        </a:p>
      </dgm:t>
    </dgm:pt>
    <dgm:pt modelId="{9EB36B42-5EFE-4750-94BD-7B3E91149F21}" type="sibTrans" cxnId="{A6626D0D-C6BF-4E53-AAEC-17015C1D93CA}">
      <dgm:prSet/>
      <dgm:spPr/>
      <dgm:t>
        <a:bodyPr/>
        <a:lstStyle/>
        <a:p>
          <a:endParaRPr lang="en-US"/>
        </a:p>
      </dgm:t>
    </dgm:pt>
    <dgm:pt modelId="{F0A53D32-93E0-421E-B34E-CC30253225EC}">
      <dgm:prSet phldrT="[Text]" custT="1"/>
      <dgm:spPr>
        <a:solidFill>
          <a:schemeClr val="bg1">
            <a:lumMod val="85000"/>
          </a:schemeClr>
        </a:solidFill>
        <a:ln>
          <a:solidFill>
            <a:srgbClr val="0070C0"/>
          </a:solidFill>
        </a:ln>
      </dgm:spPr>
      <dgm:t>
        <a:bodyPr/>
        <a:lstStyle/>
        <a:p>
          <a:r>
            <a:rPr lang="en-US" sz="1800" b="1" dirty="0">
              <a:solidFill>
                <a:schemeClr val="tx2">
                  <a:lumMod val="75000"/>
                  <a:lumOff val="25000"/>
                </a:schemeClr>
              </a:solidFill>
            </a:rPr>
            <a:t>Phase 3</a:t>
          </a:r>
          <a:r>
            <a:rPr lang="en-US" sz="1800" dirty="0">
              <a:solidFill>
                <a:schemeClr val="tx2">
                  <a:lumMod val="75000"/>
                  <a:lumOff val="25000"/>
                </a:schemeClr>
              </a:solidFill>
            </a:rPr>
            <a:t>          </a:t>
          </a:r>
          <a:r>
            <a:rPr lang="en-US" sz="1300" dirty="0">
              <a:solidFill>
                <a:schemeClr val="tx2">
                  <a:lumMod val="75000"/>
                  <a:lumOff val="25000"/>
                </a:schemeClr>
              </a:solidFill>
            </a:rPr>
            <a:t>(TBD)</a:t>
          </a:r>
        </a:p>
      </dgm:t>
    </dgm:pt>
    <dgm:pt modelId="{D346B725-53C8-42FC-BE09-F66AE6F258EB}" type="parTrans" cxnId="{5FD76336-9A6C-4FA0-94DB-CC3411617306}">
      <dgm:prSet/>
      <dgm:spPr/>
      <dgm:t>
        <a:bodyPr/>
        <a:lstStyle/>
        <a:p>
          <a:endParaRPr lang="en-US"/>
        </a:p>
      </dgm:t>
    </dgm:pt>
    <dgm:pt modelId="{EABFFA84-5CB6-4849-ADA1-BBA896D495F5}" type="sibTrans" cxnId="{5FD76336-9A6C-4FA0-94DB-CC3411617306}">
      <dgm:prSet/>
      <dgm:spPr/>
      <dgm:t>
        <a:bodyPr/>
        <a:lstStyle/>
        <a:p>
          <a:endParaRPr lang="en-US"/>
        </a:p>
      </dgm:t>
    </dgm:pt>
    <dgm:pt modelId="{57293C50-7557-4545-B5E3-C54C7B5AF520}">
      <dgm:prSet phldrT="[Text]" custT="1"/>
      <dgm:spPr>
        <a:ln>
          <a:solidFill>
            <a:srgbClr val="0070C0"/>
          </a:solidFill>
        </a:ln>
      </dgm:spPr>
      <dgm:t>
        <a:bodyPr/>
        <a:lstStyle/>
        <a:p>
          <a:pPr algn="l"/>
          <a:r>
            <a:rPr lang="en-US" sz="2800" dirty="0">
              <a:solidFill>
                <a:schemeClr val="tx2">
                  <a:lumMod val="75000"/>
                  <a:lumOff val="25000"/>
                </a:schemeClr>
              </a:solidFill>
            </a:rPr>
            <a:t>  Streaming &amp; Scoring</a:t>
          </a:r>
        </a:p>
      </dgm:t>
    </dgm:pt>
    <dgm:pt modelId="{7CB0376E-DBCC-4A15-B9D7-4D69247A6A74}" type="parTrans" cxnId="{A3950CC2-4A62-492D-A75F-3FB938882608}">
      <dgm:prSet/>
      <dgm:spPr/>
      <dgm:t>
        <a:bodyPr/>
        <a:lstStyle/>
        <a:p>
          <a:endParaRPr lang="en-US"/>
        </a:p>
      </dgm:t>
    </dgm:pt>
    <dgm:pt modelId="{03406E28-A0CC-499F-BCCD-9786D6D9DD8A}" type="sibTrans" cxnId="{A3950CC2-4A62-492D-A75F-3FB938882608}">
      <dgm:prSet/>
      <dgm:spPr/>
      <dgm:t>
        <a:bodyPr/>
        <a:lstStyle/>
        <a:p>
          <a:endParaRPr lang="en-US"/>
        </a:p>
      </dgm:t>
    </dgm:pt>
    <dgm:pt modelId="{6D98D6CB-A87A-4A1A-98C5-468BE98D31E9}">
      <dgm:prSet phldrT="[Text]"/>
      <dgm:spPr>
        <a:ln>
          <a:solidFill>
            <a:srgbClr val="0070C0"/>
          </a:solidFill>
        </a:ln>
      </dgm:spPr>
      <dgm:t>
        <a:bodyPr anchor="ctr" anchorCtr="0"/>
        <a:lstStyle/>
        <a:p>
          <a:r>
            <a:rPr lang="en-US" dirty="0">
              <a:solidFill>
                <a:schemeClr val="tx2">
                  <a:lumMod val="75000"/>
                  <a:lumOff val="25000"/>
                </a:schemeClr>
              </a:solidFill>
            </a:rPr>
            <a:t>Implement real-time event streaming</a:t>
          </a:r>
        </a:p>
      </dgm:t>
    </dgm:pt>
    <dgm:pt modelId="{CE30250D-6625-429F-A90D-FE2FA088E4E2}" type="parTrans" cxnId="{8208B90E-6E27-4891-98A1-4080A304BDAE}">
      <dgm:prSet/>
      <dgm:spPr/>
      <dgm:t>
        <a:bodyPr/>
        <a:lstStyle/>
        <a:p>
          <a:endParaRPr lang="en-US"/>
        </a:p>
      </dgm:t>
    </dgm:pt>
    <dgm:pt modelId="{6F9203CF-82EF-41B3-A522-7D995EC24172}" type="sibTrans" cxnId="{8208B90E-6E27-4891-98A1-4080A304BDAE}">
      <dgm:prSet/>
      <dgm:spPr/>
      <dgm:t>
        <a:bodyPr/>
        <a:lstStyle/>
        <a:p>
          <a:endParaRPr lang="en-US"/>
        </a:p>
      </dgm:t>
    </dgm:pt>
    <dgm:pt modelId="{D725EF54-1C8B-43E5-8686-BDDC532B06E4}">
      <dgm:prSet phldrT="[Text]"/>
      <dgm:spPr>
        <a:ln>
          <a:solidFill>
            <a:srgbClr val="0070C0"/>
          </a:solidFill>
        </a:ln>
      </dgm:spPr>
      <dgm:t>
        <a:bodyPr anchor="ctr" anchorCtr="0"/>
        <a:lstStyle/>
        <a:p>
          <a:r>
            <a:rPr lang="en-US" dirty="0">
              <a:solidFill>
                <a:schemeClr val="tx2">
                  <a:lumMod val="75000"/>
                  <a:lumOff val="25000"/>
                </a:schemeClr>
              </a:solidFill>
            </a:rPr>
            <a:t>Develop measurement &amp; valuation for campaigns -&gt; dashboards</a:t>
          </a:r>
        </a:p>
      </dgm:t>
    </dgm:pt>
    <dgm:pt modelId="{58845ABD-80AA-4E1E-8E4B-598E04F6D862}" type="parTrans" cxnId="{8516EEF3-4FAE-49AE-846A-68D12DC2E4F2}">
      <dgm:prSet/>
      <dgm:spPr/>
      <dgm:t>
        <a:bodyPr/>
        <a:lstStyle/>
        <a:p>
          <a:endParaRPr lang="en-US"/>
        </a:p>
      </dgm:t>
    </dgm:pt>
    <dgm:pt modelId="{3BFD57D1-1036-47A0-97EB-F8F39AEDF8E1}" type="sibTrans" cxnId="{8516EEF3-4FAE-49AE-846A-68D12DC2E4F2}">
      <dgm:prSet/>
      <dgm:spPr/>
      <dgm:t>
        <a:bodyPr/>
        <a:lstStyle/>
        <a:p>
          <a:endParaRPr lang="en-US"/>
        </a:p>
      </dgm:t>
    </dgm:pt>
    <dgm:pt modelId="{4CEE98BC-9A30-427D-A60E-D37FBC0EEA8D}">
      <dgm:prSet phldrT="[Text]"/>
      <dgm:spPr>
        <a:ln>
          <a:solidFill>
            <a:srgbClr val="0070C0"/>
          </a:solidFill>
        </a:ln>
      </dgm:spPr>
      <dgm:t>
        <a:bodyPr anchor="ctr" anchorCtr="0"/>
        <a:lstStyle/>
        <a:p>
          <a:r>
            <a:rPr lang="en-US" dirty="0">
              <a:solidFill>
                <a:schemeClr val="tx2">
                  <a:lumMod val="75000"/>
                  <a:lumOff val="25000"/>
                </a:schemeClr>
              </a:solidFill>
            </a:rPr>
            <a:t>Build partnerships and processes (governance, test &amp; learn)</a:t>
          </a:r>
        </a:p>
      </dgm:t>
    </dgm:pt>
    <dgm:pt modelId="{71230007-2B68-46C2-91E7-70BFA65D99FD}" type="parTrans" cxnId="{1E5DCBEF-D845-478F-B0D2-A6D62032A447}">
      <dgm:prSet/>
      <dgm:spPr/>
      <dgm:t>
        <a:bodyPr/>
        <a:lstStyle/>
        <a:p>
          <a:endParaRPr lang="en-US"/>
        </a:p>
      </dgm:t>
    </dgm:pt>
    <dgm:pt modelId="{AF0639F3-04C6-47B4-95FD-2374522957E5}" type="sibTrans" cxnId="{1E5DCBEF-D845-478F-B0D2-A6D62032A447}">
      <dgm:prSet/>
      <dgm:spPr/>
      <dgm:t>
        <a:bodyPr/>
        <a:lstStyle/>
        <a:p>
          <a:endParaRPr lang="en-US"/>
        </a:p>
      </dgm:t>
    </dgm:pt>
    <dgm:pt modelId="{DBD7125B-41D5-4E13-AB98-9A742CEB3136}">
      <dgm:prSet phldrT="[Text]"/>
      <dgm:spPr>
        <a:ln>
          <a:solidFill>
            <a:srgbClr val="0070C0"/>
          </a:solidFill>
        </a:ln>
      </dgm:spPr>
      <dgm:t>
        <a:bodyPr anchor="ctr" anchorCtr="0"/>
        <a:lstStyle/>
        <a:p>
          <a:r>
            <a:rPr lang="en-US" dirty="0">
              <a:solidFill>
                <a:schemeClr val="tx2">
                  <a:lumMod val="75000"/>
                  <a:lumOff val="25000"/>
                </a:schemeClr>
              </a:solidFill>
            </a:rPr>
            <a:t>Develop target platform architecture -&gt; scale, self-service, federation</a:t>
          </a:r>
        </a:p>
      </dgm:t>
    </dgm:pt>
    <dgm:pt modelId="{742D5A65-D628-4670-9E29-129B3D790D06}" type="parTrans" cxnId="{CAF1AB6A-4C0F-462B-92D9-006E73D8B132}">
      <dgm:prSet/>
      <dgm:spPr/>
      <dgm:t>
        <a:bodyPr/>
        <a:lstStyle/>
        <a:p>
          <a:endParaRPr lang="en-US"/>
        </a:p>
      </dgm:t>
    </dgm:pt>
    <dgm:pt modelId="{759926C8-CFB2-41FE-AA0E-E610BAEB2CE3}" type="sibTrans" cxnId="{CAF1AB6A-4C0F-462B-92D9-006E73D8B132}">
      <dgm:prSet/>
      <dgm:spPr/>
      <dgm:t>
        <a:bodyPr/>
        <a:lstStyle/>
        <a:p>
          <a:endParaRPr lang="en-US"/>
        </a:p>
      </dgm:t>
    </dgm:pt>
    <dgm:pt modelId="{4FCA0B99-F27B-4EF2-8816-3B0707C35CE3}">
      <dgm:prSet phldrT="[Text]"/>
      <dgm:spPr>
        <a:ln>
          <a:solidFill>
            <a:srgbClr val="0070C0"/>
          </a:solidFill>
        </a:ln>
      </dgm:spPr>
      <dgm:t>
        <a:bodyPr anchor="ctr" anchorCtr="0"/>
        <a:lstStyle/>
        <a:p>
          <a:r>
            <a:rPr lang="en-US" dirty="0">
              <a:solidFill>
                <a:schemeClr val="tx2">
                  <a:lumMod val="75000"/>
                  <a:lumOff val="25000"/>
                </a:schemeClr>
              </a:solidFill>
            </a:rPr>
            <a:t>Run ML scoring/ targeting and response optimization at scale</a:t>
          </a:r>
        </a:p>
      </dgm:t>
    </dgm:pt>
    <dgm:pt modelId="{9BA8D4D5-19E1-47C1-A4F0-697E05A135AF}" type="parTrans" cxnId="{4F95A9FC-0A0E-45BE-BB6F-E5B44C766EDE}">
      <dgm:prSet/>
      <dgm:spPr/>
      <dgm:t>
        <a:bodyPr/>
        <a:lstStyle/>
        <a:p>
          <a:endParaRPr lang="en-US"/>
        </a:p>
      </dgm:t>
    </dgm:pt>
    <dgm:pt modelId="{C7948B0A-9EC0-4065-88C6-C6B7494C2FF6}" type="sibTrans" cxnId="{4F95A9FC-0A0E-45BE-BB6F-E5B44C766EDE}">
      <dgm:prSet/>
      <dgm:spPr/>
      <dgm:t>
        <a:bodyPr/>
        <a:lstStyle/>
        <a:p>
          <a:endParaRPr lang="en-US"/>
        </a:p>
      </dgm:t>
    </dgm:pt>
    <dgm:pt modelId="{FCB6C43C-F1C3-483A-A078-A0D00998C380}">
      <dgm:prSet phldrT="[Text]"/>
      <dgm:spPr>
        <a:ln>
          <a:solidFill>
            <a:srgbClr val="0070C0"/>
          </a:solidFill>
        </a:ln>
      </dgm:spPr>
      <dgm:t>
        <a:bodyPr anchor="ctr" anchorCtr="0"/>
        <a:lstStyle/>
        <a:p>
          <a:r>
            <a:rPr lang="en-US" dirty="0">
              <a:solidFill>
                <a:schemeClr val="tx2">
                  <a:lumMod val="75000"/>
                  <a:lumOff val="25000"/>
                </a:schemeClr>
              </a:solidFill>
            </a:rPr>
            <a:t>Expand Personalization/ Harmony beyond EASE</a:t>
          </a:r>
        </a:p>
      </dgm:t>
    </dgm:pt>
    <dgm:pt modelId="{B5B58DB8-00AB-4890-8812-98B1E4BEE3A9}" type="parTrans" cxnId="{DA5CB3FB-29E1-4F20-9A5B-0694172DEC15}">
      <dgm:prSet/>
      <dgm:spPr/>
      <dgm:t>
        <a:bodyPr/>
        <a:lstStyle/>
        <a:p>
          <a:endParaRPr lang="en-US"/>
        </a:p>
      </dgm:t>
    </dgm:pt>
    <dgm:pt modelId="{44C4B946-E9AA-44F4-83E1-DC8C02559210}" type="sibTrans" cxnId="{DA5CB3FB-29E1-4F20-9A5B-0694172DEC15}">
      <dgm:prSet/>
      <dgm:spPr/>
      <dgm:t>
        <a:bodyPr/>
        <a:lstStyle/>
        <a:p>
          <a:endParaRPr lang="en-US"/>
        </a:p>
      </dgm:t>
    </dgm:pt>
    <dgm:pt modelId="{40BA9337-7BD1-4ADA-821F-5D1A7538F8D4}" type="pres">
      <dgm:prSet presAssocID="{4A704141-31EA-4979-A45A-F7151822C00E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E55698ED-7059-43A9-853D-38A0C535CFEF}" type="pres">
      <dgm:prSet presAssocID="{7C1F5ADB-B1FB-49F2-9726-387F2DB81795}" presName="composite" presStyleCnt="0"/>
      <dgm:spPr/>
    </dgm:pt>
    <dgm:pt modelId="{420E2DA4-DA39-4553-BE7E-E8BB05E30F6B}" type="pres">
      <dgm:prSet presAssocID="{7C1F5ADB-B1FB-49F2-9726-387F2DB81795}" presName="First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D7E59E59-9639-4B51-8BD0-68D91848F304}" type="pres">
      <dgm:prSet presAssocID="{7C1F5ADB-B1FB-49F2-9726-387F2DB81795}" presName="Parent" presStyleLbl="alignNode1" presStyleIdx="0" presStyleCnt="3">
        <dgm:presLayoutVars>
          <dgm:chMax val="3"/>
          <dgm:chPref val="3"/>
          <dgm:bulletEnabled val="1"/>
        </dgm:presLayoutVars>
      </dgm:prSet>
      <dgm:spPr/>
    </dgm:pt>
    <dgm:pt modelId="{62A19085-29B6-49C5-AD24-2D7F57BA206A}" type="pres">
      <dgm:prSet presAssocID="{7C1F5ADB-B1FB-49F2-9726-387F2DB81795}" presName="Accent" presStyleLbl="parChTrans1D1" presStyleIdx="0" presStyleCnt="3"/>
      <dgm:spPr>
        <a:ln>
          <a:solidFill>
            <a:srgbClr val="0070C0"/>
          </a:solidFill>
        </a:ln>
      </dgm:spPr>
    </dgm:pt>
    <dgm:pt modelId="{C2150198-CEAC-4623-BD55-1D420D335DA1}" type="pres">
      <dgm:prSet presAssocID="{7C1F5ADB-B1FB-49F2-9726-387F2DB81795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0AD2629B-F5E1-45CD-8523-428751603C14}" type="pres">
      <dgm:prSet presAssocID="{1C78C345-21AC-4A94-B28F-5463146CB105}" presName="sibTrans" presStyleCnt="0"/>
      <dgm:spPr/>
    </dgm:pt>
    <dgm:pt modelId="{AEC77C29-99D0-47D3-98A0-D73DC5F0C2C7}" type="pres">
      <dgm:prSet presAssocID="{C1759BE5-0996-47AB-BC60-E46C904787A4}" presName="composite" presStyleCnt="0"/>
      <dgm:spPr/>
    </dgm:pt>
    <dgm:pt modelId="{F36F8317-2818-43FE-BBF4-B8194BA2ACCC}" type="pres">
      <dgm:prSet presAssocID="{C1759BE5-0996-47AB-BC60-E46C904787A4}" presName="First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68BAD665-CE3D-467E-94D6-0AFE463A320F}" type="pres">
      <dgm:prSet presAssocID="{C1759BE5-0996-47AB-BC60-E46C904787A4}" presName="Parent" presStyleLbl="alignNode1" presStyleIdx="1" presStyleCnt="3">
        <dgm:presLayoutVars>
          <dgm:chMax val="3"/>
          <dgm:chPref val="3"/>
          <dgm:bulletEnabled val="1"/>
        </dgm:presLayoutVars>
      </dgm:prSet>
      <dgm:spPr/>
    </dgm:pt>
    <dgm:pt modelId="{14165E0A-B87F-4335-99C6-AE863D1EBDA2}" type="pres">
      <dgm:prSet presAssocID="{C1759BE5-0996-47AB-BC60-E46C904787A4}" presName="Accent" presStyleLbl="parChTrans1D1" presStyleIdx="1" presStyleCnt="3"/>
      <dgm:spPr>
        <a:ln>
          <a:solidFill>
            <a:srgbClr val="0070C0"/>
          </a:solidFill>
        </a:ln>
      </dgm:spPr>
    </dgm:pt>
    <dgm:pt modelId="{D44BF4E0-0D3F-4D78-95D5-9F747F041384}" type="pres">
      <dgm:prSet presAssocID="{C1759BE5-0996-47AB-BC60-E46C904787A4}" presName="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1DD54247-1BD1-499E-932B-D9FDD2B59EEA}" type="pres">
      <dgm:prSet presAssocID="{4B58EF83-1C80-4836-829F-2B7667707E0E}" presName="sibTrans" presStyleCnt="0"/>
      <dgm:spPr/>
    </dgm:pt>
    <dgm:pt modelId="{94CEEBA1-6E07-4A18-B9F9-986A874A914A}" type="pres">
      <dgm:prSet presAssocID="{F0A53D32-93E0-421E-B34E-CC30253225EC}" presName="composite" presStyleCnt="0"/>
      <dgm:spPr/>
    </dgm:pt>
    <dgm:pt modelId="{9982DA5C-7B55-4E7F-84E0-88C24FEF451B}" type="pres">
      <dgm:prSet presAssocID="{F0A53D32-93E0-421E-B34E-CC30253225EC}" presName="First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2AC266E1-0F78-49C8-8252-A1E233867D0F}" type="pres">
      <dgm:prSet presAssocID="{F0A53D32-93E0-421E-B34E-CC30253225EC}" presName="Parent" presStyleLbl="alignNode1" presStyleIdx="2" presStyleCnt="3">
        <dgm:presLayoutVars>
          <dgm:chMax val="3"/>
          <dgm:chPref val="3"/>
          <dgm:bulletEnabled val="1"/>
        </dgm:presLayoutVars>
      </dgm:prSet>
      <dgm:spPr/>
    </dgm:pt>
    <dgm:pt modelId="{7AD343E3-FBE5-4D78-B579-C438B2BF7069}" type="pres">
      <dgm:prSet presAssocID="{F0A53D32-93E0-421E-B34E-CC30253225EC}" presName="Accent" presStyleLbl="parChTrans1D1" presStyleIdx="2" presStyleCnt="3"/>
      <dgm:spPr>
        <a:ln>
          <a:solidFill>
            <a:srgbClr val="0070C0"/>
          </a:solidFill>
        </a:ln>
      </dgm:spPr>
    </dgm:pt>
    <dgm:pt modelId="{B45553B1-1DC5-4CE3-B8D7-77F50B3562E6}" type="pres">
      <dgm:prSet presAssocID="{F0A53D32-93E0-421E-B34E-CC30253225EC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56D6CA02-380D-44B7-ABA6-687B326C5497}" srcId="{4A704141-31EA-4979-A45A-F7151822C00E}" destId="{C1759BE5-0996-47AB-BC60-E46C904787A4}" srcOrd="1" destOrd="0" parTransId="{513EDC94-783B-4199-9809-8BE89D143E8A}" sibTransId="{4B58EF83-1C80-4836-829F-2B7667707E0E}"/>
    <dgm:cxn modelId="{FADAF80B-1B6C-49DA-85F8-C632D5E7F4FD}" type="presOf" srcId="{7AA1B8F4-701D-47BF-99B0-8524FA61D338}" destId="{C2150198-CEAC-4623-BD55-1D420D335DA1}" srcOrd="0" destOrd="0" presId="urn:microsoft.com/office/officeart/2011/layout/TabList"/>
    <dgm:cxn modelId="{A6626D0D-C6BF-4E53-AAEC-17015C1D93CA}" srcId="{C1759BE5-0996-47AB-BC60-E46C904787A4}" destId="{58E3D0A2-58C0-4F41-93D1-207DAF596D6A}" srcOrd="1" destOrd="0" parTransId="{5903F265-2D49-40E6-ACE7-88E463187F7A}" sibTransId="{9EB36B42-5EFE-4750-94BD-7B3E91149F21}"/>
    <dgm:cxn modelId="{8208B90E-6E27-4891-98A1-4080A304BDAE}" srcId="{F0A53D32-93E0-421E-B34E-CC30253225EC}" destId="{6D98D6CB-A87A-4A1A-98C5-468BE98D31E9}" srcOrd="1" destOrd="0" parTransId="{CE30250D-6625-429F-A90D-FE2FA088E4E2}" sibTransId="{6F9203CF-82EF-41B3-A522-7D995EC24172}"/>
    <dgm:cxn modelId="{FCD08311-CE20-4025-8252-C6927E1F438E}" type="presOf" srcId="{4A704141-31EA-4979-A45A-F7151822C00E}" destId="{40BA9337-7BD1-4ADA-821F-5D1A7538F8D4}" srcOrd="0" destOrd="0" presId="urn:microsoft.com/office/officeart/2011/layout/TabList"/>
    <dgm:cxn modelId="{774DD833-E6ED-4358-B452-8E2BA3F1212E}" srcId="{C1759BE5-0996-47AB-BC60-E46C904787A4}" destId="{53F27FA0-E8D7-4C81-8A10-0458A5C6738C}" srcOrd="0" destOrd="0" parTransId="{851E8F48-CC23-4A95-9739-55B9EBCA97DC}" sibTransId="{7772AFD5-212E-46DE-89CD-8768BCB22788}"/>
    <dgm:cxn modelId="{5FD76336-9A6C-4FA0-94DB-CC3411617306}" srcId="{4A704141-31EA-4979-A45A-F7151822C00E}" destId="{F0A53D32-93E0-421E-B34E-CC30253225EC}" srcOrd="2" destOrd="0" parTransId="{D346B725-53C8-42FC-BE09-F66AE6F258EB}" sibTransId="{EABFFA84-5CB6-4849-ADA1-BBA896D495F5}"/>
    <dgm:cxn modelId="{56F7BA3E-8BD5-441B-8041-54DB281E9EDC}" type="presOf" srcId="{58E3D0A2-58C0-4F41-93D1-207DAF596D6A}" destId="{D44BF4E0-0D3F-4D78-95D5-9F747F041384}" srcOrd="0" destOrd="0" presId="urn:microsoft.com/office/officeart/2011/layout/TabList"/>
    <dgm:cxn modelId="{CAE4FB5D-BC3A-4477-B9FA-34779DD8DE76}" type="presOf" srcId="{E7D6E576-2584-4BE3-BEB9-A3A1BDE2133E}" destId="{420E2DA4-DA39-4553-BE7E-E8BB05E30F6B}" srcOrd="0" destOrd="0" presId="urn:microsoft.com/office/officeart/2011/layout/TabList"/>
    <dgm:cxn modelId="{CAF1AB6A-4C0F-462B-92D9-006E73D8B132}" srcId="{C1759BE5-0996-47AB-BC60-E46C904787A4}" destId="{DBD7125B-41D5-4E13-AB98-9A742CEB3136}" srcOrd="2" destOrd="0" parTransId="{742D5A65-D628-4670-9E29-129B3D790D06}" sibTransId="{759926C8-CFB2-41FE-AA0E-E610BAEB2CE3}"/>
    <dgm:cxn modelId="{4D883A4C-978F-41E7-9CA8-56C57A8D7E2B}" type="presOf" srcId="{53F27FA0-E8D7-4C81-8A10-0458A5C6738C}" destId="{F36F8317-2818-43FE-BBF4-B8194BA2ACCC}" srcOrd="0" destOrd="0" presId="urn:microsoft.com/office/officeart/2011/layout/TabList"/>
    <dgm:cxn modelId="{5DB05F4D-A7FD-436C-819D-4B31E12588A3}" srcId="{7C1F5ADB-B1FB-49F2-9726-387F2DB81795}" destId="{7AA1B8F4-701D-47BF-99B0-8524FA61D338}" srcOrd="1" destOrd="0" parTransId="{0F42A759-8732-4AE3-9E57-038DCC4C0FE6}" sibTransId="{1E79F81F-8C9B-4644-A25A-57F723254852}"/>
    <dgm:cxn modelId="{958E656F-88F2-4D1A-BFB6-353FD83A50FB}" type="presOf" srcId="{D725EF54-1C8B-43E5-8686-BDDC532B06E4}" destId="{C2150198-CEAC-4623-BD55-1D420D335DA1}" srcOrd="0" destOrd="1" presId="urn:microsoft.com/office/officeart/2011/layout/TabList"/>
    <dgm:cxn modelId="{DAF12A7A-F429-4EB3-9A23-C3295577EFC8}" type="presOf" srcId="{FCB6C43C-F1C3-483A-A078-A0D00998C380}" destId="{B45553B1-1DC5-4CE3-B8D7-77F50B3562E6}" srcOrd="0" destOrd="2" presId="urn:microsoft.com/office/officeart/2011/layout/TabList"/>
    <dgm:cxn modelId="{FD8C627A-485A-442F-B7B0-5007B1E3A7A0}" type="presOf" srcId="{6D98D6CB-A87A-4A1A-98C5-468BE98D31E9}" destId="{B45553B1-1DC5-4CE3-B8D7-77F50B3562E6}" srcOrd="0" destOrd="0" presId="urn:microsoft.com/office/officeart/2011/layout/TabList"/>
    <dgm:cxn modelId="{D7502195-FE87-4610-AA45-F232A6DCF4ED}" type="presOf" srcId="{57293C50-7557-4545-B5E3-C54C7B5AF520}" destId="{9982DA5C-7B55-4E7F-84E0-88C24FEF451B}" srcOrd="0" destOrd="0" presId="urn:microsoft.com/office/officeart/2011/layout/TabList"/>
    <dgm:cxn modelId="{A6DF0DA6-0857-4FCE-92F8-BDDFD518E250}" srcId="{7C1F5ADB-B1FB-49F2-9726-387F2DB81795}" destId="{E7D6E576-2584-4BE3-BEB9-A3A1BDE2133E}" srcOrd="0" destOrd="0" parTransId="{8E85CA5F-6753-4960-B1BF-4AC5F551945D}" sibTransId="{271E06C5-E0B7-412F-8FB2-873942C88CE6}"/>
    <dgm:cxn modelId="{CB2262B8-5457-48D9-A25E-D7BAB8B8EF1F}" type="presOf" srcId="{DBD7125B-41D5-4E13-AB98-9A742CEB3136}" destId="{D44BF4E0-0D3F-4D78-95D5-9F747F041384}" srcOrd="0" destOrd="1" presId="urn:microsoft.com/office/officeart/2011/layout/TabList"/>
    <dgm:cxn modelId="{CDBCEDB9-38A1-4BC4-BFE5-11E8D884AE53}" type="presOf" srcId="{C1759BE5-0996-47AB-BC60-E46C904787A4}" destId="{68BAD665-CE3D-467E-94D6-0AFE463A320F}" srcOrd="0" destOrd="0" presId="urn:microsoft.com/office/officeart/2011/layout/TabList"/>
    <dgm:cxn modelId="{4AE41DBF-5EA7-40EF-BA46-F2249052A43A}" type="presOf" srcId="{4CEE98BC-9A30-427D-A60E-D37FBC0EEA8D}" destId="{C2150198-CEAC-4623-BD55-1D420D335DA1}" srcOrd="0" destOrd="2" presId="urn:microsoft.com/office/officeart/2011/layout/TabList"/>
    <dgm:cxn modelId="{A3950CC2-4A62-492D-A75F-3FB938882608}" srcId="{F0A53D32-93E0-421E-B34E-CC30253225EC}" destId="{57293C50-7557-4545-B5E3-C54C7B5AF520}" srcOrd="0" destOrd="0" parTransId="{7CB0376E-DBCC-4A15-B9D7-4D69247A6A74}" sibTransId="{03406E28-A0CC-499F-BCCD-9786D6D9DD8A}"/>
    <dgm:cxn modelId="{4AF825C2-4A06-43C4-A3ED-0F18BAEAACAA}" type="presOf" srcId="{7C1F5ADB-B1FB-49F2-9726-387F2DB81795}" destId="{D7E59E59-9639-4B51-8BD0-68D91848F304}" srcOrd="0" destOrd="0" presId="urn:microsoft.com/office/officeart/2011/layout/TabList"/>
    <dgm:cxn modelId="{63B957E4-0B4F-4E26-A0B1-C7D09A259C69}" type="presOf" srcId="{4FCA0B99-F27B-4EF2-8816-3B0707C35CE3}" destId="{B45553B1-1DC5-4CE3-B8D7-77F50B3562E6}" srcOrd="0" destOrd="1" presId="urn:microsoft.com/office/officeart/2011/layout/TabList"/>
    <dgm:cxn modelId="{7001E7E4-217E-4DB2-B024-1A911D2A36F6}" srcId="{4A704141-31EA-4979-A45A-F7151822C00E}" destId="{7C1F5ADB-B1FB-49F2-9726-387F2DB81795}" srcOrd="0" destOrd="0" parTransId="{44C20D17-84CC-4972-B53D-2D9607EA4184}" sibTransId="{1C78C345-21AC-4A94-B28F-5463146CB105}"/>
    <dgm:cxn modelId="{1E5DCBEF-D845-478F-B0D2-A6D62032A447}" srcId="{7C1F5ADB-B1FB-49F2-9726-387F2DB81795}" destId="{4CEE98BC-9A30-427D-A60E-D37FBC0EEA8D}" srcOrd="3" destOrd="0" parTransId="{71230007-2B68-46C2-91E7-70BFA65D99FD}" sibTransId="{AF0639F3-04C6-47B4-95FD-2374522957E5}"/>
    <dgm:cxn modelId="{8516EEF3-4FAE-49AE-846A-68D12DC2E4F2}" srcId="{7C1F5ADB-B1FB-49F2-9726-387F2DB81795}" destId="{D725EF54-1C8B-43E5-8686-BDDC532B06E4}" srcOrd="2" destOrd="0" parTransId="{58845ABD-80AA-4E1E-8E4B-598E04F6D862}" sibTransId="{3BFD57D1-1036-47A0-97EB-F8F39AEDF8E1}"/>
    <dgm:cxn modelId="{E7B165F6-3E4A-467A-B1A7-A89D529C8034}" type="presOf" srcId="{F0A53D32-93E0-421E-B34E-CC30253225EC}" destId="{2AC266E1-0F78-49C8-8252-A1E233867D0F}" srcOrd="0" destOrd="0" presId="urn:microsoft.com/office/officeart/2011/layout/TabList"/>
    <dgm:cxn modelId="{DA5CB3FB-29E1-4F20-9A5B-0694172DEC15}" srcId="{F0A53D32-93E0-421E-B34E-CC30253225EC}" destId="{FCB6C43C-F1C3-483A-A078-A0D00998C380}" srcOrd="3" destOrd="0" parTransId="{B5B58DB8-00AB-4890-8812-98B1E4BEE3A9}" sibTransId="{44C4B946-E9AA-44F4-83E1-DC8C02559210}"/>
    <dgm:cxn modelId="{4F95A9FC-0A0E-45BE-BB6F-E5B44C766EDE}" srcId="{F0A53D32-93E0-421E-B34E-CC30253225EC}" destId="{4FCA0B99-F27B-4EF2-8816-3B0707C35CE3}" srcOrd="2" destOrd="0" parTransId="{9BA8D4D5-19E1-47C1-A4F0-697E05A135AF}" sibTransId="{C7948B0A-9EC0-4065-88C6-C6B7494C2FF6}"/>
    <dgm:cxn modelId="{FC70AF00-4C2B-4E97-90D8-4F5CC4662ADC}" type="presParOf" srcId="{40BA9337-7BD1-4ADA-821F-5D1A7538F8D4}" destId="{E55698ED-7059-43A9-853D-38A0C535CFEF}" srcOrd="0" destOrd="0" presId="urn:microsoft.com/office/officeart/2011/layout/TabList"/>
    <dgm:cxn modelId="{B1ECF22B-ECE6-4EF6-9108-34E6B5086D74}" type="presParOf" srcId="{E55698ED-7059-43A9-853D-38A0C535CFEF}" destId="{420E2DA4-DA39-4553-BE7E-E8BB05E30F6B}" srcOrd="0" destOrd="0" presId="urn:microsoft.com/office/officeart/2011/layout/TabList"/>
    <dgm:cxn modelId="{717ECC3E-05CF-4495-AD96-4894022E6448}" type="presParOf" srcId="{E55698ED-7059-43A9-853D-38A0C535CFEF}" destId="{D7E59E59-9639-4B51-8BD0-68D91848F304}" srcOrd="1" destOrd="0" presId="urn:microsoft.com/office/officeart/2011/layout/TabList"/>
    <dgm:cxn modelId="{3597A330-CF36-428F-9C50-34A96C609001}" type="presParOf" srcId="{E55698ED-7059-43A9-853D-38A0C535CFEF}" destId="{62A19085-29B6-49C5-AD24-2D7F57BA206A}" srcOrd="2" destOrd="0" presId="urn:microsoft.com/office/officeart/2011/layout/TabList"/>
    <dgm:cxn modelId="{F8675512-5A68-4C0E-A7CE-DD80E94BBF74}" type="presParOf" srcId="{40BA9337-7BD1-4ADA-821F-5D1A7538F8D4}" destId="{C2150198-CEAC-4623-BD55-1D420D335DA1}" srcOrd="1" destOrd="0" presId="urn:microsoft.com/office/officeart/2011/layout/TabList"/>
    <dgm:cxn modelId="{915B29D5-1C25-4C06-A591-CE2F8871BE21}" type="presParOf" srcId="{40BA9337-7BD1-4ADA-821F-5D1A7538F8D4}" destId="{0AD2629B-F5E1-45CD-8523-428751603C14}" srcOrd="2" destOrd="0" presId="urn:microsoft.com/office/officeart/2011/layout/TabList"/>
    <dgm:cxn modelId="{35B0C4B5-3B1A-4EC0-8707-959171292045}" type="presParOf" srcId="{40BA9337-7BD1-4ADA-821F-5D1A7538F8D4}" destId="{AEC77C29-99D0-47D3-98A0-D73DC5F0C2C7}" srcOrd="3" destOrd="0" presId="urn:microsoft.com/office/officeart/2011/layout/TabList"/>
    <dgm:cxn modelId="{01947235-13D8-4967-8B76-4085E0832D85}" type="presParOf" srcId="{AEC77C29-99D0-47D3-98A0-D73DC5F0C2C7}" destId="{F36F8317-2818-43FE-BBF4-B8194BA2ACCC}" srcOrd="0" destOrd="0" presId="urn:microsoft.com/office/officeart/2011/layout/TabList"/>
    <dgm:cxn modelId="{CB0F4792-20C0-4069-8C31-54715F857CFC}" type="presParOf" srcId="{AEC77C29-99D0-47D3-98A0-D73DC5F0C2C7}" destId="{68BAD665-CE3D-467E-94D6-0AFE463A320F}" srcOrd="1" destOrd="0" presId="urn:microsoft.com/office/officeart/2011/layout/TabList"/>
    <dgm:cxn modelId="{B74093F4-4043-431F-9293-0291613FD20E}" type="presParOf" srcId="{AEC77C29-99D0-47D3-98A0-D73DC5F0C2C7}" destId="{14165E0A-B87F-4335-99C6-AE863D1EBDA2}" srcOrd="2" destOrd="0" presId="urn:microsoft.com/office/officeart/2011/layout/TabList"/>
    <dgm:cxn modelId="{C564C701-BACC-41CB-B442-F0F32A049C45}" type="presParOf" srcId="{40BA9337-7BD1-4ADA-821F-5D1A7538F8D4}" destId="{D44BF4E0-0D3F-4D78-95D5-9F747F041384}" srcOrd="4" destOrd="0" presId="urn:microsoft.com/office/officeart/2011/layout/TabList"/>
    <dgm:cxn modelId="{78FA6A3D-091C-46A1-BED9-8948B3DEC420}" type="presParOf" srcId="{40BA9337-7BD1-4ADA-821F-5D1A7538F8D4}" destId="{1DD54247-1BD1-499E-932B-D9FDD2B59EEA}" srcOrd="5" destOrd="0" presId="urn:microsoft.com/office/officeart/2011/layout/TabList"/>
    <dgm:cxn modelId="{8BB0A425-1113-4972-BFCE-0CF6E64C9DD6}" type="presParOf" srcId="{40BA9337-7BD1-4ADA-821F-5D1A7538F8D4}" destId="{94CEEBA1-6E07-4A18-B9F9-986A874A914A}" srcOrd="6" destOrd="0" presId="urn:microsoft.com/office/officeart/2011/layout/TabList"/>
    <dgm:cxn modelId="{D00152A2-DBA9-4502-BEDC-ED648D119CEC}" type="presParOf" srcId="{94CEEBA1-6E07-4A18-B9F9-986A874A914A}" destId="{9982DA5C-7B55-4E7F-84E0-88C24FEF451B}" srcOrd="0" destOrd="0" presId="urn:microsoft.com/office/officeart/2011/layout/TabList"/>
    <dgm:cxn modelId="{5AE9F3B6-0360-46CA-895E-D130F9A732ED}" type="presParOf" srcId="{94CEEBA1-6E07-4A18-B9F9-986A874A914A}" destId="{2AC266E1-0F78-49C8-8252-A1E233867D0F}" srcOrd="1" destOrd="0" presId="urn:microsoft.com/office/officeart/2011/layout/TabList"/>
    <dgm:cxn modelId="{D4A00C3E-EE09-4912-AC03-F8300EE2DE12}" type="presParOf" srcId="{94CEEBA1-6E07-4A18-B9F9-986A874A914A}" destId="{7AD343E3-FBE5-4D78-B579-C438B2BF7069}" srcOrd="2" destOrd="0" presId="urn:microsoft.com/office/officeart/2011/layout/TabList"/>
    <dgm:cxn modelId="{8B3963BC-ED0E-4734-BE2E-6D2E7C20FA38}" type="presParOf" srcId="{40BA9337-7BD1-4ADA-821F-5D1A7538F8D4}" destId="{B45553B1-1DC5-4CE3-B8D7-77F50B3562E6}" srcOrd="7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FEA2FEE-727A-403B-BBB7-B2186000E743}" type="doc">
      <dgm:prSet loTypeId="urn:microsoft.com/office/officeart/2005/8/layout/default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6809E963-3258-46D9-AEBC-2A8912C44397}">
      <dgm:prSet phldrT="[Text]"/>
      <dgm:spPr>
        <a:ln w="19050">
          <a:solidFill>
            <a:srgbClr val="0070C0"/>
          </a:solidFill>
        </a:ln>
      </dgm:spPr>
      <dgm:t>
        <a:bodyPr/>
        <a:lstStyle/>
        <a:p>
          <a:pPr>
            <a:buClrTx/>
            <a:buSzTx/>
            <a:buFontTx/>
            <a:buNone/>
          </a:pPr>
          <a:r>
            <a:rPr lang="en-US" b="1">
              <a:solidFill>
                <a:schemeClr val="tx2">
                  <a:lumMod val="75000"/>
                  <a:lumOff val="25000"/>
                </a:schemeClr>
              </a:solidFill>
              <a:latin typeface="Arial" charset="0"/>
            </a:rPr>
            <a:t>Collaborative Filtering (Peering)</a:t>
          </a:r>
        </a:p>
        <a:p>
          <a:pPr>
            <a:buClrTx/>
            <a:buSzTx/>
            <a:buFontTx/>
            <a:buNone/>
          </a:pPr>
          <a:r>
            <a:rPr lang="en-US" b="0">
              <a:solidFill>
                <a:schemeClr val="tx2">
                  <a:lumMod val="75000"/>
                  <a:lumOff val="25000"/>
                </a:schemeClr>
              </a:solidFill>
            </a:rPr>
            <a:t>Recommend based upon response from peers -  “others like you”</a:t>
          </a:r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C2E70CA4-61FF-4FC0-BF8B-BFEABE9EB38B}" type="parTrans" cxnId="{59C981C1-C40D-4C5C-86F3-31F12B7F01D6}">
      <dgm:prSet/>
      <dgm:spPr/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33AB0339-8C55-4094-B0FE-97D41504EA34}" type="sibTrans" cxnId="{59C981C1-C40D-4C5C-86F3-31F12B7F01D6}">
      <dgm:prSet/>
      <dgm:spPr/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A364E13F-DB4B-4356-8F0D-27DE97458C30}">
      <dgm:prSet phldrT="[Text]"/>
      <dgm:spPr>
        <a:ln w="19050">
          <a:solidFill>
            <a:srgbClr val="0070C0"/>
          </a:solidFill>
        </a:ln>
      </dgm:spPr>
      <dgm:t>
        <a:bodyPr/>
        <a:lstStyle/>
        <a:p>
          <a:pPr>
            <a:buClrTx/>
            <a:buSzTx/>
            <a:buFontTx/>
            <a:buNone/>
          </a:pPr>
          <a:r>
            <a:rPr lang="en-US" b="1" dirty="0">
              <a:solidFill>
                <a:schemeClr val="tx2">
                  <a:lumMod val="75000"/>
                  <a:lumOff val="25000"/>
                </a:schemeClr>
              </a:solidFill>
              <a:latin typeface="Arial" charset="0"/>
            </a:rPr>
            <a:t>Collaborative Filtering </a:t>
          </a:r>
          <a:r>
            <a:rPr kumimoji="0" lang="en-US" b="1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rPr>
            <a:t>(Content)</a:t>
          </a:r>
        </a:p>
        <a:p>
          <a:pPr>
            <a:buClrTx/>
            <a:buSzTx/>
            <a:buFontTx/>
            <a:buNone/>
          </a:pPr>
          <a:r>
            <a:rPr lang="en-US" b="0" dirty="0">
              <a:solidFill>
                <a:schemeClr val="tx2">
                  <a:lumMod val="75000"/>
                  <a:lumOff val="25000"/>
                </a:schemeClr>
              </a:solidFill>
            </a:rPr>
            <a:t>Recommend based upon content similarities – “things like this” </a:t>
          </a:r>
          <a:endParaRPr lang="en-US" dirty="0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7067E09C-BFD6-4EED-8EC3-174582657FD4}" type="parTrans" cxnId="{A18A9E97-04AB-4BDC-9211-1015E7AC51D4}">
      <dgm:prSet/>
      <dgm:spPr/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793DC14B-9BA5-4F81-949E-2EF24B3114D2}" type="sibTrans" cxnId="{A18A9E97-04AB-4BDC-9211-1015E7AC51D4}">
      <dgm:prSet/>
      <dgm:spPr/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A8BC1841-07D1-4E71-81F5-95ED967F187B}">
      <dgm:prSet phldrT="[Text]"/>
      <dgm:spPr>
        <a:ln w="19050">
          <a:solidFill>
            <a:srgbClr val="0070C0"/>
          </a:solidFill>
        </a:ln>
      </dgm:spPr>
      <dgm:t>
        <a:bodyPr/>
        <a:lstStyle/>
        <a:p>
          <a:pPr>
            <a:buClrTx/>
            <a:buSzTx/>
            <a:buFontTx/>
            <a:buNone/>
          </a:pPr>
          <a:r>
            <a:rPr lang="en-US" b="1" dirty="0">
              <a:solidFill>
                <a:schemeClr val="tx2">
                  <a:lumMod val="75000"/>
                  <a:lumOff val="25000"/>
                </a:schemeClr>
              </a:solidFill>
              <a:latin typeface="Arial" charset="0"/>
            </a:rPr>
            <a:t>Feedback-Driven Customization</a:t>
          </a:r>
        </a:p>
        <a:p>
          <a:pPr>
            <a:buClrTx/>
            <a:buSzTx/>
            <a:buFontTx/>
            <a:buNone/>
          </a:pPr>
          <a:r>
            <a:rPr lang="en-US" b="0" dirty="0">
              <a:solidFill>
                <a:schemeClr val="tx2">
                  <a:lumMod val="75000"/>
                  <a:lumOff val="25000"/>
                </a:schemeClr>
              </a:solidFill>
            </a:rPr>
            <a:t>Recommend/ adapt based upon individual feedback and preferences</a:t>
          </a:r>
          <a:endParaRPr lang="en-US" dirty="0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61FE46AD-0FA8-4909-BB22-AAF50F06FADF}" type="parTrans" cxnId="{EDB3F1E8-E395-4803-88C6-3CE8131B303A}">
      <dgm:prSet/>
      <dgm:spPr/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5BABB6B1-AE18-4DC2-8605-D511868EFA76}" type="sibTrans" cxnId="{EDB3F1E8-E395-4803-88C6-3CE8131B303A}">
      <dgm:prSet/>
      <dgm:spPr/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ADC82262-2B2B-488A-8E7B-5018B3D98FB7}">
      <dgm:prSet phldrT="[Text]"/>
      <dgm:spPr>
        <a:ln w="19050">
          <a:solidFill>
            <a:srgbClr val="0070C0"/>
          </a:solidFill>
        </a:ln>
      </dgm:spPr>
      <dgm:t>
        <a:bodyPr/>
        <a:lstStyle/>
        <a:p>
          <a:r>
            <a:rPr lang="en-US" b="1">
              <a:solidFill>
                <a:schemeClr val="tx2">
                  <a:lumMod val="75000"/>
                  <a:lumOff val="25000"/>
                </a:schemeClr>
              </a:solidFill>
            </a:rPr>
            <a:t>Behavior Targeting/ Learning</a:t>
          </a:r>
        </a:p>
        <a:p>
          <a:r>
            <a:rPr lang="en-US" b="0">
              <a:solidFill>
                <a:schemeClr val="tx2">
                  <a:lumMod val="75000"/>
                  <a:lumOff val="25000"/>
                </a:schemeClr>
              </a:solidFill>
            </a:rPr>
            <a:t>Recommend/ adapt based upon past behavior</a:t>
          </a:r>
        </a:p>
      </dgm:t>
    </dgm:pt>
    <dgm:pt modelId="{A1AD6AA8-2706-4D97-9EDE-CC700A51A436}" type="parTrans" cxnId="{620CB2CC-2F52-418A-B2A9-0533B0AE356A}">
      <dgm:prSet/>
      <dgm:spPr/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2E729EB8-411C-4692-80B0-E68443788CB9}" type="sibTrans" cxnId="{620CB2CC-2F52-418A-B2A9-0533B0AE356A}">
      <dgm:prSet/>
      <dgm:spPr/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0325BD68-B131-4F6D-B697-0A5ED8C6F507}">
      <dgm:prSet phldrT="[Text]"/>
      <dgm:spPr>
        <a:ln w="19050">
          <a:solidFill>
            <a:srgbClr val="0070C0"/>
          </a:solidFill>
        </a:ln>
      </dgm:spPr>
      <dgm:t>
        <a:bodyPr/>
        <a:lstStyle/>
        <a:p>
          <a:r>
            <a:rPr lang="en-US" b="1">
              <a:solidFill>
                <a:schemeClr val="tx2">
                  <a:lumMod val="75000"/>
                  <a:lumOff val="25000"/>
                </a:schemeClr>
              </a:solidFill>
            </a:rPr>
            <a:t>Event/ State Targeting</a:t>
          </a:r>
        </a:p>
        <a:p>
          <a:r>
            <a:rPr lang="en-US">
              <a:solidFill>
                <a:schemeClr val="tx2">
                  <a:lumMod val="75000"/>
                  <a:lumOff val="25000"/>
                </a:schemeClr>
              </a:solidFill>
            </a:rPr>
            <a:t>Recommend based upon awareness of a relevant event/ state</a:t>
          </a:r>
        </a:p>
      </dgm:t>
    </dgm:pt>
    <dgm:pt modelId="{E47111ED-099F-426B-A786-E6517E423C3A}" type="parTrans" cxnId="{1E668E8E-B8D2-4722-87BA-19B546DF6BEA}">
      <dgm:prSet/>
      <dgm:spPr/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FC357438-2FC2-4DA6-B3C3-498537604C7D}" type="sibTrans" cxnId="{1E668E8E-B8D2-4722-87BA-19B546DF6BEA}">
      <dgm:prSet/>
      <dgm:spPr/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14B77041-975D-47E5-89FD-E4B7E867690A}">
      <dgm:prSet phldrT="[Text]"/>
      <dgm:spPr>
        <a:ln w="19050">
          <a:solidFill>
            <a:srgbClr val="0070C0"/>
          </a:solidFill>
        </a:ln>
      </dgm:spPr>
      <dgm:t>
        <a:bodyPr/>
        <a:lstStyle/>
        <a:p>
          <a:r>
            <a:rPr lang="en-US" b="1">
              <a:solidFill>
                <a:schemeClr val="tx2">
                  <a:lumMod val="75000"/>
                  <a:lumOff val="25000"/>
                </a:schemeClr>
              </a:solidFill>
            </a:rPr>
            <a:t>Predictive/ Proactive</a:t>
          </a:r>
        </a:p>
        <a:p>
          <a:r>
            <a:rPr lang="en-US">
              <a:solidFill>
                <a:schemeClr val="tx2">
                  <a:lumMod val="75000"/>
                  <a:lumOff val="25000"/>
                </a:schemeClr>
              </a:solidFill>
            </a:rPr>
            <a:t>Recommend/ adapt based upon anticipation of an event</a:t>
          </a:r>
        </a:p>
      </dgm:t>
    </dgm:pt>
    <dgm:pt modelId="{5CBEE810-5A40-45B1-850E-1932C5F9F12C}" type="parTrans" cxnId="{F1CD5CEE-42B6-4A7E-AF8B-47D6927EBAA2}">
      <dgm:prSet/>
      <dgm:spPr/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FBFC9347-8D58-4DAF-9551-8618EC31450B}" type="sibTrans" cxnId="{F1CD5CEE-42B6-4A7E-AF8B-47D6927EBAA2}">
      <dgm:prSet/>
      <dgm:spPr/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7CBC195F-D615-4DB1-A412-8072222D8BE2}">
      <dgm:prSet phldrT="[Text]"/>
      <dgm:spPr>
        <a:ln w="19050">
          <a:solidFill>
            <a:srgbClr val="0070C0"/>
          </a:solidFill>
        </a:ln>
      </dgm:spPr>
      <dgm:t>
        <a:bodyPr/>
        <a:lstStyle/>
        <a:p>
          <a:r>
            <a:rPr lang="en-US" b="1" dirty="0">
              <a:solidFill>
                <a:schemeClr val="tx2">
                  <a:lumMod val="75000"/>
                  <a:lumOff val="25000"/>
                </a:schemeClr>
              </a:solidFill>
            </a:rPr>
            <a:t>Mode/ Mood Targeting</a:t>
          </a:r>
        </a:p>
        <a:p>
          <a:r>
            <a:rPr lang="en-US" dirty="0">
              <a:solidFill>
                <a:schemeClr val="tx2">
                  <a:lumMod val="75000"/>
                  <a:lumOff val="25000"/>
                </a:schemeClr>
              </a:solidFill>
            </a:rPr>
            <a:t>Recommend/ adapt based upon person’s state of mind or goal</a:t>
          </a:r>
        </a:p>
      </dgm:t>
    </dgm:pt>
    <dgm:pt modelId="{BF8D69B4-32EA-4526-BE18-B5F8A5F969CA}" type="parTrans" cxnId="{ACE8C356-FD17-4B92-AC32-C000A9BB1263}">
      <dgm:prSet/>
      <dgm:spPr/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DE1C2D2A-74DB-4459-B2B3-6A6F8D496CA8}" type="sibTrans" cxnId="{ACE8C356-FD17-4B92-AC32-C000A9BB1263}">
      <dgm:prSet/>
      <dgm:spPr/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9041090D-90F5-4065-B5DF-7123C1EC9A8A}">
      <dgm:prSet phldrT="[Text]"/>
      <dgm:spPr>
        <a:ln w="19050">
          <a:solidFill>
            <a:srgbClr val="0070C0"/>
          </a:solidFill>
        </a:ln>
      </dgm:spPr>
      <dgm:t>
        <a:bodyPr/>
        <a:lstStyle/>
        <a:p>
          <a:r>
            <a:rPr lang="en-US" b="1">
              <a:solidFill>
                <a:schemeClr val="tx2">
                  <a:lumMod val="75000"/>
                  <a:lumOff val="25000"/>
                </a:schemeClr>
              </a:solidFill>
            </a:rPr>
            <a:t>Profiling/ Surveying</a:t>
          </a:r>
        </a:p>
        <a:p>
          <a:r>
            <a:rPr lang="en-US">
              <a:solidFill>
                <a:schemeClr val="tx2">
                  <a:lumMod val="75000"/>
                  <a:lumOff val="25000"/>
                </a:schemeClr>
              </a:solidFill>
            </a:rPr>
            <a:t>Recommend by collecting specific information from the customer</a:t>
          </a:r>
        </a:p>
      </dgm:t>
    </dgm:pt>
    <dgm:pt modelId="{C32E78AA-3732-4351-A8C3-F45ABC6F1547}" type="parTrans" cxnId="{033B2D0D-4E98-44A8-8B18-9676E6FE31D8}">
      <dgm:prSet/>
      <dgm:spPr/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F86E40D4-4422-41A9-AC64-3AB967DD3EEA}" type="sibTrans" cxnId="{033B2D0D-4E98-44A8-8B18-9676E6FE31D8}">
      <dgm:prSet/>
      <dgm:spPr/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C28AAF86-79A0-45BE-8869-EECFC82D5999}" type="pres">
      <dgm:prSet presAssocID="{7FEA2FEE-727A-403B-BBB7-B2186000E743}" presName="diagram" presStyleCnt="0">
        <dgm:presLayoutVars>
          <dgm:dir/>
          <dgm:resizeHandles val="exact"/>
        </dgm:presLayoutVars>
      </dgm:prSet>
      <dgm:spPr/>
    </dgm:pt>
    <dgm:pt modelId="{77EFE7DD-3D3F-4D36-91C3-CC1334AEBB28}" type="pres">
      <dgm:prSet presAssocID="{6809E963-3258-46D9-AEBC-2A8912C44397}" presName="node" presStyleLbl="node1" presStyleIdx="0" presStyleCnt="8">
        <dgm:presLayoutVars>
          <dgm:bulletEnabled val="1"/>
        </dgm:presLayoutVars>
      </dgm:prSet>
      <dgm:spPr/>
    </dgm:pt>
    <dgm:pt modelId="{3E078C68-E24A-4B70-8FCE-8D35B2BDC981}" type="pres">
      <dgm:prSet presAssocID="{33AB0339-8C55-4094-B0FE-97D41504EA34}" presName="sibTrans" presStyleCnt="0"/>
      <dgm:spPr/>
    </dgm:pt>
    <dgm:pt modelId="{1C8BAA41-BCCF-47A1-9CE3-D78B26C8322A}" type="pres">
      <dgm:prSet presAssocID="{A364E13F-DB4B-4356-8F0D-27DE97458C30}" presName="node" presStyleLbl="node1" presStyleIdx="1" presStyleCnt="8">
        <dgm:presLayoutVars>
          <dgm:bulletEnabled val="1"/>
        </dgm:presLayoutVars>
      </dgm:prSet>
      <dgm:spPr/>
    </dgm:pt>
    <dgm:pt modelId="{E644FD39-BACF-4DF4-86AE-FC1C38ACF75F}" type="pres">
      <dgm:prSet presAssocID="{793DC14B-9BA5-4F81-949E-2EF24B3114D2}" presName="sibTrans" presStyleCnt="0"/>
      <dgm:spPr/>
    </dgm:pt>
    <dgm:pt modelId="{1D6691D2-E361-4710-B2D2-A8C822498438}" type="pres">
      <dgm:prSet presAssocID="{A8BC1841-07D1-4E71-81F5-95ED967F187B}" presName="node" presStyleLbl="node1" presStyleIdx="2" presStyleCnt="8">
        <dgm:presLayoutVars>
          <dgm:bulletEnabled val="1"/>
        </dgm:presLayoutVars>
      </dgm:prSet>
      <dgm:spPr/>
    </dgm:pt>
    <dgm:pt modelId="{539BF248-0D71-435F-908D-D3379B5350A8}" type="pres">
      <dgm:prSet presAssocID="{5BABB6B1-AE18-4DC2-8605-D511868EFA76}" presName="sibTrans" presStyleCnt="0"/>
      <dgm:spPr/>
    </dgm:pt>
    <dgm:pt modelId="{72AFFB5B-1158-4E1E-BA4D-7C5530BBFF04}" type="pres">
      <dgm:prSet presAssocID="{ADC82262-2B2B-488A-8E7B-5018B3D98FB7}" presName="node" presStyleLbl="node1" presStyleIdx="3" presStyleCnt="8">
        <dgm:presLayoutVars>
          <dgm:bulletEnabled val="1"/>
        </dgm:presLayoutVars>
      </dgm:prSet>
      <dgm:spPr/>
    </dgm:pt>
    <dgm:pt modelId="{625BCAD9-7D8D-42E8-A4D8-C255BA0ED9AB}" type="pres">
      <dgm:prSet presAssocID="{2E729EB8-411C-4692-80B0-E68443788CB9}" presName="sibTrans" presStyleCnt="0"/>
      <dgm:spPr/>
    </dgm:pt>
    <dgm:pt modelId="{710BC31F-3651-47A6-B4DE-6B2F1FF55633}" type="pres">
      <dgm:prSet presAssocID="{0325BD68-B131-4F6D-B697-0A5ED8C6F507}" presName="node" presStyleLbl="node1" presStyleIdx="4" presStyleCnt="8">
        <dgm:presLayoutVars>
          <dgm:bulletEnabled val="1"/>
        </dgm:presLayoutVars>
      </dgm:prSet>
      <dgm:spPr/>
    </dgm:pt>
    <dgm:pt modelId="{C254E03B-7462-493C-9B66-7A1A949304F8}" type="pres">
      <dgm:prSet presAssocID="{FC357438-2FC2-4DA6-B3C3-498537604C7D}" presName="sibTrans" presStyleCnt="0"/>
      <dgm:spPr/>
    </dgm:pt>
    <dgm:pt modelId="{BFCE059D-CC33-4153-8893-2C01C387C112}" type="pres">
      <dgm:prSet presAssocID="{14B77041-975D-47E5-89FD-E4B7E867690A}" presName="node" presStyleLbl="node1" presStyleIdx="5" presStyleCnt="8">
        <dgm:presLayoutVars>
          <dgm:bulletEnabled val="1"/>
        </dgm:presLayoutVars>
      </dgm:prSet>
      <dgm:spPr/>
    </dgm:pt>
    <dgm:pt modelId="{E8A06247-2EA3-4E1C-BF48-A63DB607DF9F}" type="pres">
      <dgm:prSet presAssocID="{FBFC9347-8D58-4DAF-9551-8618EC31450B}" presName="sibTrans" presStyleCnt="0"/>
      <dgm:spPr/>
    </dgm:pt>
    <dgm:pt modelId="{EBE15FA3-A84B-48F5-A756-244443122107}" type="pres">
      <dgm:prSet presAssocID="{7CBC195F-D615-4DB1-A412-8072222D8BE2}" presName="node" presStyleLbl="node1" presStyleIdx="6" presStyleCnt="8">
        <dgm:presLayoutVars>
          <dgm:bulletEnabled val="1"/>
        </dgm:presLayoutVars>
      </dgm:prSet>
      <dgm:spPr/>
    </dgm:pt>
    <dgm:pt modelId="{A22C33EC-6760-4C22-9BFC-133EF1DF6621}" type="pres">
      <dgm:prSet presAssocID="{DE1C2D2A-74DB-4459-B2B3-6A6F8D496CA8}" presName="sibTrans" presStyleCnt="0"/>
      <dgm:spPr/>
    </dgm:pt>
    <dgm:pt modelId="{466CA555-742A-4A18-AF96-10D7986CD3BB}" type="pres">
      <dgm:prSet presAssocID="{9041090D-90F5-4065-B5DF-7123C1EC9A8A}" presName="node" presStyleLbl="node1" presStyleIdx="7" presStyleCnt="8">
        <dgm:presLayoutVars>
          <dgm:bulletEnabled val="1"/>
        </dgm:presLayoutVars>
      </dgm:prSet>
      <dgm:spPr/>
    </dgm:pt>
  </dgm:ptLst>
  <dgm:cxnLst>
    <dgm:cxn modelId="{033B2D0D-4E98-44A8-8B18-9676E6FE31D8}" srcId="{7FEA2FEE-727A-403B-BBB7-B2186000E743}" destId="{9041090D-90F5-4065-B5DF-7123C1EC9A8A}" srcOrd="7" destOrd="0" parTransId="{C32E78AA-3732-4351-A8C3-F45ABC6F1547}" sibTransId="{F86E40D4-4422-41A9-AC64-3AB967DD3EEA}"/>
    <dgm:cxn modelId="{1DE7F727-C1B3-48E0-9B6D-FF405ED37227}" type="presOf" srcId="{7FEA2FEE-727A-403B-BBB7-B2186000E743}" destId="{C28AAF86-79A0-45BE-8869-EECFC82D5999}" srcOrd="0" destOrd="0" presId="urn:microsoft.com/office/officeart/2005/8/layout/default"/>
    <dgm:cxn modelId="{6D7D545F-1F8C-4F5F-A6BC-5353C3B6EA80}" type="presOf" srcId="{6809E963-3258-46D9-AEBC-2A8912C44397}" destId="{77EFE7DD-3D3F-4D36-91C3-CC1334AEBB28}" srcOrd="0" destOrd="0" presId="urn:microsoft.com/office/officeart/2005/8/layout/default"/>
    <dgm:cxn modelId="{ACE8C356-FD17-4B92-AC32-C000A9BB1263}" srcId="{7FEA2FEE-727A-403B-BBB7-B2186000E743}" destId="{7CBC195F-D615-4DB1-A412-8072222D8BE2}" srcOrd="6" destOrd="0" parTransId="{BF8D69B4-32EA-4526-BE18-B5F8A5F969CA}" sibTransId="{DE1C2D2A-74DB-4459-B2B3-6A6F8D496CA8}"/>
    <dgm:cxn modelId="{EBCBDE87-CDB0-4E5B-8F38-968391C2BFCE}" type="presOf" srcId="{A8BC1841-07D1-4E71-81F5-95ED967F187B}" destId="{1D6691D2-E361-4710-B2D2-A8C822498438}" srcOrd="0" destOrd="0" presId="urn:microsoft.com/office/officeart/2005/8/layout/default"/>
    <dgm:cxn modelId="{58D52E8E-117B-4A41-8AD0-D6AD893A5DE6}" type="presOf" srcId="{ADC82262-2B2B-488A-8E7B-5018B3D98FB7}" destId="{72AFFB5B-1158-4E1E-BA4D-7C5530BBFF04}" srcOrd="0" destOrd="0" presId="urn:microsoft.com/office/officeart/2005/8/layout/default"/>
    <dgm:cxn modelId="{1E668E8E-B8D2-4722-87BA-19B546DF6BEA}" srcId="{7FEA2FEE-727A-403B-BBB7-B2186000E743}" destId="{0325BD68-B131-4F6D-B697-0A5ED8C6F507}" srcOrd="4" destOrd="0" parTransId="{E47111ED-099F-426B-A786-E6517E423C3A}" sibTransId="{FC357438-2FC2-4DA6-B3C3-498537604C7D}"/>
    <dgm:cxn modelId="{A18A9E97-04AB-4BDC-9211-1015E7AC51D4}" srcId="{7FEA2FEE-727A-403B-BBB7-B2186000E743}" destId="{A364E13F-DB4B-4356-8F0D-27DE97458C30}" srcOrd="1" destOrd="0" parTransId="{7067E09C-BFD6-4EED-8EC3-174582657FD4}" sibTransId="{793DC14B-9BA5-4F81-949E-2EF24B3114D2}"/>
    <dgm:cxn modelId="{2CCC9DBC-7ECC-4079-AA02-476075ABFB47}" type="presOf" srcId="{A364E13F-DB4B-4356-8F0D-27DE97458C30}" destId="{1C8BAA41-BCCF-47A1-9CE3-D78B26C8322A}" srcOrd="0" destOrd="0" presId="urn:microsoft.com/office/officeart/2005/8/layout/default"/>
    <dgm:cxn modelId="{59C981C1-C40D-4C5C-86F3-31F12B7F01D6}" srcId="{7FEA2FEE-727A-403B-BBB7-B2186000E743}" destId="{6809E963-3258-46D9-AEBC-2A8912C44397}" srcOrd="0" destOrd="0" parTransId="{C2E70CA4-61FF-4FC0-BF8B-BFEABE9EB38B}" sibTransId="{33AB0339-8C55-4094-B0FE-97D41504EA34}"/>
    <dgm:cxn modelId="{9A2467C5-08C0-4ECA-BFB6-49E72523CA66}" type="presOf" srcId="{9041090D-90F5-4065-B5DF-7123C1EC9A8A}" destId="{466CA555-742A-4A18-AF96-10D7986CD3BB}" srcOrd="0" destOrd="0" presId="urn:microsoft.com/office/officeart/2005/8/layout/default"/>
    <dgm:cxn modelId="{682F09C9-CC36-4030-BE72-9C20C58C3BFA}" type="presOf" srcId="{14B77041-975D-47E5-89FD-E4B7E867690A}" destId="{BFCE059D-CC33-4153-8893-2C01C387C112}" srcOrd="0" destOrd="0" presId="urn:microsoft.com/office/officeart/2005/8/layout/default"/>
    <dgm:cxn modelId="{620CB2CC-2F52-418A-B2A9-0533B0AE356A}" srcId="{7FEA2FEE-727A-403B-BBB7-B2186000E743}" destId="{ADC82262-2B2B-488A-8E7B-5018B3D98FB7}" srcOrd="3" destOrd="0" parTransId="{A1AD6AA8-2706-4D97-9EDE-CC700A51A436}" sibTransId="{2E729EB8-411C-4692-80B0-E68443788CB9}"/>
    <dgm:cxn modelId="{16E2C3CD-C048-49AB-8A1B-9DB77476B57D}" type="presOf" srcId="{0325BD68-B131-4F6D-B697-0A5ED8C6F507}" destId="{710BC31F-3651-47A6-B4DE-6B2F1FF55633}" srcOrd="0" destOrd="0" presId="urn:microsoft.com/office/officeart/2005/8/layout/default"/>
    <dgm:cxn modelId="{D79997E5-15E4-4823-A8F9-66D1B310AE66}" type="presOf" srcId="{7CBC195F-D615-4DB1-A412-8072222D8BE2}" destId="{EBE15FA3-A84B-48F5-A756-244443122107}" srcOrd="0" destOrd="0" presId="urn:microsoft.com/office/officeart/2005/8/layout/default"/>
    <dgm:cxn modelId="{EDB3F1E8-E395-4803-88C6-3CE8131B303A}" srcId="{7FEA2FEE-727A-403B-BBB7-B2186000E743}" destId="{A8BC1841-07D1-4E71-81F5-95ED967F187B}" srcOrd="2" destOrd="0" parTransId="{61FE46AD-0FA8-4909-BB22-AAF50F06FADF}" sibTransId="{5BABB6B1-AE18-4DC2-8605-D511868EFA76}"/>
    <dgm:cxn modelId="{F1CD5CEE-42B6-4A7E-AF8B-47D6927EBAA2}" srcId="{7FEA2FEE-727A-403B-BBB7-B2186000E743}" destId="{14B77041-975D-47E5-89FD-E4B7E867690A}" srcOrd="5" destOrd="0" parTransId="{5CBEE810-5A40-45B1-850E-1932C5F9F12C}" sibTransId="{FBFC9347-8D58-4DAF-9551-8618EC31450B}"/>
    <dgm:cxn modelId="{262873F9-76A0-454A-985C-3BFECD9F3849}" type="presParOf" srcId="{C28AAF86-79A0-45BE-8869-EECFC82D5999}" destId="{77EFE7DD-3D3F-4D36-91C3-CC1334AEBB28}" srcOrd="0" destOrd="0" presId="urn:microsoft.com/office/officeart/2005/8/layout/default"/>
    <dgm:cxn modelId="{86E78EA4-C643-4E0B-83A4-43C88015BD1F}" type="presParOf" srcId="{C28AAF86-79A0-45BE-8869-EECFC82D5999}" destId="{3E078C68-E24A-4B70-8FCE-8D35B2BDC981}" srcOrd="1" destOrd="0" presId="urn:microsoft.com/office/officeart/2005/8/layout/default"/>
    <dgm:cxn modelId="{9B615602-253C-41AD-BBF0-C493E5012950}" type="presParOf" srcId="{C28AAF86-79A0-45BE-8869-EECFC82D5999}" destId="{1C8BAA41-BCCF-47A1-9CE3-D78B26C8322A}" srcOrd="2" destOrd="0" presId="urn:microsoft.com/office/officeart/2005/8/layout/default"/>
    <dgm:cxn modelId="{CA979BA4-083E-42CE-B5F8-E59B083FCF3E}" type="presParOf" srcId="{C28AAF86-79A0-45BE-8869-EECFC82D5999}" destId="{E644FD39-BACF-4DF4-86AE-FC1C38ACF75F}" srcOrd="3" destOrd="0" presId="urn:microsoft.com/office/officeart/2005/8/layout/default"/>
    <dgm:cxn modelId="{2471BC83-6FC8-44D7-A50C-B88C302DF92F}" type="presParOf" srcId="{C28AAF86-79A0-45BE-8869-EECFC82D5999}" destId="{1D6691D2-E361-4710-B2D2-A8C822498438}" srcOrd="4" destOrd="0" presId="urn:microsoft.com/office/officeart/2005/8/layout/default"/>
    <dgm:cxn modelId="{A0A70845-E460-4EFB-ADDC-F8801FDAB855}" type="presParOf" srcId="{C28AAF86-79A0-45BE-8869-EECFC82D5999}" destId="{539BF248-0D71-435F-908D-D3379B5350A8}" srcOrd="5" destOrd="0" presId="urn:microsoft.com/office/officeart/2005/8/layout/default"/>
    <dgm:cxn modelId="{9363395C-06CB-47D8-AD0A-8D2497974DE4}" type="presParOf" srcId="{C28AAF86-79A0-45BE-8869-EECFC82D5999}" destId="{72AFFB5B-1158-4E1E-BA4D-7C5530BBFF04}" srcOrd="6" destOrd="0" presId="urn:microsoft.com/office/officeart/2005/8/layout/default"/>
    <dgm:cxn modelId="{19C447A9-C0B4-44A7-B871-AECE18FDD8BE}" type="presParOf" srcId="{C28AAF86-79A0-45BE-8869-EECFC82D5999}" destId="{625BCAD9-7D8D-42E8-A4D8-C255BA0ED9AB}" srcOrd="7" destOrd="0" presId="urn:microsoft.com/office/officeart/2005/8/layout/default"/>
    <dgm:cxn modelId="{B5D4C028-FAE1-4152-BEA4-F8EDE6CE6C81}" type="presParOf" srcId="{C28AAF86-79A0-45BE-8869-EECFC82D5999}" destId="{710BC31F-3651-47A6-B4DE-6B2F1FF55633}" srcOrd="8" destOrd="0" presId="urn:microsoft.com/office/officeart/2005/8/layout/default"/>
    <dgm:cxn modelId="{7436F974-BB0B-416F-9F2D-D72C10FF2672}" type="presParOf" srcId="{C28AAF86-79A0-45BE-8869-EECFC82D5999}" destId="{C254E03B-7462-493C-9B66-7A1A949304F8}" srcOrd="9" destOrd="0" presId="urn:microsoft.com/office/officeart/2005/8/layout/default"/>
    <dgm:cxn modelId="{D210A91F-8E21-46B3-9123-3B3FE4FD7DA6}" type="presParOf" srcId="{C28AAF86-79A0-45BE-8869-EECFC82D5999}" destId="{BFCE059D-CC33-4153-8893-2C01C387C112}" srcOrd="10" destOrd="0" presId="urn:microsoft.com/office/officeart/2005/8/layout/default"/>
    <dgm:cxn modelId="{1FCCDB52-16EA-4B3A-A122-8CBA9062D1FC}" type="presParOf" srcId="{C28AAF86-79A0-45BE-8869-EECFC82D5999}" destId="{E8A06247-2EA3-4E1C-BF48-A63DB607DF9F}" srcOrd="11" destOrd="0" presId="urn:microsoft.com/office/officeart/2005/8/layout/default"/>
    <dgm:cxn modelId="{F1A4753A-0570-4DDC-B73B-4BA6AEFF96CF}" type="presParOf" srcId="{C28AAF86-79A0-45BE-8869-EECFC82D5999}" destId="{EBE15FA3-A84B-48F5-A756-244443122107}" srcOrd="12" destOrd="0" presId="urn:microsoft.com/office/officeart/2005/8/layout/default"/>
    <dgm:cxn modelId="{5775D8DE-889D-4FF0-86DE-391B4EE95A66}" type="presParOf" srcId="{C28AAF86-79A0-45BE-8869-EECFC82D5999}" destId="{A22C33EC-6760-4C22-9BFC-133EF1DF6621}" srcOrd="13" destOrd="0" presId="urn:microsoft.com/office/officeart/2005/8/layout/default"/>
    <dgm:cxn modelId="{3597E176-8684-4C6F-A9E8-25D3A0BBFE98}" type="presParOf" srcId="{C28AAF86-79A0-45BE-8869-EECFC82D5999}" destId="{466CA555-742A-4A18-AF96-10D7986CD3BB}" srcOrd="14" destOrd="0" presId="urn:microsoft.com/office/officeart/2005/8/layout/defaul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A056C0C-2B11-40F6-8F58-13A0CA1A9249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22BDCD52-0101-4D4F-9147-DE6D5B531E1D}">
      <dgm:prSet phldrT="[Text]" custT="1"/>
      <dgm:spPr>
        <a:ln w="28575">
          <a:solidFill>
            <a:srgbClr val="0070C0"/>
          </a:solidFill>
        </a:ln>
      </dgm:spPr>
      <dgm:t>
        <a:bodyPr/>
        <a:lstStyle/>
        <a:p>
          <a:r>
            <a:rPr lang="en-US" sz="2000" b="0">
              <a:solidFill>
                <a:schemeClr val="tx2">
                  <a:lumMod val="75000"/>
                  <a:lumOff val="25000"/>
                </a:schemeClr>
              </a:solidFill>
            </a:rPr>
            <a:t>Personalize Queues</a:t>
          </a:r>
        </a:p>
      </dgm:t>
    </dgm:pt>
    <dgm:pt modelId="{09F6A62F-A2B5-4121-B9EB-9122687F5458}" type="parTrans" cxnId="{218978D4-22B3-4A35-9375-9BDA1FC485C9}">
      <dgm:prSet/>
      <dgm:spPr/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096D37ED-6D89-4786-9BBB-B2AEBE83FF51}" type="sibTrans" cxnId="{218978D4-22B3-4A35-9375-9BDA1FC485C9}">
      <dgm:prSet/>
      <dgm:spPr/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B9BD8839-584B-4AF8-A053-773C3C94CDC6}">
      <dgm:prSet phldrT="[Text]" custT="1"/>
      <dgm:spPr>
        <a:ln w="28575">
          <a:solidFill>
            <a:srgbClr val="0070C0"/>
          </a:solidFill>
        </a:ln>
      </dgm:spPr>
      <dgm:t>
        <a:bodyPr/>
        <a:lstStyle/>
        <a:p>
          <a:r>
            <a:rPr lang="en-US" sz="2000" b="0">
              <a:solidFill>
                <a:schemeClr val="tx2">
                  <a:lumMod val="75000"/>
                  <a:lumOff val="25000"/>
                </a:schemeClr>
              </a:solidFill>
            </a:rPr>
            <a:t>Simplify   Purchase</a:t>
          </a:r>
        </a:p>
      </dgm:t>
    </dgm:pt>
    <dgm:pt modelId="{417B2B28-4535-4FB0-BAF6-042A83F989C0}" type="parTrans" cxnId="{A97A8EF0-100C-4226-A3B4-14A87AE5FDF0}">
      <dgm:prSet/>
      <dgm:spPr/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60B4D7F8-CF94-46FB-94FA-EBA2D98F4CC8}" type="sibTrans" cxnId="{A97A8EF0-100C-4226-A3B4-14A87AE5FDF0}">
      <dgm:prSet/>
      <dgm:spPr/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85AD931E-AD97-45BD-AAC7-2D133E6CC22B}">
      <dgm:prSet phldrT="[Text]" custT="1"/>
      <dgm:spPr>
        <a:ln w="28575">
          <a:solidFill>
            <a:srgbClr val="0070C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 b="0">
              <a:solidFill>
                <a:schemeClr val="tx2">
                  <a:lumMod val="75000"/>
                  <a:lumOff val="25000"/>
                </a:schemeClr>
              </a:solidFill>
            </a:rPr>
            <a:t>Keep Customers   Informed</a:t>
          </a:r>
        </a:p>
      </dgm:t>
    </dgm:pt>
    <dgm:pt modelId="{ED280BC0-5D5B-47DC-B4D1-5062AA31354B}" type="parTrans" cxnId="{69356A53-D73F-49DA-BC0E-2851F1F93461}">
      <dgm:prSet/>
      <dgm:spPr/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C9DDF448-DB8D-4D2E-85F4-4F9E085DC674}" type="sibTrans" cxnId="{69356A53-D73F-49DA-BC0E-2851F1F93461}">
      <dgm:prSet/>
      <dgm:spPr/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ABB65B31-4479-4410-9394-A745715E868E}">
      <dgm:prSet phldrT="[Text]" custT="1"/>
      <dgm:spPr>
        <a:ln w="28575">
          <a:solidFill>
            <a:srgbClr val="0070C0"/>
          </a:solidFill>
        </a:ln>
      </dgm:spPr>
      <dgm:t>
        <a:bodyPr/>
        <a:lstStyle/>
        <a:p>
          <a:r>
            <a:rPr lang="en-US" sz="2000" b="0">
              <a:solidFill>
                <a:schemeClr val="tx2">
                  <a:lumMod val="75000"/>
                  <a:lumOff val="25000"/>
                </a:schemeClr>
              </a:solidFill>
            </a:rPr>
            <a:t>Reinforce      Value</a:t>
          </a:r>
        </a:p>
      </dgm:t>
    </dgm:pt>
    <dgm:pt modelId="{FC7E5710-D77A-42A3-8C97-E99B48CCDB37}" type="parTrans" cxnId="{6CF01899-B468-4447-AC7C-668875EB540F}">
      <dgm:prSet/>
      <dgm:spPr/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991EF967-D838-4F3E-9A46-7280541B6A83}" type="sibTrans" cxnId="{6CF01899-B468-4447-AC7C-668875EB540F}">
      <dgm:prSet/>
      <dgm:spPr/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0A3BBB39-5BD6-4A5A-81C5-D073EE34C218}">
      <dgm:prSet phldrT="[Text]" custT="1"/>
      <dgm:spPr>
        <a:ln w="28575">
          <a:solidFill>
            <a:srgbClr val="0070C0"/>
          </a:solidFill>
        </a:ln>
      </dgm:spPr>
      <dgm:t>
        <a:bodyPr/>
        <a:lstStyle/>
        <a:p>
          <a:r>
            <a:rPr lang="en-US" sz="2000" b="0">
              <a:solidFill>
                <a:schemeClr val="tx2">
                  <a:lumMod val="75000"/>
                  <a:lumOff val="25000"/>
                </a:schemeClr>
              </a:solidFill>
            </a:rPr>
            <a:t>Collect    Feedback</a:t>
          </a:r>
        </a:p>
      </dgm:t>
    </dgm:pt>
    <dgm:pt modelId="{8A032142-C292-4A9E-BC90-0E445D7F1944}" type="parTrans" cxnId="{23DE328E-0938-4BFE-AB33-36F7EC07BC5C}">
      <dgm:prSet/>
      <dgm:spPr/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FCDF4388-5EC1-4800-8B13-CA2ECE8E6167}" type="sibTrans" cxnId="{23DE328E-0938-4BFE-AB33-36F7EC07BC5C}">
      <dgm:prSet/>
      <dgm:spPr/>
      <dgm:t>
        <a:bodyPr/>
        <a:lstStyle/>
        <a:p>
          <a:endParaRPr lang="en-US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3668EB26-BC11-4563-B411-DDBC73F7AE3E}" type="pres">
      <dgm:prSet presAssocID="{BA056C0C-2B11-40F6-8F58-13A0CA1A9249}" presName="diagram" presStyleCnt="0">
        <dgm:presLayoutVars>
          <dgm:dir/>
          <dgm:resizeHandles val="exact"/>
        </dgm:presLayoutVars>
      </dgm:prSet>
      <dgm:spPr/>
    </dgm:pt>
    <dgm:pt modelId="{43E7C581-A44E-411A-BDAE-5F2D9C999039}" type="pres">
      <dgm:prSet presAssocID="{22BDCD52-0101-4D4F-9147-DE6D5B531E1D}" presName="node" presStyleLbl="node1" presStyleIdx="0" presStyleCnt="5">
        <dgm:presLayoutVars>
          <dgm:bulletEnabled val="1"/>
        </dgm:presLayoutVars>
      </dgm:prSet>
      <dgm:spPr/>
    </dgm:pt>
    <dgm:pt modelId="{9B4A4481-6C4E-4D3C-BE4C-8004EB8E8B83}" type="pres">
      <dgm:prSet presAssocID="{096D37ED-6D89-4786-9BBB-B2AEBE83FF51}" presName="sibTrans" presStyleCnt="0"/>
      <dgm:spPr/>
    </dgm:pt>
    <dgm:pt modelId="{FF17C6D3-BA5B-46BB-9587-FAABF3067F55}" type="pres">
      <dgm:prSet presAssocID="{B9BD8839-584B-4AF8-A053-773C3C94CDC6}" presName="node" presStyleLbl="node1" presStyleIdx="1" presStyleCnt="5">
        <dgm:presLayoutVars>
          <dgm:bulletEnabled val="1"/>
        </dgm:presLayoutVars>
      </dgm:prSet>
      <dgm:spPr/>
    </dgm:pt>
    <dgm:pt modelId="{12073E30-AB36-4844-A5EB-35AD5D450DBF}" type="pres">
      <dgm:prSet presAssocID="{60B4D7F8-CF94-46FB-94FA-EBA2D98F4CC8}" presName="sibTrans" presStyleCnt="0"/>
      <dgm:spPr/>
    </dgm:pt>
    <dgm:pt modelId="{8C66D47C-2DF6-40C7-9144-04E6D83AEB1D}" type="pres">
      <dgm:prSet presAssocID="{85AD931E-AD97-45BD-AAC7-2D133E6CC22B}" presName="node" presStyleLbl="node1" presStyleIdx="2" presStyleCnt="5">
        <dgm:presLayoutVars>
          <dgm:bulletEnabled val="1"/>
        </dgm:presLayoutVars>
      </dgm:prSet>
      <dgm:spPr/>
    </dgm:pt>
    <dgm:pt modelId="{310C0F0B-F9A5-45C8-96FA-D52E7F7DCEAF}" type="pres">
      <dgm:prSet presAssocID="{C9DDF448-DB8D-4D2E-85F4-4F9E085DC674}" presName="sibTrans" presStyleCnt="0"/>
      <dgm:spPr/>
    </dgm:pt>
    <dgm:pt modelId="{BD1FCDEC-F2CE-4622-BBBF-3A4989B93C8A}" type="pres">
      <dgm:prSet presAssocID="{ABB65B31-4479-4410-9394-A745715E868E}" presName="node" presStyleLbl="node1" presStyleIdx="3" presStyleCnt="5">
        <dgm:presLayoutVars>
          <dgm:bulletEnabled val="1"/>
        </dgm:presLayoutVars>
      </dgm:prSet>
      <dgm:spPr/>
    </dgm:pt>
    <dgm:pt modelId="{FF0195D6-E4A3-4A30-BA84-46CA67CE600C}" type="pres">
      <dgm:prSet presAssocID="{991EF967-D838-4F3E-9A46-7280541B6A83}" presName="sibTrans" presStyleCnt="0"/>
      <dgm:spPr/>
    </dgm:pt>
    <dgm:pt modelId="{1CE47BA7-8CFF-4039-B9EF-DAF61253203C}" type="pres">
      <dgm:prSet presAssocID="{0A3BBB39-5BD6-4A5A-81C5-D073EE34C218}" presName="node" presStyleLbl="node1" presStyleIdx="4" presStyleCnt="5">
        <dgm:presLayoutVars>
          <dgm:bulletEnabled val="1"/>
        </dgm:presLayoutVars>
      </dgm:prSet>
      <dgm:spPr/>
    </dgm:pt>
  </dgm:ptLst>
  <dgm:cxnLst>
    <dgm:cxn modelId="{87426C42-010C-48F4-BEC8-40201F0B9A41}" type="presOf" srcId="{0A3BBB39-5BD6-4A5A-81C5-D073EE34C218}" destId="{1CE47BA7-8CFF-4039-B9EF-DAF61253203C}" srcOrd="0" destOrd="0" presId="urn:microsoft.com/office/officeart/2005/8/layout/default"/>
    <dgm:cxn modelId="{DEC00F4C-F2C3-45E2-B565-18744D13BF39}" type="presOf" srcId="{ABB65B31-4479-4410-9394-A745715E868E}" destId="{BD1FCDEC-F2CE-4622-BBBF-3A4989B93C8A}" srcOrd="0" destOrd="0" presId="urn:microsoft.com/office/officeart/2005/8/layout/default"/>
    <dgm:cxn modelId="{69356A53-D73F-49DA-BC0E-2851F1F93461}" srcId="{BA056C0C-2B11-40F6-8F58-13A0CA1A9249}" destId="{85AD931E-AD97-45BD-AAC7-2D133E6CC22B}" srcOrd="2" destOrd="0" parTransId="{ED280BC0-5D5B-47DC-B4D1-5062AA31354B}" sibTransId="{C9DDF448-DB8D-4D2E-85F4-4F9E085DC674}"/>
    <dgm:cxn modelId="{23DE328E-0938-4BFE-AB33-36F7EC07BC5C}" srcId="{BA056C0C-2B11-40F6-8F58-13A0CA1A9249}" destId="{0A3BBB39-5BD6-4A5A-81C5-D073EE34C218}" srcOrd="4" destOrd="0" parTransId="{8A032142-C292-4A9E-BC90-0E445D7F1944}" sibTransId="{FCDF4388-5EC1-4800-8B13-CA2ECE8E6167}"/>
    <dgm:cxn modelId="{A8F5F796-029D-4688-AF71-109BA348621E}" type="presOf" srcId="{85AD931E-AD97-45BD-AAC7-2D133E6CC22B}" destId="{8C66D47C-2DF6-40C7-9144-04E6D83AEB1D}" srcOrd="0" destOrd="0" presId="urn:microsoft.com/office/officeart/2005/8/layout/default"/>
    <dgm:cxn modelId="{6CF01899-B468-4447-AC7C-668875EB540F}" srcId="{BA056C0C-2B11-40F6-8F58-13A0CA1A9249}" destId="{ABB65B31-4479-4410-9394-A745715E868E}" srcOrd="3" destOrd="0" parTransId="{FC7E5710-D77A-42A3-8C97-E99B48CCDB37}" sibTransId="{991EF967-D838-4F3E-9A46-7280541B6A83}"/>
    <dgm:cxn modelId="{BA99969B-5141-496B-8576-513C8410A05A}" type="presOf" srcId="{22BDCD52-0101-4D4F-9147-DE6D5B531E1D}" destId="{43E7C581-A44E-411A-BDAE-5F2D9C999039}" srcOrd="0" destOrd="0" presId="urn:microsoft.com/office/officeart/2005/8/layout/default"/>
    <dgm:cxn modelId="{40D17D9D-7782-46ED-BB5A-560C88DFB3A6}" type="presOf" srcId="{BA056C0C-2B11-40F6-8F58-13A0CA1A9249}" destId="{3668EB26-BC11-4563-B411-DDBC73F7AE3E}" srcOrd="0" destOrd="0" presId="urn:microsoft.com/office/officeart/2005/8/layout/default"/>
    <dgm:cxn modelId="{218978D4-22B3-4A35-9375-9BDA1FC485C9}" srcId="{BA056C0C-2B11-40F6-8F58-13A0CA1A9249}" destId="{22BDCD52-0101-4D4F-9147-DE6D5B531E1D}" srcOrd="0" destOrd="0" parTransId="{09F6A62F-A2B5-4121-B9EB-9122687F5458}" sibTransId="{096D37ED-6D89-4786-9BBB-B2AEBE83FF51}"/>
    <dgm:cxn modelId="{8B0453E1-C7BE-4F49-B98B-FCCC7BF273EE}" type="presOf" srcId="{B9BD8839-584B-4AF8-A053-773C3C94CDC6}" destId="{FF17C6D3-BA5B-46BB-9587-FAABF3067F55}" srcOrd="0" destOrd="0" presId="urn:microsoft.com/office/officeart/2005/8/layout/default"/>
    <dgm:cxn modelId="{A97A8EF0-100C-4226-A3B4-14A87AE5FDF0}" srcId="{BA056C0C-2B11-40F6-8F58-13A0CA1A9249}" destId="{B9BD8839-584B-4AF8-A053-773C3C94CDC6}" srcOrd="1" destOrd="0" parTransId="{417B2B28-4535-4FB0-BAF6-042A83F989C0}" sibTransId="{60B4D7F8-CF94-46FB-94FA-EBA2D98F4CC8}"/>
    <dgm:cxn modelId="{31F5FDD9-BB5E-4690-8609-BB22118F141D}" type="presParOf" srcId="{3668EB26-BC11-4563-B411-DDBC73F7AE3E}" destId="{43E7C581-A44E-411A-BDAE-5F2D9C999039}" srcOrd="0" destOrd="0" presId="urn:microsoft.com/office/officeart/2005/8/layout/default"/>
    <dgm:cxn modelId="{E10DE6E0-EE5C-4528-B1ED-FDFCB6724845}" type="presParOf" srcId="{3668EB26-BC11-4563-B411-DDBC73F7AE3E}" destId="{9B4A4481-6C4E-4D3C-BE4C-8004EB8E8B83}" srcOrd="1" destOrd="0" presId="urn:microsoft.com/office/officeart/2005/8/layout/default"/>
    <dgm:cxn modelId="{D2E51C5A-84AD-4548-9616-0CF52ACB60B9}" type="presParOf" srcId="{3668EB26-BC11-4563-B411-DDBC73F7AE3E}" destId="{FF17C6D3-BA5B-46BB-9587-FAABF3067F55}" srcOrd="2" destOrd="0" presId="urn:microsoft.com/office/officeart/2005/8/layout/default"/>
    <dgm:cxn modelId="{4784526C-F3CC-48D8-B688-817B194B6B08}" type="presParOf" srcId="{3668EB26-BC11-4563-B411-DDBC73F7AE3E}" destId="{12073E30-AB36-4844-A5EB-35AD5D450DBF}" srcOrd="3" destOrd="0" presId="urn:microsoft.com/office/officeart/2005/8/layout/default"/>
    <dgm:cxn modelId="{DE537D69-D974-465D-94FC-9587ADADC14C}" type="presParOf" srcId="{3668EB26-BC11-4563-B411-DDBC73F7AE3E}" destId="{8C66D47C-2DF6-40C7-9144-04E6D83AEB1D}" srcOrd="4" destOrd="0" presId="urn:microsoft.com/office/officeart/2005/8/layout/default"/>
    <dgm:cxn modelId="{FDE37D1E-5389-4580-B299-6B9F191DA42B}" type="presParOf" srcId="{3668EB26-BC11-4563-B411-DDBC73F7AE3E}" destId="{310C0F0B-F9A5-45C8-96FA-D52E7F7DCEAF}" srcOrd="5" destOrd="0" presId="urn:microsoft.com/office/officeart/2005/8/layout/default"/>
    <dgm:cxn modelId="{89CEF928-2412-45A0-885F-5AF74CB92A8D}" type="presParOf" srcId="{3668EB26-BC11-4563-B411-DDBC73F7AE3E}" destId="{BD1FCDEC-F2CE-4622-BBBF-3A4989B93C8A}" srcOrd="6" destOrd="0" presId="urn:microsoft.com/office/officeart/2005/8/layout/default"/>
    <dgm:cxn modelId="{CB048942-8068-478F-B951-A5DB5A8DAE30}" type="presParOf" srcId="{3668EB26-BC11-4563-B411-DDBC73F7AE3E}" destId="{FF0195D6-E4A3-4A30-BA84-46CA67CE600C}" srcOrd="7" destOrd="0" presId="urn:microsoft.com/office/officeart/2005/8/layout/default"/>
    <dgm:cxn modelId="{111F396A-4A43-4117-B7D5-B532B7BA83BF}" type="presParOf" srcId="{3668EB26-BC11-4563-B411-DDBC73F7AE3E}" destId="{1CE47BA7-8CFF-4039-B9EF-DAF61253203C}" srcOrd="8" destOrd="0" presId="urn:microsoft.com/office/officeart/2005/8/layout/default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D3CE18C-B6C3-49B2-9407-7D4653F30749}" type="doc">
      <dgm:prSet loTypeId="urn:microsoft.com/office/officeart/2011/layout/CircleProcess" loCatId="process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E874687A-DC80-4933-94BE-65B1CCAC5911}">
      <dgm:prSet phldrT="[Text]"/>
      <dgm:spPr>
        <a:ln>
          <a:solidFill>
            <a:srgbClr val="0070C0"/>
          </a:solidFill>
        </a:ln>
      </dgm:spPr>
      <dgm:t>
        <a:bodyPr/>
        <a:lstStyle/>
        <a:p>
          <a:r>
            <a:rPr lang="en-US" dirty="0">
              <a:solidFill>
                <a:schemeClr val="tx2">
                  <a:lumMod val="75000"/>
                  <a:lumOff val="25000"/>
                </a:schemeClr>
              </a:solidFill>
            </a:rPr>
            <a:t>Context</a:t>
          </a:r>
        </a:p>
      </dgm:t>
    </dgm:pt>
    <dgm:pt modelId="{79ED1FB3-4382-4227-80FC-9673D9DB037E}" type="parTrans" cxnId="{56BBCB5E-D780-4AD3-8141-EC8CB5BBF8E0}">
      <dgm:prSet/>
      <dgm:spPr/>
      <dgm:t>
        <a:bodyPr/>
        <a:lstStyle/>
        <a:p>
          <a:endParaRPr lang="en-US"/>
        </a:p>
      </dgm:t>
    </dgm:pt>
    <dgm:pt modelId="{6145B996-C3A3-4495-8B76-35B6263EAD4A}" type="sibTrans" cxnId="{56BBCB5E-D780-4AD3-8141-EC8CB5BBF8E0}">
      <dgm:prSet/>
      <dgm:spPr/>
      <dgm:t>
        <a:bodyPr/>
        <a:lstStyle/>
        <a:p>
          <a:endParaRPr lang="en-US"/>
        </a:p>
      </dgm:t>
    </dgm:pt>
    <dgm:pt modelId="{28986230-B928-41A1-B81D-8285DB8C0D0E}">
      <dgm:prSet phldrT="[Text]"/>
      <dgm:spPr>
        <a:ln>
          <a:solidFill>
            <a:srgbClr val="0070C0"/>
          </a:solidFill>
        </a:ln>
      </dgm:spPr>
      <dgm:t>
        <a:bodyPr/>
        <a:lstStyle/>
        <a:p>
          <a:r>
            <a:rPr lang="en-US" dirty="0">
              <a:solidFill>
                <a:schemeClr val="tx2">
                  <a:lumMod val="75000"/>
                  <a:lumOff val="25000"/>
                </a:schemeClr>
              </a:solidFill>
            </a:rPr>
            <a:t>Need</a:t>
          </a:r>
        </a:p>
      </dgm:t>
    </dgm:pt>
    <dgm:pt modelId="{7D0D0DD9-AE08-4163-AF50-C8958E55F214}" type="parTrans" cxnId="{6A7A595B-D8FE-4B94-B4D8-443B4F90F6D6}">
      <dgm:prSet/>
      <dgm:spPr/>
      <dgm:t>
        <a:bodyPr/>
        <a:lstStyle/>
        <a:p>
          <a:endParaRPr lang="en-US"/>
        </a:p>
      </dgm:t>
    </dgm:pt>
    <dgm:pt modelId="{E718069E-7651-4866-9452-ABC225EF6120}" type="sibTrans" cxnId="{6A7A595B-D8FE-4B94-B4D8-443B4F90F6D6}">
      <dgm:prSet/>
      <dgm:spPr/>
      <dgm:t>
        <a:bodyPr/>
        <a:lstStyle/>
        <a:p>
          <a:endParaRPr lang="en-US"/>
        </a:p>
      </dgm:t>
    </dgm:pt>
    <dgm:pt modelId="{C73B2CB8-1D46-4276-88FD-738E6F155E68}">
      <dgm:prSet phldrT="[Text]"/>
      <dgm:spPr>
        <a:ln>
          <a:solidFill>
            <a:srgbClr val="0070C0"/>
          </a:solidFill>
        </a:ln>
      </dgm:spPr>
      <dgm:t>
        <a:bodyPr/>
        <a:lstStyle/>
        <a:p>
          <a:r>
            <a:rPr lang="en-US" dirty="0">
              <a:solidFill>
                <a:schemeClr val="tx2">
                  <a:lumMod val="75000"/>
                  <a:lumOff val="25000"/>
                </a:schemeClr>
              </a:solidFill>
            </a:rPr>
            <a:t>Solution</a:t>
          </a:r>
        </a:p>
      </dgm:t>
    </dgm:pt>
    <dgm:pt modelId="{7E99C197-3EB1-47F5-B559-5D668B164011}" type="parTrans" cxnId="{3EAA44A3-8172-4CC7-B42C-CAC06A05B8AD}">
      <dgm:prSet/>
      <dgm:spPr/>
      <dgm:t>
        <a:bodyPr/>
        <a:lstStyle/>
        <a:p>
          <a:endParaRPr lang="en-US"/>
        </a:p>
      </dgm:t>
    </dgm:pt>
    <dgm:pt modelId="{08FA7389-DED0-4990-96ED-7BBB08754087}" type="sibTrans" cxnId="{3EAA44A3-8172-4CC7-B42C-CAC06A05B8AD}">
      <dgm:prSet/>
      <dgm:spPr/>
      <dgm:t>
        <a:bodyPr/>
        <a:lstStyle/>
        <a:p>
          <a:endParaRPr lang="en-US"/>
        </a:p>
      </dgm:t>
    </dgm:pt>
    <dgm:pt modelId="{61E6A698-9378-4FA5-892D-3421EDEB0694}" type="pres">
      <dgm:prSet presAssocID="{2D3CE18C-B6C3-49B2-9407-7D4653F30749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0458C2EB-3090-40F9-BE26-AA1261DECDEC}" type="pres">
      <dgm:prSet presAssocID="{C73B2CB8-1D46-4276-88FD-738E6F155E68}" presName="Accent3" presStyleCnt="0"/>
      <dgm:spPr/>
    </dgm:pt>
    <dgm:pt modelId="{E1A119D0-50FD-4A76-9EE1-1141D89CFD28}" type="pres">
      <dgm:prSet presAssocID="{C73B2CB8-1D46-4276-88FD-738E6F155E68}" presName="Accent" presStyleLbl="node1" presStyleIdx="0" presStyleCnt="3"/>
      <dgm:spPr/>
    </dgm:pt>
    <dgm:pt modelId="{D1DD7213-733A-489C-A41B-51A7C4C3A7A6}" type="pres">
      <dgm:prSet presAssocID="{C73B2CB8-1D46-4276-88FD-738E6F155E68}" presName="ParentBackground3" presStyleCnt="0"/>
      <dgm:spPr/>
    </dgm:pt>
    <dgm:pt modelId="{2BD76934-D870-41D3-91BB-8F2C691CD30A}" type="pres">
      <dgm:prSet presAssocID="{C73B2CB8-1D46-4276-88FD-738E6F155E68}" presName="ParentBackground" presStyleLbl="fgAcc1" presStyleIdx="0" presStyleCnt="3"/>
      <dgm:spPr/>
    </dgm:pt>
    <dgm:pt modelId="{49D1D650-E029-401B-8FCE-8EA8B557E8DE}" type="pres">
      <dgm:prSet presAssocID="{C73B2CB8-1D46-4276-88FD-738E6F155E68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4F03A7A-D55C-4158-8BF4-85C885C00E51}" type="pres">
      <dgm:prSet presAssocID="{28986230-B928-41A1-B81D-8285DB8C0D0E}" presName="Accent2" presStyleCnt="0"/>
      <dgm:spPr/>
    </dgm:pt>
    <dgm:pt modelId="{FEFC4C05-0BCF-4D46-A42F-845D5B69A690}" type="pres">
      <dgm:prSet presAssocID="{28986230-B928-41A1-B81D-8285DB8C0D0E}" presName="Accent" presStyleLbl="node1" presStyleIdx="1" presStyleCnt="3"/>
      <dgm:spPr>
        <a:ln>
          <a:solidFill>
            <a:srgbClr val="0070C0"/>
          </a:solidFill>
        </a:ln>
      </dgm:spPr>
    </dgm:pt>
    <dgm:pt modelId="{5E3558C6-7222-4B5A-BF48-ACBF831B070D}" type="pres">
      <dgm:prSet presAssocID="{28986230-B928-41A1-B81D-8285DB8C0D0E}" presName="ParentBackground2" presStyleCnt="0"/>
      <dgm:spPr/>
    </dgm:pt>
    <dgm:pt modelId="{F4BB701F-C5F7-4ECF-9D06-49B106BCE587}" type="pres">
      <dgm:prSet presAssocID="{28986230-B928-41A1-B81D-8285DB8C0D0E}" presName="ParentBackground" presStyleLbl="fgAcc1" presStyleIdx="1" presStyleCnt="3"/>
      <dgm:spPr/>
    </dgm:pt>
    <dgm:pt modelId="{52A11249-CAF9-4964-A6E1-97BDC605AD09}" type="pres">
      <dgm:prSet presAssocID="{28986230-B928-41A1-B81D-8285DB8C0D0E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5A214FC8-03E2-4D78-B903-C8BF0A509CF1}" type="pres">
      <dgm:prSet presAssocID="{E874687A-DC80-4933-94BE-65B1CCAC5911}" presName="Accent1" presStyleCnt="0"/>
      <dgm:spPr/>
    </dgm:pt>
    <dgm:pt modelId="{B1CF082B-DDB3-4783-B276-DE7799FCD4BF}" type="pres">
      <dgm:prSet presAssocID="{E874687A-DC80-4933-94BE-65B1CCAC5911}" presName="Accent" presStyleLbl="node1" presStyleIdx="2" presStyleCnt="3"/>
      <dgm:spPr>
        <a:ln>
          <a:solidFill>
            <a:srgbClr val="0070C0"/>
          </a:solidFill>
        </a:ln>
      </dgm:spPr>
    </dgm:pt>
    <dgm:pt modelId="{C2E6CA99-8764-48A3-A5FE-EB92D366F13B}" type="pres">
      <dgm:prSet presAssocID="{E874687A-DC80-4933-94BE-65B1CCAC5911}" presName="ParentBackground1" presStyleCnt="0"/>
      <dgm:spPr/>
    </dgm:pt>
    <dgm:pt modelId="{1038F39B-EC6C-4702-A389-C3E4B73D9B4C}" type="pres">
      <dgm:prSet presAssocID="{E874687A-DC80-4933-94BE-65B1CCAC5911}" presName="ParentBackground" presStyleLbl="fgAcc1" presStyleIdx="2" presStyleCnt="3"/>
      <dgm:spPr/>
    </dgm:pt>
    <dgm:pt modelId="{9B27F1B6-A7C3-44FC-A7D6-0EA9D39323E9}" type="pres">
      <dgm:prSet presAssocID="{E874687A-DC80-4933-94BE-65B1CCAC5911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C9D7A501-B0BB-4545-9D89-0E417EB763AF}" type="presOf" srcId="{2D3CE18C-B6C3-49B2-9407-7D4653F30749}" destId="{61E6A698-9378-4FA5-892D-3421EDEB0694}" srcOrd="0" destOrd="0" presId="urn:microsoft.com/office/officeart/2011/layout/CircleProcess"/>
    <dgm:cxn modelId="{161FEA07-A8C7-4218-AE45-50CF2C66C247}" type="presOf" srcId="{28986230-B928-41A1-B81D-8285DB8C0D0E}" destId="{52A11249-CAF9-4964-A6E1-97BDC605AD09}" srcOrd="1" destOrd="0" presId="urn:microsoft.com/office/officeart/2011/layout/CircleProcess"/>
    <dgm:cxn modelId="{EE467224-D8C5-44FA-AD80-A5AF4BFC5633}" type="presOf" srcId="{E874687A-DC80-4933-94BE-65B1CCAC5911}" destId="{9B27F1B6-A7C3-44FC-A7D6-0EA9D39323E9}" srcOrd="1" destOrd="0" presId="urn:microsoft.com/office/officeart/2011/layout/CircleProcess"/>
    <dgm:cxn modelId="{44D50E29-87A1-4D26-B088-73681D6BEE4E}" type="presOf" srcId="{E874687A-DC80-4933-94BE-65B1CCAC5911}" destId="{1038F39B-EC6C-4702-A389-C3E4B73D9B4C}" srcOrd="0" destOrd="0" presId="urn:microsoft.com/office/officeart/2011/layout/CircleProcess"/>
    <dgm:cxn modelId="{78041F34-987A-4407-84BE-E13457E5EAAE}" type="presOf" srcId="{28986230-B928-41A1-B81D-8285DB8C0D0E}" destId="{F4BB701F-C5F7-4ECF-9D06-49B106BCE587}" srcOrd="0" destOrd="0" presId="urn:microsoft.com/office/officeart/2011/layout/CircleProcess"/>
    <dgm:cxn modelId="{6A7A595B-D8FE-4B94-B4D8-443B4F90F6D6}" srcId="{2D3CE18C-B6C3-49B2-9407-7D4653F30749}" destId="{28986230-B928-41A1-B81D-8285DB8C0D0E}" srcOrd="1" destOrd="0" parTransId="{7D0D0DD9-AE08-4163-AF50-C8958E55F214}" sibTransId="{E718069E-7651-4866-9452-ABC225EF6120}"/>
    <dgm:cxn modelId="{56BBCB5E-D780-4AD3-8141-EC8CB5BBF8E0}" srcId="{2D3CE18C-B6C3-49B2-9407-7D4653F30749}" destId="{E874687A-DC80-4933-94BE-65B1CCAC5911}" srcOrd="0" destOrd="0" parTransId="{79ED1FB3-4382-4227-80FC-9673D9DB037E}" sibTransId="{6145B996-C3A3-4495-8B76-35B6263EAD4A}"/>
    <dgm:cxn modelId="{5D490774-DA14-40CD-8F7F-5A3C3CD25E09}" type="presOf" srcId="{C73B2CB8-1D46-4276-88FD-738E6F155E68}" destId="{2BD76934-D870-41D3-91BB-8F2C691CD30A}" srcOrd="0" destOrd="0" presId="urn:microsoft.com/office/officeart/2011/layout/CircleProcess"/>
    <dgm:cxn modelId="{3EAA44A3-8172-4CC7-B42C-CAC06A05B8AD}" srcId="{2D3CE18C-B6C3-49B2-9407-7D4653F30749}" destId="{C73B2CB8-1D46-4276-88FD-738E6F155E68}" srcOrd="2" destOrd="0" parTransId="{7E99C197-3EB1-47F5-B559-5D668B164011}" sibTransId="{08FA7389-DED0-4990-96ED-7BBB08754087}"/>
    <dgm:cxn modelId="{92000DC4-EC76-447C-B64E-8A875F1F447C}" type="presOf" srcId="{C73B2CB8-1D46-4276-88FD-738E6F155E68}" destId="{49D1D650-E029-401B-8FCE-8EA8B557E8DE}" srcOrd="1" destOrd="0" presId="urn:microsoft.com/office/officeart/2011/layout/CircleProcess"/>
    <dgm:cxn modelId="{812C5F77-5414-4AC0-8526-B09CE09CC7E7}" type="presParOf" srcId="{61E6A698-9378-4FA5-892D-3421EDEB0694}" destId="{0458C2EB-3090-40F9-BE26-AA1261DECDEC}" srcOrd="0" destOrd="0" presId="urn:microsoft.com/office/officeart/2011/layout/CircleProcess"/>
    <dgm:cxn modelId="{3C006DB1-AD61-42E2-A187-42789416E022}" type="presParOf" srcId="{0458C2EB-3090-40F9-BE26-AA1261DECDEC}" destId="{E1A119D0-50FD-4A76-9EE1-1141D89CFD28}" srcOrd="0" destOrd="0" presId="urn:microsoft.com/office/officeart/2011/layout/CircleProcess"/>
    <dgm:cxn modelId="{DE7BCD3A-2E6C-4C2B-B86A-88766CEFEF76}" type="presParOf" srcId="{61E6A698-9378-4FA5-892D-3421EDEB0694}" destId="{D1DD7213-733A-489C-A41B-51A7C4C3A7A6}" srcOrd="1" destOrd="0" presId="urn:microsoft.com/office/officeart/2011/layout/CircleProcess"/>
    <dgm:cxn modelId="{70658BC8-44B0-4B72-983E-FED9E1EC8570}" type="presParOf" srcId="{D1DD7213-733A-489C-A41B-51A7C4C3A7A6}" destId="{2BD76934-D870-41D3-91BB-8F2C691CD30A}" srcOrd="0" destOrd="0" presId="urn:microsoft.com/office/officeart/2011/layout/CircleProcess"/>
    <dgm:cxn modelId="{94D1A075-F1DE-4FCD-BD45-66E74635DA7B}" type="presParOf" srcId="{61E6A698-9378-4FA5-892D-3421EDEB0694}" destId="{49D1D650-E029-401B-8FCE-8EA8B557E8DE}" srcOrd="2" destOrd="0" presId="urn:microsoft.com/office/officeart/2011/layout/CircleProcess"/>
    <dgm:cxn modelId="{4C191434-C730-405D-A8B2-A5278DEAB930}" type="presParOf" srcId="{61E6A698-9378-4FA5-892D-3421EDEB0694}" destId="{24F03A7A-D55C-4158-8BF4-85C885C00E51}" srcOrd="3" destOrd="0" presId="urn:microsoft.com/office/officeart/2011/layout/CircleProcess"/>
    <dgm:cxn modelId="{589DA25E-5760-4105-B77A-1D85783BC69F}" type="presParOf" srcId="{24F03A7A-D55C-4158-8BF4-85C885C00E51}" destId="{FEFC4C05-0BCF-4D46-A42F-845D5B69A690}" srcOrd="0" destOrd="0" presId="urn:microsoft.com/office/officeart/2011/layout/CircleProcess"/>
    <dgm:cxn modelId="{9F4DE5AF-2C6D-45EB-A726-2E5445194B14}" type="presParOf" srcId="{61E6A698-9378-4FA5-892D-3421EDEB0694}" destId="{5E3558C6-7222-4B5A-BF48-ACBF831B070D}" srcOrd="4" destOrd="0" presId="urn:microsoft.com/office/officeart/2011/layout/CircleProcess"/>
    <dgm:cxn modelId="{5A308751-F5CE-443C-9E19-3D60AB1E8703}" type="presParOf" srcId="{5E3558C6-7222-4B5A-BF48-ACBF831B070D}" destId="{F4BB701F-C5F7-4ECF-9D06-49B106BCE587}" srcOrd="0" destOrd="0" presId="urn:microsoft.com/office/officeart/2011/layout/CircleProcess"/>
    <dgm:cxn modelId="{B2A1B5BC-4E89-496F-8C43-EB45BCA278D4}" type="presParOf" srcId="{61E6A698-9378-4FA5-892D-3421EDEB0694}" destId="{52A11249-CAF9-4964-A6E1-97BDC605AD09}" srcOrd="5" destOrd="0" presId="urn:microsoft.com/office/officeart/2011/layout/CircleProcess"/>
    <dgm:cxn modelId="{C5C57186-E80E-4EFB-A337-D3B9543FA885}" type="presParOf" srcId="{61E6A698-9378-4FA5-892D-3421EDEB0694}" destId="{5A214FC8-03E2-4D78-B903-C8BF0A509CF1}" srcOrd="6" destOrd="0" presId="urn:microsoft.com/office/officeart/2011/layout/CircleProcess"/>
    <dgm:cxn modelId="{A846E9EB-8C14-42A9-8117-459E868EBD8C}" type="presParOf" srcId="{5A214FC8-03E2-4D78-B903-C8BF0A509CF1}" destId="{B1CF082B-DDB3-4783-B276-DE7799FCD4BF}" srcOrd="0" destOrd="0" presId="urn:microsoft.com/office/officeart/2011/layout/CircleProcess"/>
    <dgm:cxn modelId="{5681FFF8-899C-45A8-9DE8-EF6CF2DFE1A7}" type="presParOf" srcId="{61E6A698-9378-4FA5-892D-3421EDEB0694}" destId="{C2E6CA99-8764-48A3-A5FE-EB92D366F13B}" srcOrd="7" destOrd="0" presId="urn:microsoft.com/office/officeart/2011/layout/CircleProcess"/>
    <dgm:cxn modelId="{D273CD84-0286-4EA0-9242-77E072480B4D}" type="presParOf" srcId="{C2E6CA99-8764-48A3-A5FE-EB92D366F13B}" destId="{1038F39B-EC6C-4702-A389-C3E4B73D9B4C}" srcOrd="0" destOrd="0" presId="urn:microsoft.com/office/officeart/2011/layout/CircleProcess"/>
    <dgm:cxn modelId="{548B5C72-07DD-400D-8E68-24E7B32574CA}" type="presParOf" srcId="{61E6A698-9378-4FA5-892D-3421EDEB0694}" destId="{9B27F1B6-A7C3-44FC-A7D6-0EA9D39323E9}" srcOrd="8" destOrd="0" presId="urn:microsoft.com/office/officeart/2011/layout/CircleProcess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7DFD52E-3924-45AF-A2ED-50EA604B09D7}" type="doc">
      <dgm:prSet loTypeId="urn:microsoft.com/office/officeart/2005/8/layout/cycle4" loCatId="matrix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33AF9A2A-CF16-4AFA-B7D1-8D8F61F16B7D}">
      <dgm:prSet phldrT="[Text]"/>
      <dgm:spPr>
        <a:ln>
          <a:solidFill>
            <a:srgbClr val="0070C0"/>
          </a:solidFill>
        </a:ln>
      </dgm:spPr>
      <dgm:t>
        <a:bodyPr/>
        <a:lstStyle/>
        <a:p>
          <a:r>
            <a:rPr lang="en-US">
              <a:solidFill>
                <a:schemeClr val="tx2">
                  <a:lumMod val="75000"/>
                  <a:lumOff val="25000"/>
                </a:schemeClr>
              </a:solidFill>
            </a:rPr>
            <a:t>Profile</a:t>
          </a:r>
        </a:p>
      </dgm:t>
    </dgm:pt>
    <dgm:pt modelId="{04BB598E-CF45-486C-A3D7-EE34DF7E2FB5}" type="parTrans" cxnId="{A1A5B632-87D1-4293-B5F7-473D4BCE3159}">
      <dgm:prSet/>
      <dgm:spPr/>
      <dgm:t>
        <a:bodyPr/>
        <a:lstStyle/>
        <a:p>
          <a:endParaRPr lang="en-US"/>
        </a:p>
      </dgm:t>
    </dgm:pt>
    <dgm:pt modelId="{5E0FEF09-125D-48B7-B029-DA5E5D00A3AA}" type="sibTrans" cxnId="{A1A5B632-87D1-4293-B5F7-473D4BCE3159}">
      <dgm:prSet/>
      <dgm:spPr/>
      <dgm:t>
        <a:bodyPr/>
        <a:lstStyle/>
        <a:p>
          <a:endParaRPr lang="en-US"/>
        </a:p>
      </dgm:t>
    </dgm:pt>
    <dgm:pt modelId="{29CF518C-58CA-40F2-8D54-B5830498F867}">
      <dgm:prSet phldrT="[Text]"/>
      <dgm:spPr>
        <a:ln>
          <a:solidFill>
            <a:srgbClr val="0070C0"/>
          </a:solidFill>
        </a:ln>
      </dgm:spPr>
      <dgm:t>
        <a:bodyPr/>
        <a:lstStyle/>
        <a:p>
          <a:r>
            <a:rPr lang="en-US" dirty="0">
              <a:solidFill>
                <a:schemeClr val="tx2">
                  <a:lumMod val="75000"/>
                  <a:lumOff val="25000"/>
                </a:schemeClr>
              </a:solidFill>
            </a:rPr>
            <a:t>Events</a:t>
          </a:r>
        </a:p>
      </dgm:t>
    </dgm:pt>
    <dgm:pt modelId="{D71D7813-4EB6-44D8-A19B-DB7E2DE7653C}" type="parTrans" cxnId="{F636F748-A2F7-4D0E-8AFC-80437F40975F}">
      <dgm:prSet/>
      <dgm:spPr/>
      <dgm:t>
        <a:bodyPr/>
        <a:lstStyle/>
        <a:p>
          <a:endParaRPr lang="en-US"/>
        </a:p>
      </dgm:t>
    </dgm:pt>
    <dgm:pt modelId="{BA967095-7446-4837-9737-0F3E9AE68276}" type="sibTrans" cxnId="{F636F748-A2F7-4D0E-8AFC-80437F40975F}">
      <dgm:prSet/>
      <dgm:spPr/>
      <dgm:t>
        <a:bodyPr/>
        <a:lstStyle/>
        <a:p>
          <a:endParaRPr lang="en-US"/>
        </a:p>
      </dgm:t>
    </dgm:pt>
    <dgm:pt modelId="{D2ECC6F1-4FDE-42F9-BDAB-D05E2A206F6D}">
      <dgm:prSet phldrT="[Text]"/>
      <dgm:spPr>
        <a:ln>
          <a:solidFill>
            <a:srgbClr val="0070C0"/>
          </a:solidFill>
        </a:ln>
      </dgm:spPr>
      <dgm:t>
        <a:bodyPr/>
        <a:lstStyle/>
        <a:p>
          <a:r>
            <a:rPr lang="en-US" dirty="0">
              <a:solidFill>
                <a:schemeClr val="tx2">
                  <a:lumMod val="75000"/>
                  <a:lumOff val="25000"/>
                </a:schemeClr>
              </a:solidFill>
            </a:rPr>
            <a:t>Location</a:t>
          </a:r>
        </a:p>
      </dgm:t>
    </dgm:pt>
    <dgm:pt modelId="{38B63941-1D4C-45CD-BB78-B7D7C58EC477}" type="parTrans" cxnId="{8DEBA909-565D-4173-89BE-BDB069C154A6}">
      <dgm:prSet/>
      <dgm:spPr/>
      <dgm:t>
        <a:bodyPr/>
        <a:lstStyle/>
        <a:p>
          <a:endParaRPr lang="en-US"/>
        </a:p>
      </dgm:t>
    </dgm:pt>
    <dgm:pt modelId="{59638547-608C-47E4-A4CA-4A3EE7D6F6D4}" type="sibTrans" cxnId="{8DEBA909-565D-4173-89BE-BDB069C154A6}">
      <dgm:prSet/>
      <dgm:spPr/>
      <dgm:t>
        <a:bodyPr/>
        <a:lstStyle/>
        <a:p>
          <a:endParaRPr lang="en-US"/>
        </a:p>
      </dgm:t>
    </dgm:pt>
    <dgm:pt modelId="{3A98856B-816C-447D-85D3-98338624B038}">
      <dgm:prSet phldrT="[Text]" custT="1"/>
      <dgm:spPr>
        <a:solidFill>
          <a:schemeClr val="bg1"/>
        </a:solidFill>
        <a:ln>
          <a:solidFill>
            <a:srgbClr val="0070C0"/>
          </a:solidFill>
        </a:ln>
      </dgm:spPr>
      <dgm:t>
        <a:bodyPr anchor="ctr" anchorCtr="0"/>
        <a:lstStyle/>
        <a:p>
          <a:pPr algn="r">
            <a:buNone/>
          </a:pPr>
          <a:r>
            <a:rPr lang="en-US" sz="1200" i="1" dirty="0">
              <a:solidFill>
                <a:schemeClr val="tx2">
                  <a:lumMod val="75000"/>
                  <a:lumOff val="25000"/>
                </a:schemeClr>
              </a:solidFill>
            </a:rPr>
            <a:t>GPS</a:t>
          </a:r>
        </a:p>
      </dgm:t>
    </dgm:pt>
    <dgm:pt modelId="{A1C340FA-3A0B-4C2F-9AAD-E2B8A092F098}" type="parTrans" cxnId="{F81B0F3D-98EB-40D1-847B-318DEE153F0C}">
      <dgm:prSet/>
      <dgm:spPr/>
      <dgm:t>
        <a:bodyPr/>
        <a:lstStyle/>
        <a:p>
          <a:endParaRPr lang="en-US"/>
        </a:p>
      </dgm:t>
    </dgm:pt>
    <dgm:pt modelId="{0D6D759F-3FD7-4852-8E41-543D6013F503}" type="sibTrans" cxnId="{F81B0F3D-98EB-40D1-847B-318DEE153F0C}">
      <dgm:prSet/>
      <dgm:spPr/>
      <dgm:t>
        <a:bodyPr/>
        <a:lstStyle/>
        <a:p>
          <a:endParaRPr lang="en-US"/>
        </a:p>
      </dgm:t>
    </dgm:pt>
    <dgm:pt modelId="{36D4CA64-40A6-4624-B2A1-38C2B9467607}">
      <dgm:prSet phldrT="[Text]"/>
      <dgm:spPr>
        <a:ln>
          <a:solidFill>
            <a:srgbClr val="0070C0"/>
          </a:solidFill>
        </a:ln>
      </dgm:spPr>
      <dgm:t>
        <a:bodyPr/>
        <a:lstStyle/>
        <a:p>
          <a:r>
            <a:rPr lang="en-US">
              <a:solidFill>
                <a:schemeClr val="tx2">
                  <a:lumMod val="75000"/>
                  <a:lumOff val="25000"/>
                </a:schemeClr>
              </a:solidFill>
            </a:rPr>
            <a:t>Predictions</a:t>
          </a:r>
        </a:p>
      </dgm:t>
    </dgm:pt>
    <dgm:pt modelId="{D6D86FFF-B503-49CA-9572-BBC6EEE832D5}" type="parTrans" cxnId="{8E016C37-B8D2-4BB2-BE61-11F815FCE473}">
      <dgm:prSet/>
      <dgm:spPr/>
      <dgm:t>
        <a:bodyPr/>
        <a:lstStyle/>
        <a:p>
          <a:endParaRPr lang="en-US"/>
        </a:p>
      </dgm:t>
    </dgm:pt>
    <dgm:pt modelId="{0516BCE1-59BF-46A9-8573-24FEBEA03F93}" type="sibTrans" cxnId="{8E016C37-B8D2-4BB2-BE61-11F815FCE473}">
      <dgm:prSet/>
      <dgm:spPr/>
      <dgm:t>
        <a:bodyPr/>
        <a:lstStyle/>
        <a:p>
          <a:endParaRPr lang="en-US"/>
        </a:p>
      </dgm:t>
    </dgm:pt>
    <dgm:pt modelId="{538119F3-0035-4263-85A3-B22AE3CC35A0}">
      <dgm:prSet phldrT="[Text]" custT="1"/>
      <dgm:spPr>
        <a:solidFill>
          <a:schemeClr val="bg1"/>
        </a:solidFill>
        <a:ln>
          <a:solidFill>
            <a:srgbClr val="0070C0"/>
          </a:solidFill>
        </a:ln>
      </dgm:spPr>
      <dgm:t>
        <a:bodyPr anchor="ctr" anchorCtr="0"/>
        <a:lstStyle/>
        <a:p>
          <a:pPr>
            <a:buNone/>
          </a:pPr>
          <a:r>
            <a:rPr lang="en-US" sz="1200" i="1" dirty="0">
              <a:solidFill>
                <a:schemeClr val="tx2">
                  <a:lumMod val="75000"/>
                  <a:lumOff val="25000"/>
                </a:schemeClr>
              </a:solidFill>
            </a:rPr>
            <a:t>Patterns</a:t>
          </a:r>
        </a:p>
      </dgm:t>
    </dgm:pt>
    <dgm:pt modelId="{3324CBB3-E211-43FA-901D-027468B1C9CB}" type="parTrans" cxnId="{E72CF2A8-F2AD-4333-B35C-E2489E921469}">
      <dgm:prSet/>
      <dgm:spPr/>
      <dgm:t>
        <a:bodyPr/>
        <a:lstStyle/>
        <a:p>
          <a:endParaRPr lang="en-US"/>
        </a:p>
      </dgm:t>
    </dgm:pt>
    <dgm:pt modelId="{59BC0E4B-02C4-4A58-8F47-708BF5A2F5F9}" type="sibTrans" cxnId="{E72CF2A8-F2AD-4333-B35C-E2489E921469}">
      <dgm:prSet/>
      <dgm:spPr/>
      <dgm:t>
        <a:bodyPr/>
        <a:lstStyle/>
        <a:p>
          <a:endParaRPr lang="en-US"/>
        </a:p>
      </dgm:t>
    </dgm:pt>
    <dgm:pt modelId="{26750D7B-153F-4D79-953F-A193445853D5}">
      <dgm:prSet phldrT="[Text]" custT="1"/>
      <dgm:spPr>
        <a:solidFill>
          <a:schemeClr val="bg1"/>
        </a:solidFill>
        <a:ln>
          <a:solidFill>
            <a:srgbClr val="0070C0"/>
          </a:solidFill>
        </a:ln>
      </dgm:spPr>
      <dgm:t>
        <a:bodyPr/>
        <a:lstStyle/>
        <a:p>
          <a:pPr>
            <a:buNone/>
          </a:pPr>
          <a:r>
            <a:rPr lang="en-US" sz="1200" i="1" dirty="0">
              <a:solidFill>
                <a:schemeClr val="tx2">
                  <a:lumMod val="75000"/>
                  <a:lumOff val="25000"/>
                </a:schemeClr>
              </a:solidFill>
            </a:rPr>
            <a:t>Preferences</a:t>
          </a:r>
        </a:p>
      </dgm:t>
    </dgm:pt>
    <dgm:pt modelId="{A77FE5AF-2F34-4EE3-ABD4-7BEA8849AF0B}" type="parTrans" cxnId="{AD9F9DE6-55EA-431A-9D72-97E61E8EF5BA}">
      <dgm:prSet/>
      <dgm:spPr/>
      <dgm:t>
        <a:bodyPr/>
        <a:lstStyle/>
        <a:p>
          <a:endParaRPr lang="en-US"/>
        </a:p>
      </dgm:t>
    </dgm:pt>
    <dgm:pt modelId="{38B02B00-0DE2-4716-9D35-36A366111434}" type="sibTrans" cxnId="{AD9F9DE6-55EA-431A-9D72-97E61E8EF5BA}">
      <dgm:prSet/>
      <dgm:spPr/>
      <dgm:t>
        <a:bodyPr/>
        <a:lstStyle/>
        <a:p>
          <a:endParaRPr lang="en-US"/>
        </a:p>
      </dgm:t>
    </dgm:pt>
    <dgm:pt modelId="{28B8C147-3B99-443F-8833-269B4AB056BA}">
      <dgm:prSet phldrT="[Text]" custT="1"/>
      <dgm:spPr>
        <a:solidFill>
          <a:schemeClr val="bg1"/>
        </a:solidFill>
        <a:ln>
          <a:solidFill>
            <a:srgbClr val="0070C0"/>
          </a:solidFill>
        </a:ln>
      </dgm:spPr>
      <dgm:t>
        <a:bodyPr/>
        <a:lstStyle/>
        <a:p>
          <a:pPr algn="r">
            <a:buNone/>
          </a:pPr>
          <a:r>
            <a:rPr lang="en-US" sz="1200" i="1" dirty="0">
              <a:solidFill>
                <a:schemeClr val="tx2">
                  <a:lumMod val="75000"/>
                  <a:lumOff val="25000"/>
                </a:schemeClr>
              </a:solidFill>
            </a:rPr>
            <a:t>Account</a:t>
          </a:r>
        </a:p>
      </dgm:t>
    </dgm:pt>
    <dgm:pt modelId="{02568ACE-4349-4E0D-B6DB-D8BA99BB3A3B}" type="parTrans" cxnId="{30848CE7-2CB3-492A-A99E-373C75E25980}">
      <dgm:prSet/>
      <dgm:spPr/>
      <dgm:t>
        <a:bodyPr/>
        <a:lstStyle/>
        <a:p>
          <a:endParaRPr lang="en-US"/>
        </a:p>
      </dgm:t>
    </dgm:pt>
    <dgm:pt modelId="{63EF14FB-9487-477C-A48B-846A4BCA3EB1}" type="sibTrans" cxnId="{30848CE7-2CB3-492A-A99E-373C75E25980}">
      <dgm:prSet/>
      <dgm:spPr/>
      <dgm:t>
        <a:bodyPr/>
        <a:lstStyle/>
        <a:p>
          <a:endParaRPr lang="en-US"/>
        </a:p>
      </dgm:t>
    </dgm:pt>
    <dgm:pt modelId="{2CB3309C-8228-463B-B049-05F096F99971}">
      <dgm:prSet phldrT="[Text]" custT="1"/>
      <dgm:spPr>
        <a:solidFill>
          <a:schemeClr val="bg1"/>
        </a:solidFill>
        <a:ln>
          <a:solidFill>
            <a:srgbClr val="0070C0"/>
          </a:solidFill>
        </a:ln>
      </dgm:spPr>
      <dgm:t>
        <a:bodyPr anchor="ctr" anchorCtr="0"/>
        <a:lstStyle/>
        <a:p>
          <a:pPr>
            <a:buNone/>
          </a:pPr>
          <a:r>
            <a:rPr lang="en-US" sz="1200" i="1" dirty="0">
              <a:solidFill>
                <a:schemeClr val="tx2">
                  <a:lumMod val="75000"/>
                  <a:lumOff val="25000"/>
                </a:schemeClr>
              </a:solidFill>
            </a:rPr>
            <a:t>Need/ Interest</a:t>
          </a:r>
        </a:p>
      </dgm:t>
    </dgm:pt>
    <dgm:pt modelId="{F3DF2C5C-7980-478B-A302-EBDFD15F1E99}" type="parTrans" cxnId="{CB601987-A09F-413E-B6D2-65B0A978688A}">
      <dgm:prSet/>
      <dgm:spPr/>
      <dgm:t>
        <a:bodyPr/>
        <a:lstStyle/>
        <a:p>
          <a:endParaRPr lang="en-US"/>
        </a:p>
      </dgm:t>
    </dgm:pt>
    <dgm:pt modelId="{D4182DBA-596D-43DA-BEF1-7496839280B2}" type="sibTrans" cxnId="{CB601987-A09F-413E-B6D2-65B0A978688A}">
      <dgm:prSet/>
      <dgm:spPr/>
      <dgm:t>
        <a:bodyPr/>
        <a:lstStyle/>
        <a:p>
          <a:endParaRPr lang="en-US"/>
        </a:p>
      </dgm:t>
    </dgm:pt>
    <dgm:pt modelId="{5784F249-1547-4424-AEF8-45542458D79D}">
      <dgm:prSet phldrT="[Text]" custT="1"/>
      <dgm:spPr>
        <a:solidFill>
          <a:schemeClr val="bg1"/>
        </a:solidFill>
        <a:ln>
          <a:solidFill>
            <a:srgbClr val="0070C0"/>
          </a:solidFill>
        </a:ln>
      </dgm:spPr>
      <dgm:t>
        <a:bodyPr anchor="ctr" anchorCtr="0"/>
        <a:lstStyle/>
        <a:p>
          <a:pPr>
            <a:buNone/>
          </a:pPr>
          <a:r>
            <a:rPr lang="en-US" sz="1200" i="1" dirty="0">
              <a:solidFill>
                <a:schemeClr val="tx2">
                  <a:lumMod val="75000"/>
                  <a:lumOff val="25000"/>
                </a:schemeClr>
              </a:solidFill>
            </a:rPr>
            <a:t>Events</a:t>
          </a:r>
        </a:p>
      </dgm:t>
    </dgm:pt>
    <dgm:pt modelId="{C0CE6BDA-71D4-4A7A-9CD5-8BD9A24C50E2}" type="parTrans" cxnId="{732EF509-E355-478E-ACAB-DBEAD4E64644}">
      <dgm:prSet/>
      <dgm:spPr/>
      <dgm:t>
        <a:bodyPr/>
        <a:lstStyle/>
        <a:p>
          <a:endParaRPr lang="en-US"/>
        </a:p>
      </dgm:t>
    </dgm:pt>
    <dgm:pt modelId="{E697A33D-1493-4C18-B251-52EC1AFA5857}" type="sibTrans" cxnId="{732EF509-E355-478E-ACAB-DBEAD4E64644}">
      <dgm:prSet/>
      <dgm:spPr/>
      <dgm:t>
        <a:bodyPr/>
        <a:lstStyle/>
        <a:p>
          <a:endParaRPr lang="en-US"/>
        </a:p>
      </dgm:t>
    </dgm:pt>
    <dgm:pt modelId="{AE0E3D0F-051D-49D3-A856-A0E79C410C03}">
      <dgm:prSet phldrT="[Text]" custT="1"/>
      <dgm:spPr>
        <a:solidFill>
          <a:schemeClr val="bg1"/>
        </a:solidFill>
        <a:ln>
          <a:solidFill>
            <a:srgbClr val="0070C0"/>
          </a:solidFill>
        </a:ln>
      </dgm:spPr>
      <dgm:t>
        <a:bodyPr anchor="ctr" anchorCtr="0"/>
        <a:lstStyle/>
        <a:p>
          <a:pPr algn="r">
            <a:buNone/>
          </a:pPr>
          <a:r>
            <a:rPr lang="en-US" sz="1200" i="1" dirty="0">
              <a:solidFill>
                <a:schemeClr val="tx2">
                  <a:lumMod val="75000"/>
                  <a:lumOff val="25000"/>
                </a:schemeClr>
              </a:solidFill>
            </a:rPr>
            <a:t>Channel/ App</a:t>
          </a:r>
        </a:p>
      </dgm:t>
    </dgm:pt>
    <dgm:pt modelId="{3D43E40F-63B5-4C72-85B3-341EB41809C3}" type="parTrans" cxnId="{6D81826A-89F9-46EF-A2E8-D2E438DB8DC7}">
      <dgm:prSet/>
      <dgm:spPr/>
      <dgm:t>
        <a:bodyPr/>
        <a:lstStyle/>
        <a:p>
          <a:endParaRPr lang="en-US"/>
        </a:p>
      </dgm:t>
    </dgm:pt>
    <dgm:pt modelId="{1505A442-AE2C-45F5-8E9D-453A22939F1C}" type="sibTrans" cxnId="{6D81826A-89F9-46EF-A2E8-D2E438DB8DC7}">
      <dgm:prSet/>
      <dgm:spPr/>
      <dgm:t>
        <a:bodyPr/>
        <a:lstStyle/>
        <a:p>
          <a:endParaRPr lang="en-US"/>
        </a:p>
      </dgm:t>
    </dgm:pt>
    <dgm:pt modelId="{8BBBD3C1-34A1-4560-9B1E-F16E1509CD78}">
      <dgm:prSet phldrT="[Text]" custT="1"/>
      <dgm:spPr>
        <a:solidFill>
          <a:schemeClr val="bg1"/>
        </a:solidFill>
        <a:ln>
          <a:solidFill>
            <a:srgbClr val="0070C0"/>
          </a:solidFill>
        </a:ln>
      </dgm:spPr>
      <dgm:t>
        <a:bodyPr anchor="ctr" anchorCtr="0"/>
        <a:lstStyle/>
        <a:p>
          <a:pPr algn="r">
            <a:buNone/>
          </a:pPr>
          <a:r>
            <a:rPr lang="en-US" sz="1200" i="1" dirty="0">
              <a:solidFill>
                <a:schemeClr val="tx2">
                  <a:lumMod val="75000"/>
                  <a:lumOff val="25000"/>
                </a:schemeClr>
              </a:solidFill>
            </a:rPr>
            <a:t> Page/ Step   </a:t>
          </a:r>
        </a:p>
      </dgm:t>
    </dgm:pt>
    <dgm:pt modelId="{0A8A5B1D-35BD-456F-9C1D-79A52ECE3F94}" type="parTrans" cxnId="{7628D37E-D7F7-41FB-B122-AA282E7C6335}">
      <dgm:prSet/>
      <dgm:spPr/>
      <dgm:t>
        <a:bodyPr/>
        <a:lstStyle/>
        <a:p>
          <a:endParaRPr lang="en-US"/>
        </a:p>
      </dgm:t>
    </dgm:pt>
    <dgm:pt modelId="{06A69870-BFBA-4384-A2CF-C3F29362DBCA}" type="sibTrans" cxnId="{7628D37E-D7F7-41FB-B122-AA282E7C6335}">
      <dgm:prSet/>
      <dgm:spPr/>
      <dgm:t>
        <a:bodyPr/>
        <a:lstStyle/>
        <a:p>
          <a:endParaRPr lang="en-US"/>
        </a:p>
      </dgm:t>
    </dgm:pt>
    <dgm:pt modelId="{C41CB465-AD07-44D0-BC6F-DAD168CA69DF}">
      <dgm:prSet phldrT="[Text]" custT="1"/>
      <dgm:spPr>
        <a:solidFill>
          <a:schemeClr val="bg1"/>
        </a:solidFill>
        <a:ln>
          <a:solidFill>
            <a:srgbClr val="0070C0"/>
          </a:solidFill>
        </a:ln>
      </dgm:spPr>
      <dgm:t>
        <a:bodyPr/>
        <a:lstStyle/>
        <a:p>
          <a:pPr>
            <a:buNone/>
          </a:pPr>
          <a:r>
            <a:rPr lang="en-US" sz="1200" i="1" dirty="0">
              <a:solidFill>
                <a:schemeClr val="tx2">
                  <a:lumMod val="75000"/>
                  <a:lumOff val="25000"/>
                </a:schemeClr>
              </a:solidFill>
            </a:rPr>
            <a:t>Customer/ Account Info</a:t>
          </a:r>
        </a:p>
      </dgm:t>
    </dgm:pt>
    <dgm:pt modelId="{E4204D73-24F0-4B5C-B41F-72A21CF8E367}" type="parTrans" cxnId="{81FAC1A1-DA6D-4280-8512-37E199E7A6BB}">
      <dgm:prSet/>
      <dgm:spPr/>
      <dgm:t>
        <a:bodyPr/>
        <a:lstStyle/>
        <a:p>
          <a:endParaRPr lang="en-US"/>
        </a:p>
      </dgm:t>
    </dgm:pt>
    <dgm:pt modelId="{C4A72D48-E461-4046-B6D2-20B571C444C2}" type="sibTrans" cxnId="{81FAC1A1-DA6D-4280-8512-37E199E7A6BB}">
      <dgm:prSet/>
      <dgm:spPr/>
      <dgm:t>
        <a:bodyPr/>
        <a:lstStyle/>
        <a:p>
          <a:endParaRPr lang="en-US"/>
        </a:p>
      </dgm:t>
    </dgm:pt>
    <dgm:pt modelId="{C479002A-6959-4C97-A769-7FD4AA865680}">
      <dgm:prSet phldrT="[Text]" custT="1"/>
      <dgm:spPr>
        <a:solidFill>
          <a:schemeClr val="bg1"/>
        </a:solidFill>
        <a:ln>
          <a:solidFill>
            <a:srgbClr val="0070C0"/>
          </a:solidFill>
        </a:ln>
      </dgm:spPr>
      <dgm:t>
        <a:bodyPr/>
        <a:lstStyle/>
        <a:p>
          <a:pPr algn="r">
            <a:buNone/>
          </a:pPr>
          <a:r>
            <a:rPr lang="en-US" sz="1200" i="1" dirty="0">
              <a:solidFill>
                <a:schemeClr val="tx2">
                  <a:lumMod val="75000"/>
                  <a:lumOff val="25000"/>
                </a:schemeClr>
              </a:solidFill>
            </a:rPr>
            <a:t>Customer</a:t>
          </a:r>
        </a:p>
      </dgm:t>
    </dgm:pt>
    <dgm:pt modelId="{04BAA7B1-DBA2-4BCF-B167-B394E12DBCF8}" type="parTrans" cxnId="{AB7E4345-3C9D-450D-9EAA-0961535EC8E1}">
      <dgm:prSet/>
      <dgm:spPr/>
      <dgm:t>
        <a:bodyPr/>
        <a:lstStyle/>
        <a:p>
          <a:endParaRPr lang="en-US"/>
        </a:p>
      </dgm:t>
    </dgm:pt>
    <dgm:pt modelId="{C647A270-B55C-4164-A2A3-0BC37B1D17E9}" type="sibTrans" cxnId="{AB7E4345-3C9D-450D-9EAA-0961535EC8E1}">
      <dgm:prSet/>
      <dgm:spPr/>
      <dgm:t>
        <a:bodyPr/>
        <a:lstStyle/>
        <a:p>
          <a:endParaRPr lang="en-US"/>
        </a:p>
      </dgm:t>
    </dgm:pt>
    <dgm:pt modelId="{A6C5B19B-6E4C-423A-985A-1FAEC1ACCD6F}">
      <dgm:prSet phldrT="[Text]" custT="1"/>
      <dgm:spPr>
        <a:solidFill>
          <a:schemeClr val="bg1"/>
        </a:solidFill>
        <a:ln>
          <a:solidFill>
            <a:srgbClr val="0070C0"/>
          </a:solidFill>
        </a:ln>
      </dgm:spPr>
      <dgm:t>
        <a:bodyPr/>
        <a:lstStyle/>
        <a:p>
          <a:pPr algn="r">
            <a:buNone/>
          </a:pPr>
          <a:r>
            <a:rPr lang="en-US" sz="1200" i="1" dirty="0">
              <a:solidFill>
                <a:schemeClr val="tx2">
                  <a:lumMod val="75000"/>
                  <a:lumOff val="25000"/>
                </a:schemeClr>
              </a:solidFill>
            </a:rPr>
            <a:t>Business</a:t>
          </a:r>
        </a:p>
      </dgm:t>
    </dgm:pt>
    <dgm:pt modelId="{14A4BB94-C2B8-4C1B-AA00-EBA68BC7D3D3}" type="parTrans" cxnId="{438879C8-91C7-480A-8C64-8E0EF03CB6BC}">
      <dgm:prSet/>
      <dgm:spPr/>
      <dgm:t>
        <a:bodyPr/>
        <a:lstStyle/>
        <a:p>
          <a:endParaRPr lang="en-US"/>
        </a:p>
      </dgm:t>
    </dgm:pt>
    <dgm:pt modelId="{0E28B7EC-1769-4460-A0D4-C2276D81C2E6}" type="sibTrans" cxnId="{438879C8-91C7-480A-8C64-8E0EF03CB6BC}">
      <dgm:prSet/>
      <dgm:spPr/>
      <dgm:t>
        <a:bodyPr/>
        <a:lstStyle/>
        <a:p>
          <a:endParaRPr lang="en-US"/>
        </a:p>
      </dgm:t>
    </dgm:pt>
    <dgm:pt modelId="{B92B5E72-6F99-4357-87E2-9C8679D6CBA3}">
      <dgm:prSet phldrT="[Text]" custT="1"/>
      <dgm:spPr>
        <a:solidFill>
          <a:schemeClr val="bg1"/>
        </a:solidFill>
        <a:ln>
          <a:solidFill>
            <a:srgbClr val="0070C0"/>
          </a:solidFill>
        </a:ln>
      </dgm:spPr>
      <dgm:t>
        <a:bodyPr/>
        <a:lstStyle/>
        <a:p>
          <a:pPr>
            <a:buNone/>
          </a:pPr>
          <a:r>
            <a:rPr lang="en-US" sz="1200" i="1" dirty="0">
              <a:solidFill>
                <a:schemeClr val="tx2">
                  <a:lumMod val="75000"/>
                  <a:lumOff val="25000"/>
                </a:schemeClr>
              </a:solidFill>
            </a:rPr>
            <a:t>Goals</a:t>
          </a:r>
        </a:p>
      </dgm:t>
    </dgm:pt>
    <dgm:pt modelId="{E967FB43-5573-46C3-9E30-8D9958D4D4AC}" type="parTrans" cxnId="{5CFC8F4F-8D94-436D-82B5-98D5B22C6153}">
      <dgm:prSet/>
      <dgm:spPr/>
      <dgm:t>
        <a:bodyPr/>
        <a:lstStyle/>
        <a:p>
          <a:endParaRPr lang="en-US"/>
        </a:p>
      </dgm:t>
    </dgm:pt>
    <dgm:pt modelId="{84A67ECD-A02C-4EFB-A833-8C791A8087AF}" type="sibTrans" cxnId="{5CFC8F4F-8D94-436D-82B5-98D5B22C6153}">
      <dgm:prSet/>
      <dgm:spPr/>
      <dgm:t>
        <a:bodyPr/>
        <a:lstStyle/>
        <a:p>
          <a:endParaRPr lang="en-US"/>
        </a:p>
      </dgm:t>
    </dgm:pt>
    <dgm:pt modelId="{D516D336-F653-4AE4-BCDF-DCDF81D7A43E}">
      <dgm:prSet phldrT="[Text]" custT="1"/>
      <dgm:spPr>
        <a:solidFill>
          <a:schemeClr val="bg1"/>
        </a:solidFill>
        <a:ln>
          <a:solidFill>
            <a:srgbClr val="0070C0"/>
          </a:solidFill>
        </a:ln>
      </dgm:spPr>
      <dgm:t>
        <a:bodyPr/>
        <a:lstStyle/>
        <a:p>
          <a:pPr algn="r">
            <a:buNone/>
          </a:pPr>
          <a:r>
            <a:rPr lang="en-US" sz="1200" i="1" dirty="0">
              <a:solidFill>
                <a:schemeClr val="tx2">
                  <a:lumMod val="75000"/>
                  <a:lumOff val="25000"/>
                </a:schemeClr>
              </a:solidFill>
            </a:rPr>
            <a:t>Success/ Fail</a:t>
          </a:r>
        </a:p>
      </dgm:t>
    </dgm:pt>
    <dgm:pt modelId="{31FF1639-AAEE-4693-A8AD-7E9F56BE310A}" type="parTrans" cxnId="{C286C3A5-C114-46AB-B586-CE63A7016907}">
      <dgm:prSet/>
      <dgm:spPr/>
      <dgm:t>
        <a:bodyPr/>
        <a:lstStyle/>
        <a:p>
          <a:endParaRPr lang="en-US"/>
        </a:p>
      </dgm:t>
    </dgm:pt>
    <dgm:pt modelId="{4328AF29-480C-45CB-A465-C667CA4D232B}" type="sibTrans" cxnId="{C286C3A5-C114-46AB-B586-CE63A7016907}">
      <dgm:prSet/>
      <dgm:spPr/>
      <dgm:t>
        <a:bodyPr/>
        <a:lstStyle/>
        <a:p>
          <a:endParaRPr lang="en-US"/>
        </a:p>
      </dgm:t>
    </dgm:pt>
    <dgm:pt modelId="{86E39632-5454-42EF-8062-12F59AD18762}" type="pres">
      <dgm:prSet presAssocID="{47DFD52E-3924-45AF-A2ED-50EA604B09D7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FBD552F6-D494-4BDF-AC23-DBA834F01F4C}" type="pres">
      <dgm:prSet presAssocID="{47DFD52E-3924-45AF-A2ED-50EA604B09D7}" presName="children" presStyleCnt="0"/>
      <dgm:spPr/>
    </dgm:pt>
    <dgm:pt modelId="{D01286E3-09EB-48B3-A522-67EB66E4CEB3}" type="pres">
      <dgm:prSet presAssocID="{47DFD52E-3924-45AF-A2ED-50EA604B09D7}" presName="child1group" presStyleCnt="0"/>
      <dgm:spPr/>
    </dgm:pt>
    <dgm:pt modelId="{C2308E35-436A-45DF-B052-E0AAE0CB2B4C}" type="pres">
      <dgm:prSet presAssocID="{47DFD52E-3924-45AF-A2ED-50EA604B09D7}" presName="child1" presStyleLbl="bgAcc1" presStyleIdx="0" presStyleCnt="4"/>
      <dgm:spPr/>
    </dgm:pt>
    <dgm:pt modelId="{AA0FC302-A701-4F59-918A-0C45F0CBC9DB}" type="pres">
      <dgm:prSet presAssocID="{47DFD52E-3924-45AF-A2ED-50EA604B09D7}" presName="child1Text" presStyleLbl="bgAcc1" presStyleIdx="0" presStyleCnt="4">
        <dgm:presLayoutVars>
          <dgm:bulletEnabled val="1"/>
        </dgm:presLayoutVars>
      </dgm:prSet>
      <dgm:spPr/>
    </dgm:pt>
    <dgm:pt modelId="{60997193-23B3-486F-8827-59FFAEC0FBD7}" type="pres">
      <dgm:prSet presAssocID="{47DFD52E-3924-45AF-A2ED-50EA604B09D7}" presName="child2group" presStyleCnt="0"/>
      <dgm:spPr/>
    </dgm:pt>
    <dgm:pt modelId="{21783F3B-2A13-4216-A40A-B047D82E46E6}" type="pres">
      <dgm:prSet presAssocID="{47DFD52E-3924-45AF-A2ED-50EA604B09D7}" presName="child2" presStyleLbl="bgAcc1" presStyleIdx="1" presStyleCnt="4"/>
      <dgm:spPr/>
    </dgm:pt>
    <dgm:pt modelId="{836639E8-994A-4F17-9FF4-0DF479B31C99}" type="pres">
      <dgm:prSet presAssocID="{47DFD52E-3924-45AF-A2ED-50EA604B09D7}" presName="child2Text" presStyleLbl="bgAcc1" presStyleIdx="1" presStyleCnt="4">
        <dgm:presLayoutVars>
          <dgm:bulletEnabled val="1"/>
        </dgm:presLayoutVars>
      </dgm:prSet>
      <dgm:spPr/>
    </dgm:pt>
    <dgm:pt modelId="{FC91D793-2D05-445C-810F-AE581B35605B}" type="pres">
      <dgm:prSet presAssocID="{47DFD52E-3924-45AF-A2ED-50EA604B09D7}" presName="child3group" presStyleCnt="0"/>
      <dgm:spPr/>
    </dgm:pt>
    <dgm:pt modelId="{189FC0FD-F010-43FA-A26F-CD8656A09258}" type="pres">
      <dgm:prSet presAssocID="{47DFD52E-3924-45AF-A2ED-50EA604B09D7}" presName="child3" presStyleLbl="bgAcc1" presStyleIdx="2" presStyleCnt="4"/>
      <dgm:spPr/>
    </dgm:pt>
    <dgm:pt modelId="{8C177DC9-0960-4315-9347-DC27ED5A6AF7}" type="pres">
      <dgm:prSet presAssocID="{47DFD52E-3924-45AF-A2ED-50EA604B09D7}" presName="child3Text" presStyleLbl="bgAcc1" presStyleIdx="2" presStyleCnt="4">
        <dgm:presLayoutVars>
          <dgm:bulletEnabled val="1"/>
        </dgm:presLayoutVars>
      </dgm:prSet>
      <dgm:spPr/>
    </dgm:pt>
    <dgm:pt modelId="{37D9AD48-0219-4440-BF57-4EABA2F2B331}" type="pres">
      <dgm:prSet presAssocID="{47DFD52E-3924-45AF-A2ED-50EA604B09D7}" presName="child4group" presStyleCnt="0"/>
      <dgm:spPr/>
    </dgm:pt>
    <dgm:pt modelId="{76B0FFC9-2525-49FC-803E-1AA74EF3E011}" type="pres">
      <dgm:prSet presAssocID="{47DFD52E-3924-45AF-A2ED-50EA604B09D7}" presName="child4" presStyleLbl="bgAcc1" presStyleIdx="3" presStyleCnt="4"/>
      <dgm:spPr/>
    </dgm:pt>
    <dgm:pt modelId="{4DA0BBF8-3E07-4468-89EF-3617E792B95B}" type="pres">
      <dgm:prSet presAssocID="{47DFD52E-3924-45AF-A2ED-50EA604B09D7}" presName="child4Text" presStyleLbl="bgAcc1" presStyleIdx="3" presStyleCnt="4">
        <dgm:presLayoutVars>
          <dgm:bulletEnabled val="1"/>
        </dgm:presLayoutVars>
      </dgm:prSet>
      <dgm:spPr/>
    </dgm:pt>
    <dgm:pt modelId="{F747F928-251B-4195-86A3-389ABB62177E}" type="pres">
      <dgm:prSet presAssocID="{47DFD52E-3924-45AF-A2ED-50EA604B09D7}" presName="childPlaceholder" presStyleCnt="0"/>
      <dgm:spPr/>
    </dgm:pt>
    <dgm:pt modelId="{00759B47-7766-40E9-BD22-CF707EFBCDC5}" type="pres">
      <dgm:prSet presAssocID="{47DFD52E-3924-45AF-A2ED-50EA604B09D7}" presName="circle" presStyleCnt="0"/>
      <dgm:spPr/>
    </dgm:pt>
    <dgm:pt modelId="{F946D81F-56E7-4BFC-B5C4-C6D163CFAC34}" type="pres">
      <dgm:prSet presAssocID="{47DFD52E-3924-45AF-A2ED-50EA604B09D7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A4114B11-92D2-4D86-8F35-C5D2F4511D8E}" type="pres">
      <dgm:prSet presAssocID="{47DFD52E-3924-45AF-A2ED-50EA604B09D7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2FF53C2F-A406-489A-99F5-093C9CD6795A}" type="pres">
      <dgm:prSet presAssocID="{47DFD52E-3924-45AF-A2ED-50EA604B09D7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E1FCEBD3-09B6-4D5E-A0F5-30CA6A1693ED}" type="pres">
      <dgm:prSet presAssocID="{47DFD52E-3924-45AF-A2ED-50EA604B09D7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A4809E1C-0EEA-4BBE-8542-51310A4E45BE}" type="pres">
      <dgm:prSet presAssocID="{47DFD52E-3924-45AF-A2ED-50EA604B09D7}" presName="quadrantPlaceholder" presStyleCnt="0"/>
      <dgm:spPr/>
    </dgm:pt>
    <dgm:pt modelId="{E0A008B6-7CBE-4AB6-9697-219818FF88C0}" type="pres">
      <dgm:prSet presAssocID="{47DFD52E-3924-45AF-A2ED-50EA604B09D7}" presName="center1" presStyleLbl="fgShp" presStyleIdx="0" presStyleCnt="2"/>
      <dgm:spPr>
        <a:ln>
          <a:solidFill>
            <a:srgbClr val="0070C0"/>
          </a:solidFill>
        </a:ln>
      </dgm:spPr>
    </dgm:pt>
    <dgm:pt modelId="{8EC88DC1-F9DE-4A6E-969F-41539C2E51B9}" type="pres">
      <dgm:prSet presAssocID="{47DFD52E-3924-45AF-A2ED-50EA604B09D7}" presName="center2" presStyleLbl="fgShp" presStyleIdx="1" presStyleCnt="2"/>
      <dgm:spPr>
        <a:ln>
          <a:solidFill>
            <a:srgbClr val="0070C0"/>
          </a:solidFill>
        </a:ln>
      </dgm:spPr>
    </dgm:pt>
  </dgm:ptLst>
  <dgm:cxnLst>
    <dgm:cxn modelId="{2BCC9C02-3123-4463-84F9-FCE255137229}" type="presOf" srcId="{AE0E3D0F-051D-49D3-A856-A0E79C410C03}" destId="{189FC0FD-F010-43FA-A26F-CD8656A09258}" srcOrd="0" destOrd="1" presId="urn:microsoft.com/office/officeart/2005/8/layout/cycle4"/>
    <dgm:cxn modelId="{502E2605-6677-4415-83BF-DADCD79634CB}" type="presOf" srcId="{47DFD52E-3924-45AF-A2ED-50EA604B09D7}" destId="{86E39632-5454-42EF-8062-12F59AD18762}" srcOrd="0" destOrd="0" presId="urn:microsoft.com/office/officeart/2005/8/layout/cycle4"/>
    <dgm:cxn modelId="{8DEBA909-565D-4173-89BE-BDB069C154A6}" srcId="{47DFD52E-3924-45AF-A2ED-50EA604B09D7}" destId="{D2ECC6F1-4FDE-42F9-BDAB-D05E2A206F6D}" srcOrd="2" destOrd="0" parTransId="{38B63941-1D4C-45CD-BB78-B7D7C58EC477}" sibTransId="{59638547-608C-47E4-A4CA-4A3EE7D6F6D4}"/>
    <dgm:cxn modelId="{732EF509-E355-478E-ACAB-DBEAD4E64644}" srcId="{36D4CA64-40A6-4624-B2A1-38C2B9467607}" destId="{5784F249-1547-4424-AEF8-45542458D79D}" srcOrd="1" destOrd="0" parTransId="{C0CE6BDA-71D4-4A7A-9CD5-8BD9A24C50E2}" sibTransId="{E697A33D-1493-4C18-B251-52EC1AFA5857}"/>
    <dgm:cxn modelId="{E450B322-1A41-4934-8865-25EA1B457E77}" type="presOf" srcId="{3A98856B-816C-447D-85D3-98338624B038}" destId="{8C177DC9-0960-4315-9347-DC27ED5A6AF7}" srcOrd="1" destOrd="0" presId="urn:microsoft.com/office/officeart/2005/8/layout/cycle4"/>
    <dgm:cxn modelId="{A1A5B632-87D1-4293-B5F7-473D4BCE3159}" srcId="{47DFD52E-3924-45AF-A2ED-50EA604B09D7}" destId="{33AF9A2A-CF16-4AFA-B7D1-8D8F61F16B7D}" srcOrd="0" destOrd="0" parTransId="{04BB598E-CF45-486C-A3D7-EE34DF7E2FB5}" sibTransId="{5E0FEF09-125D-48B7-B029-DA5E5D00A3AA}"/>
    <dgm:cxn modelId="{C052CD36-11FC-4D30-A368-42997A2724F3}" type="presOf" srcId="{D2ECC6F1-4FDE-42F9-BDAB-D05E2A206F6D}" destId="{2FF53C2F-A406-489A-99F5-093C9CD6795A}" srcOrd="0" destOrd="0" presId="urn:microsoft.com/office/officeart/2005/8/layout/cycle4"/>
    <dgm:cxn modelId="{8E016C37-B8D2-4BB2-BE61-11F815FCE473}" srcId="{47DFD52E-3924-45AF-A2ED-50EA604B09D7}" destId="{36D4CA64-40A6-4624-B2A1-38C2B9467607}" srcOrd="3" destOrd="0" parTransId="{D6D86FFF-B503-49CA-9572-BBC6EEE832D5}" sibTransId="{0516BCE1-59BF-46A9-8573-24FEBEA03F93}"/>
    <dgm:cxn modelId="{F81B0F3D-98EB-40D1-847B-318DEE153F0C}" srcId="{D2ECC6F1-4FDE-42F9-BDAB-D05E2A206F6D}" destId="{3A98856B-816C-447D-85D3-98338624B038}" srcOrd="0" destOrd="0" parTransId="{A1C340FA-3A0B-4C2F-9AAD-E2B8A092F098}" sibTransId="{0D6D759F-3FD7-4852-8E41-543D6013F503}"/>
    <dgm:cxn modelId="{68B0813E-99D7-4AD4-9102-9E5373728749}" type="presOf" srcId="{D516D336-F653-4AE4-BCDF-DCDF81D7A43E}" destId="{21783F3B-2A13-4216-A40A-B047D82E46E6}" srcOrd="0" destOrd="3" presId="urn:microsoft.com/office/officeart/2005/8/layout/cycle4"/>
    <dgm:cxn modelId="{A6D94F5B-F647-4A3A-8C8F-BAD0EE1AFE45}" type="presOf" srcId="{26750D7B-153F-4D79-953F-A193445853D5}" destId="{AA0FC302-A701-4F59-918A-0C45F0CBC9DB}" srcOrd="1" destOrd="1" presId="urn:microsoft.com/office/officeart/2005/8/layout/cycle4"/>
    <dgm:cxn modelId="{3A19F05E-B97E-4AA2-AAA6-E7EEAEDFDE5C}" type="presOf" srcId="{C479002A-6959-4C97-A769-7FD4AA865680}" destId="{21783F3B-2A13-4216-A40A-B047D82E46E6}" srcOrd="0" destOrd="0" presId="urn:microsoft.com/office/officeart/2005/8/layout/cycle4"/>
    <dgm:cxn modelId="{AB7E4345-3C9D-450D-9EAA-0961535EC8E1}" srcId="{29CF518C-58CA-40F2-8D54-B5830498F867}" destId="{C479002A-6959-4C97-A769-7FD4AA865680}" srcOrd="0" destOrd="0" parTransId="{04BAA7B1-DBA2-4BCF-B167-B394E12DBCF8}" sibTransId="{C647A270-B55C-4164-A2A3-0BC37B1D17E9}"/>
    <dgm:cxn modelId="{F636F748-A2F7-4D0E-8AFC-80437F40975F}" srcId="{47DFD52E-3924-45AF-A2ED-50EA604B09D7}" destId="{29CF518C-58CA-40F2-8D54-B5830498F867}" srcOrd="1" destOrd="0" parTransId="{D71D7813-4EB6-44D8-A19B-DB7E2DE7653C}" sibTransId="{BA967095-7446-4837-9737-0F3E9AE68276}"/>
    <dgm:cxn modelId="{6D81826A-89F9-46EF-A2E8-D2E438DB8DC7}" srcId="{D2ECC6F1-4FDE-42F9-BDAB-D05E2A206F6D}" destId="{AE0E3D0F-051D-49D3-A856-A0E79C410C03}" srcOrd="1" destOrd="0" parTransId="{3D43E40F-63B5-4C72-85B3-341EB41809C3}" sibTransId="{1505A442-AE2C-45F5-8E9D-453A22939F1C}"/>
    <dgm:cxn modelId="{4B3B486B-6CD4-420F-9C85-A372C632B563}" type="presOf" srcId="{B92B5E72-6F99-4357-87E2-9C8679D6CBA3}" destId="{C2308E35-436A-45DF-B052-E0AAE0CB2B4C}" srcOrd="0" destOrd="2" presId="urn:microsoft.com/office/officeart/2005/8/layout/cycle4"/>
    <dgm:cxn modelId="{110AEE4B-5C05-40EA-8B86-36EE2F745C88}" type="presOf" srcId="{A6C5B19B-6E4C-423A-985A-1FAEC1ACCD6F}" destId="{836639E8-994A-4F17-9FF4-0DF479B31C99}" srcOrd="1" destOrd="2" presId="urn:microsoft.com/office/officeart/2005/8/layout/cycle4"/>
    <dgm:cxn modelId="{5CFC8F4F-8D94-436D-82B5-98D5B22C6153}" srcId="{33AF9A2A-CF16-4AFA-B7D1-8D8F61F16B7D}" destId="{B92B5E72-6F99-4357-87E2-9C8679D6CBA3}" srcOrd="2" destOrd="0" parTransId="{E967FB43-5573-46C3-9E30-8D9958D4D4AC}" sibTransId="{84A67ECD-A02C-4EFB-A833-8C791A8087AF}"/>
    <dgm:cxn modelId="{4B0E6050-1BEB-4BDB-8382-17CAD8A716AE}" type="presOf" srcId="{2CB3309C-8228-463B-B049-05F096F99971}" destId="{76B0FFC9-2525-49FC-803E-1AA74EF3E011}" srcOrd="0" destOrd="2" presId="urn:microsoft.com/office/officeart/2005/8/layout/cycle4"/>
    <dgm:cxn modelId="{FA920E75-3FDA-497A-8BF2-ABC76A41ECA1}" type="presOf" srcId="{36D4CA64-40A6-4624-B2A1-38C2B9467607}" destId="{E1FCEBD3-09B6-4D5E-A0F5-30CA6A1693ED}" srcOrd="0" destOrd="0" presId="urn:microsoft.com/office/officeart/2005/8/layout/cycle4"/>
    <dgm:cxn modelId="{6D36E577-F672-4F5D-9D82-1454B7DE22B4}" type="presOf" srcId="{AE0E3D0F-051D-49D3-A856-A0E79C410C03}" destId="{8C177DC9-0960-4315-9347-DC27ED5A6AF7}" srcOrd="1" destOrd="1" presId="urn:microsoft.com/office/officeart/2005/8/layout/cycle4"/>
    <dgm:cxn modelId="{61C51A7C-DEA7-44EF-AB4E-3D72E2084DD4}" type="presOf" srcId="{D516D336-F653-4AE4-BCDF-DCDF81D7A43E}" destId="{836639E8-994A-4F17-9FF4-0DF479B31C99}" srcOrd="1" destOrd="3" presId="urn:microsoft.com/office/officeart/2005/8/layout/cycle4"/>
    <dgm:cxn modelId="{2295677D-D29F-4BC5-8E8F-2EA1D85FBDDB}" type="presOf" srcId="{28B8C147-3B99-443F-8833-269B4AB056BA}" destId="{21783F3B-2A13-4216-A40A-B047D82E46E6}" srcOrd="0" destOrd="1" presId="urn:microsoft.com/office/officeart/2005/8/layout/cycle4"/>
    <dgm:cxn modelId="{7628D37E-D7F7-41FB-B122-AA282E7C6335}" srcId="{D2ECC6F1-4FDE-42F9-BDAB-D05E2A206F6D}" destId="{8BBBD3C1-34A1-4560-9B1E-F16E1509CD78}" srcOrd="2" destOrd="0" parTransId="{0A8A5B1D-35BD-456F-9C1D-79A52ECE3F94}" sibTransId="{06A69870-BFBA-4384-A2CF-C3F29362DBCA}"/>
    <dgm:cxn modelId="{DD49DC81-4225-4363-83A3-ED897DEE4E83}" type="presOf" srcId="{B92B5E72-6F99-4357-87E2-9C8679D6CBA3}" destId="{AA0FC302-A701-4F59-918A-0C45F0CBC9DB}" srcOrd="1" destOrd="2" presId="urn:microsoft.com/office/officeart/2005/8/layout/cycle4"/>
    <dgm:cxn modelId="{CB601987-A09F-413E-B6D2-65B0A978688A}" srcId="{36D4CA64-40A6-4624-B2A1-38C2B9467607}" destId="{2CB3309C-8228-463B-B049-05F096F99971}" srcOrd="2" destOrd="0" parTransId="{F3DF2C5C-7980-478B-A302-EBDFD15F1E99}" sibTransId="{D4182DBA-596D-43DA-BEF1-7496839280B2}"/>
    <dgm:cxn modelId="{F912518E-15D4-48E0-A120-F5170D1994F7}" type="presOf" srcId="{5784F249-1547-4424-AEF8-45542458D79D}" destId="{4DA0BBF8-3E07-4468-89EF-3617E792B95B}" srcOrd="1" destOrd="1" presId="urn:microsoft.com/office/officeart/2005/8/layout/cycle4"/>
    <dgm:cxn modelId="{BFBBA08F-F705-4D84-941A-CBAA8310F7CD}" type="presOf" srcId="{33AF9A2A-CF16-4AFA-B7D1-8D8F61F16B7D}" destId="{F946D81F-56E7-4BFC-B5C4-C6D163CFAC34}" srcOrd="0" destOrd="0" presId="urn:microsoft.com/office/officeart/2005/8/layout/cycle4"/>
    <dgm:cxn modelId="{0E202E93-6D9D-4557-8041-56BFEEAA9083}" type="presOf" srcId="{8BBBD3C1-34A1-4560-9B1E-F16E1509CD78}" destId="{189FC0FD-F010-43FA-A26F-CD8656A09258}" srcOrd="0" destOrd="2" presId="urn:microsoft.com/office/officeart/2005/8/layout/cycle4"/>
    <dgm:cxn modelId="{81FAC1A1-DA6D-4280-8512-37E199E7A6BB}" srcId="{33AF9A2A-CF16-4AFA-B7D1-8D8F61F16B7D}" destId="{C41CB465-AD07-44D0-BC6F-DAD168CA69DF}" srcOrd="0" destOrd="0" parTransId="{E4204D73-24F0-4B5C-B41F-72A21CF8E367}" sibTransId="{C4A72D48-E461-4046-B6D2-20B571C444C2}"/>
    <dgm:cxn modelId="{BAF0BBA2-B643-430D-B5E8-D17BEEE55512}" type="presOf" srcId="{28B8C147-3B99-443F-8833-269B4AB056BA}" destId="{836639E8-994A-4F17-9FF4-0DF479B31C99}" srcOrd="1" destOrd="1" presId="urn:microsoft.com/office/officeart/2005/8/layout/cycle4"/>
    <dgm:cxn modelId="{28EE7CA3-4EE6-4765-9FD1-123D524979C0}" type="presOf" srcId="{2CB3309C-8228-463B-B049-05F096F99971}" destId="{4DA0BBF8-3E07-4468-89EF-3617E792B95B}" srcOrd="1" destOrd="2" presId="urn:microsoft.com/office/officeart/2005/8/layout/cycle4"/>
    <dgm:cxn modelId="{C286C3A5-C114-46AB-B586-CE63A7016907}" srcId="{29CF518C-58CA-40F2-8D54-B5830498F867}" destId="{D516D336-F653-4AE4-BCDF-DCDF81D7A43E}" srcOrd="3" destOrd="0" parTransId="{31FF1639-AAEE-4693-A8AD-7E9F56BE310A}" sibTransId="{4328AF29-480C-45CB-A465-C667CA4D232B}"/>
    <dgm:cxn modelId="{E72CF2A8-F2AD-4333-B35C-E2489E921469}" srcId="{36D4CA64-40A6-4624-B2A1-38C2B9467607}" destId="{538119F3-0035-4263-85A3-B22AE3CC35A0}" srcOrd="0" destOrd="0" parTransId="{3324CBB3-E211-43FA-901D-027468B1C9CB}" sibTransId="{59BC0E4B-02C4-4A58-8F47-708BF5A2F5F9}"/>
    <dgm:cxn modelId="{9ABF23AE-0757-4C05-A799-8877B223FD72}" type="presOf" srcId="{8BBBD3C1-34A1-4560-9B1E-F16E1509CD78}" destId="{8C177DC9-0960-4315-9347-DC27ED5A6AF7}" srcOrd="1" destOrd="2" presId="urn:microsoft.com/office/officeart/2005/8/layout/cycle4"/>
    <dgm:cxn modelId="{CED8F8B3-297F-4B01-A96C-55CB341852DC}" type="presOf" srcId="{C41CB465-AD07-44D0-BC6F-DAD168CA69DF}" destId="{C2308E35-436A-45DF-B052-E0AAE0CB2B4C}" srcOrd="0" destOrd="0" presId="urn:microsoft.com/office/officeart/2005/8/layout/cycle4"/>
    <dgm:cxn modelId="{BD7C87B4-CC1B-4CFD-822B-7716BBA8E4FB}" type="presOf" srcId="{26750D7B-153F-4D79-953F-A193445853D5}" destId="{C2308E35-436A-45DF-B052-E0AAE0CB2B4C}" srcOrd="0" destOrd="1" presId="urn:microsoft.com/office/officeart/2005/8/layout/cycle4"/>
    <dgm:cxn modelId="{66FAE0B5-93CF-4C65-A7CF-00E8676EB4C6}" type="presOf" srcId="{29CF518C-58CA-40F2-8D54-B5830498F867}" destId="{A4114B11-92D2-4D86-8F35-C5D2F4511D8E}" srcOrd="0" destOrd="0" presId="urn:microsoft.com/office/officeart/2005/8/layout/cycle4"/>
    <dgm:cxn modelId="{438879C8-91C7-480A-8C64-8E0EF03CB6BC}" srcId="{29CF518C-58CA-40F2-8D54-B5830498F867}" destId="{A6C5B19B-6E4C-423A-985A-1FAEC1ACCD6F}" srcOrd="2" destOrd="0" parTransId="{14A4BB94-C2B8-4C1B-AA00-EBA68BC7D3D3}" sibTransId="{0E28B7EC-1769-4460-A0D4-C2276D81C2E6}"/>
    <dgm:cxn modelId="{B5D5B9C8-96FE-4ADC-B79F-72C774C305B0}" type="presOf" srcId="{3A98856B-816C-447D-85D3-98338624B038}" destId="{189FC0FD-F010-43FA-A26F-CD8656A09258}" srcOrd="0" destOrd="0" presId="urn:microsoft.com/office/officeart/2005/8/layout/cycle4"/>
    <dgm:cxn modelId="{E00A8BCB-C4E6-4C8A-A613-B8CAA66D8484}" type="presOf" srcId="{5784F249-1547-4424-AEF8-45542458D79D}" destId="{76B0FFC9-2525-49FC-803E-1AA74EF3E011}" srcOrd="0" destOrd="1" presId="urn:microsoft.com/office/officeart/2005/8/layout/cycle4"/>
    <dgm:cxn modelId="{BC47C9CC-5E7C-49F7-90EE-1C81D9FBA534}" type="presOf" srcId="{538119F3-0035-4263-85A3-B22AE3CC35A0}" destId="{4DA0BBF8-3E07-4468-89EF-3617E792B95B}" srcOrd="1" destOrd="0" presId="urn:microsoft.com/office/officeart/2005/8/layout/cycle4"/>
    <dgm:cxn modelId="{8FFFFFD5-8E6E-4A61-9605-A2311BC28C08}" type="presOf" srcId="{C41CB465-AD07-44D0-BC6F-DAD168CA69DF}" destId="{AA0FC302-A701-4F59-918A-0C45F0CBC9DB}" srcOrd="1" destOrd="0" presId="urn:microsoft.com/office/officeart/2005/8/layout/cycle4"/>
    <dgm:cxn modelId="{AD9F9DE6-55EA-431A-9D72-97E61E8EF5BA}" srcId="{33AF9A2A-CF16-4AFA-B7D1-8D8F61F16B7D}" destId="{26750D7B-153F-4D79-953F-A193445853D5}" srcOrd="1" destOrd="0" parTransId="{A77FE5AF-2F34-4EE3-ABD4-7BEA8849AF0B}" sibTransId="{38B02B00-0DE2-4716-9D35-36A366111434}"/>
    <dgm:cxn modelId="{30848CE7-2CB3-492A-A99E-373C75E25980}" srcId="{29CF518C-58CA-40F2-8D54-B5830498F867}" destId="{28B8C147-3B99-443F-8833-269B4AB056BA}" srcOrd="1" destOrd="0" parTransId="{02568ACE-4349-4E0D-B6DB-D8BA99BB3A3B}" sibTransId="{63EF14FB-9487-477C-A48B-846A4BCA3EB1}"/>
    <dgm:cxn modelId="{859FD8ED-BF26-4DC9-9195-A7D7D9EAA00D}" type="presOf" srcId="{C479002A-6959-4C97-A769-7FD4AA865680}" destId="{836639E8-994A-4F17-9FF4-0DF479B31C99}" srcOrd="1" destOrd="0" presId="urn:microsoft.com/office/officeart/2005/8/layout/cycle4"/>
    <dgm:cxn modelId="{F29702EF-EE50-4B94-A4BF-8375DB4B10B9}" type="presOf" srcId="{A6C5B19B-6E4C-423A-985A-1FAEC1ACCD6F}" destId="{21783F3B-2A13-4216-A40A-B047D82E46E6}" srcOrd="0" destOrd="2" presId="urn:microsoft.com/office/officeart/2005/8/layout/cycle4"/>
    <dgm:cxn modelId="{9F916BF1-CD37-422B-AA62-75304F830789}" type="presOf" srcId="{538119F3-0035-4263-85A3-B22AE3CC35A0}" destId="{76B0FFC9-2525-49FC-803E-1AA74EF3E011}" srcOrd="0" destOrd="0" presId="urn:microsoft.com/office/officeart/2005/8/layout/cycle4"/>
    <dgm:cxn modelId="{4407E26D-9709-4114-ABC1-6BE65BE0CF44}" type="presParOf" srcId="{86E39632-5454-42EF-8062-12F59AD18762}" destId="{FBD552F6-D494-4BDF-AC23-DBA834F01F4C}" srcOrd="0" destOrd="0" presId="urn:microsoft.com/office/officeart/2005/8/layout/cycle4"/>
    <dgm:cxn modelId="{58DA5DC0-F9BD-4671-8A28-9F6147D91ECD}" type="presParOf" srcId="{FBD552F6-D494-4BDF-AC23-DBA834F01F4C}" destId="{D01286E3-09EB-48B3-A522-67EB66E4CEB3}" srcOrd="0" destOrd="0" presId="urn:microsoft.com/office/officeart/2005/8/layout/cycle4"/>
    <dgm:cxn modelId="{AD260CC3-2BBF-4346-8912-014B3B781BEE}" type="presParOf" srcId="{D01286E3-09EB-48B3-A522-67EB66E4CEB3}" destId="{C2308E35-436A-45DF-B052-E0AAE0CB2B4C}" srcOrd="0" destOrd="0" presId="urn:microsoft.com/office/officeart/2005/8/layout/cycle4"/>
    <dgm:cxn modelId="{27DAECBF-87F2-4A8A-B242-67EF21237724}" type="presParOf" srcId="{D01286E3-09EB-48B3-A522-67EB66E4CEB3}" destId="{AA0FC302-A701-4F59-918A-0C45F0CBC9DB}" srcOrd="1" destOrd="0" presId="urn:microsoft.com/office/officeart/2005/8/layout/cycle4"/>
    <dgm:cxn modelId="{822306D2-6AEA-4238-9CCE-CCD887325723}" type="presParOf" srcId="{FBD552F6-D494-4BDF-AC23-DBA834F01F4C}" destId="{60997193-23B3-486F-8827-59FFAEC0FBD7}" srcOrd="1" destOrd="0" presId="urn:microsoft.com/office/officeart/2005/8/layout/cycle4"/>
    <dgm:cxn modelId="{D12A76FF-E86D-49EC-87B5-4102D2AD8201}" type="presParOf" srcId="{60997193-23B3-486F-8827-59FFAEC0FBD7}" destId="{21783F3B-2A13-4216-A40A-B047D82E46E6}" srcOrd="0" destOrd="0" presId="urn:microsoft.com/office/officeart/2005/8/layout/cycle4"/>
    <dgm:cxn modelId="{31764A83-19AB-4E06-805E-7B7B076E891D}" type="presParOf" srcId="{60997193-23B3-486F-8827-59FFAEC0FBD7}" destId="{836639E8-994A-4F17-9FF4-0DF479B31C99}" srcOrd="1" destOrd="0" presId="urn:microsoft.com/office/officeart/2005/8/layout/cycle4"/>
    <dgm:cxn modelId="{0A91ADED-F8D7-47EA-A7C1-A23EF09E9D93}" type="presParOf" srcId="{FBD552F6-D494-4BDF-AC23-DBA834F01F4C}" destId="{FC91D793-2D05-445C-810F-AE581B35605B}" srcOrd="2" destOrd="0" presId="urn:microsoft.com/office/officeart/2005/8/layout/cycle4"/>
    <dgm:cxn modelId="{01D6E49D-B638-429C-909F-0A082263A9E2}" type="presParOf" srcId="{FC91D793-2D05-445C-810F-AE581B35605B}" destId="{189FC0FD-F010-43FA-A26F-CD8656A09258}" srcOrd="0" destOrd="0" presId="urn:microsoft.com/office/officeart/2005/8/layout/cycle4"/>
    <dgm:cxn modelId="{635B2ABA-6925-4044-8847-F7625AF4A9B6}" type="presParOf" srcId="{FC91D793-2D05-445C-810F-AE581B35605B}" destId="{8C177DC9-0960-4315-9347-DC27ED5A6AF7}" srcOrd="1" destOrd="0" presId="urn:microsoft.com/office/officeart/2005/8/layout/cycle4"/>
    <dgm:cxn modelId="{973FA792-36E1-4848-B948-500D5312E0A7}" type="presParOf" srcId="{FBD552F6-D494-4BDF-AC23-DBA834F01F4C}" destId="{37D9AD48-0219-4440-BF57-4EABA2F2B331}" srcOrd="3" destOrd="0" presId="urn:microsoft.com/office/officeart/2005/8/layout/cycle4"/>
    <dgm:cxn modelId="{8344A1F8-8747-43BE-B888-74912E0C0E04}" type="presParOf" srcId="{37D9AD48-0219-4440-BF57-4EABA2F2B331}" destId="{76B0FFC9-2525-49FC-803E-1AA74EF3E011}" srcOrd="0" destOrd="0" presId="urn:microsoft.com/office/officeart/2005/8/layout/cycle4"/>
    <dgm:cxn modelId="{9AD14F71-1512-45EC-A6F0-62ACD5A6BE41}" type="presParOf" srcId="{37D9AD48-0219-4440-BF57-4EABA2F2B331}" destId="{4DA0BBF8-3E07-4468-89EF-3617E792B95B}" srcOrd="1" destOrd="0" presId="urn:microsoft.com/office/officeart/2005/8/layout/cycle4"/>
    <dgm:cxn modelId="{81BFE6ED-9CB9-432A-B22D-A09FE77CE77D}" type="presParOf" srcId="{FBD552F6-D494-4BDF-AC23-DBA834F01F4C}" destId="{F747F928-251B-4195-86A3-389ABB62177E}" srcOrd="4" destOrd="0" presId="urn:microsoft.com/office/officeart/2005/8/layout/cycle4"/>
    <dgm:cxn modelId="{313372AA-4E5E-41CB-B7DD-1391F5F5391F}" type="presParOf" srcId="{86E39632-5454-42EF-8062-12F59AD18762}" destId="{00759B47-7766-40E9-BD22-CF707EFBCDC5}" srcOrd="1" destOrd="0" presId="urn:microsoft.com/office/officeart/2005/8/layout/cycle4"/>
    <dgm:cxn modelId="{6C3D63D2-A460-4935-817D-A6934ABD80B4}" type="presParOf" srcId="{00759B47-7766-40E9-BD22-CF707EFBCDC5}" destId="{F946D81F-56E7-4BFC-B5C4-C6D163CFAC34}" srcOrd="0" destOrd="0" presId="urn:microsoft.com/office/officeart/2005/8/layout/cycle4"/>
    <dgm:cxn modelId="{9BB61B9E-F7CA-45FB-9D4A-E1ADEF08903F}" type="presParOf" srcId="{00759B47-7766-40E9-BD22-CF707EFBCDC5}" destId="{A4114B11-92D2-4D86-8F35-C5D2F4511D8E}" srcOrd="1" destOrd="0" presId="urn:microsoft.com/office/officeart/2005/8/layout/cycle4"/>
    <dgm:cxn modelId="{184C0ABB-F7C9-4F71-A41D-D5793347D46F}" type="presParOf" srcId="{00759B47-7766-40E9-BD22-CF707EFBCDC5}" destId="{2FF53C2F-A406-489A-99F5-093C9CD6795A}" srcOrd="2" destOrd="0" presId="urn:microsoft.com/office/officeart/2005/8/layout/cycle4"/>
    <dgm:cxn modelId="{B03D8FA2-F0ED-4608-8316-1547E323F7B2}" type="presParOf" srcId="{00759B47-7766-40E9-BD22-CF707EFBCDC5}" destId="{E1FCEBD3-09B6-4D5E-A0F5-30CA6A1693ED}" srcOrd="3" destOrd="0" presId="urn:microsoft.com/office/officeart/2005/8/layout/cycle4"/>
    <dgm:cxn modelId="{E00377E1-7D91-4909-B7C0-FC3398A0E3F4}" type="presParOf" srcId="{00759B47-7766-40E9-BD22-CF707EFBCDC5}" destId="{A4809E1C-0EEA-4BBE-8542-51310A4E45BE}" srcOrd="4" destOrd="0" presId="urn:microsoft.com/office/officeart/2005/8/layout/cycle4"/>
    <dgm:cxn modelId="{A72E24DE-F613-441C-8576-93425D4D2789}" type="presParOf" srcId="{86E39632-5454-42EF-8062-12F59AD18762}" destId="{E0A008B6-7CBE-4AB6-9697-219818FF88C0}" srcOrd="2" destOrd="0" presId="urn:microsoft.com/office/officeart/2005/8/layout/cycle4"/>
    <dgm:cxn modelId="{3ACD1EEE-4809-4B35-B74C-4081558D7762}" type="presParOf" srcId="{86E39632-5454-42EF-8062-12F59AD18762}" destId="{8EC88DC1-F9DE-4A6E-969F-41539C2E51B9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532CE3C-36E4-4BBA-80CD-471D99FB5FE4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55811DF5-7724-4261-92EE-28CC41D68997}">
      <dgm:prSet phldrT="[Text]"/>
      <dgm:spPr/>
      <dgm:t>
        <a:bodyPr/>
        <a:lstStyle/>
        <a:p>
          <a:r>
            <a:rPr lang="en-US" b="1" dirty="0">
              <a:solidFill>
                <a:schemeClr val="tx2">
                  <a:lumMod val="75000"/>
                  <a:lumOff val="25000"/>
                </a:schemeClr>
              </a:solidFill>
            </a:rPr>
            <a:t>Right Content</a:t>
          </a:r>
        </a:p>
      </dgm:t>
    </dgm:pt>
    <dgm:pt modelId="{5004F299-05C2-4745-9AAD-6527C1E1F483}" type="parTrans" cxnId="{40669DB6-DCAB-42A7-A71B-D505CEDE06B9}">
      <dgm:prSet/>
      <dgm:spPr/>
      <dgm:t>
        <a:bodyPr/>
        <a:lstStyle/>
        <a:p>
          <a:endParaRPr lang="en-US" b="1"/>
        </a:p>
      </dgm:t>
    </dgm:pt>
    <dgm:pt modelId="{6D105734-C97D-4EA3-B430-88D9E7D4065B}" type="sibTrans" cxnId="{40669DB6-DCAB-42A7-A71B-D505CEDE06B9}">
      <dgm:prSet/>
      <dgm:spPr/>
      <dgm:t>
        <a:bodyPr/>
        <a:lstStyle/>
        <a:p>
          <a:endParaRPr lang="en-US" b="1"/>
        </a:p>
      </dgm:t>
    </dgm:pt>
    <dgm:pt modelId="{AC6030C0-0FFB-43E1-953E-5DFF5BD31F0F}">
      <dgm:prSet phldrT="[Text]"/>
      <dgm:spPr/>
      <dgm:t>
        <a:bodyPr/>
        <a:lstStyle/>
        <a:p>
          <a:r>
            <a:rPr lang="en-US" b="1" dirty="0">
              <a:solidFill>
                <a:schemeClr val="tx2">
                  <a:lumMod val="75000"/>
                  <a:lumOff val="25000"/>
                </a:schemeClr>
              </a:solidFill>
            </a:rPr>
            <a:t>Right Place</a:t>
          </a:r>
        </a:p>
      </dgm:t>
    </dgm:pt>
    <dgm:pt modelId="{AE0F0464-D05D-44DF-8E84-9CE7E3A772CE}" type="parTrans" cxnId="{1688934B-8D67-4889-9890-81B7B118F855}">
      <dgm:prSet/>
      <dgm:spPr/>
      <dgm:t>
        <a:bodyPr/>
        <a:lstStyle/>
        <a:p>
          <a:endParaRPr lang="en-US" b="1"/>
        </a:p>
      </dgm:t>
    </dgm:pt>
    <dgm:pt modelId="{4099DE98-7ABD-427D-9FE5-189F13D2C6F1}" type="sibTrans" cxnId="{1688934B-8D67-4889-9890-81B7B118F855}">
      <dgm:prSet/>
      <dgm:spPr/>
      <dgm:t>
        <a:bodyPr/>
        <a:lstStyle/>
        <a:p>
          <a:endParaRPr lang="en-US" b="1"/>
        </a:p>
      </dgm:t>
    </dgm:pt>
    <dgm:pt modelId="{DF2DA392-F7F4-42BE-986E-A1655EB220EE}">
      <dgm:prSet phldrT="[Text]"/>
      <dgm:spPr/>
      <dgm:t>
        <a:bodyPr/>
        <a:lstStyle/>
        <a:p>
          <a:r>
            <a:rPr lang="en-US" b="1" dirty="0">
              <a:solidFill>
                <a:schemeClr val="tx2">
                  <a:lumMod val="75000"/>
                  <a:lumOff val="25000"/>
                </a:schemeClr>
              </a:solidFill>
            </a:rPr>
            <a:t>Right Time</a:t>
          </a:r>
        </a:p>
      </dgm:t>
    </dgm:pt>
    <dgm:pt modelId="{7E11F99B-3352-4239-BD4A-D51B662F6446}" type="parTrans" cxnId="{D9FF90AB-1CF5-4E84-A7EA-71095928C06C}">
      <dgm:prSet/>
      <dgm:spPr/>
      <dgm:t>
        <a:bodyPr/>
        <a:lstStyle/>
        <a:p>
          <a:endParaRPr lang="en-US" b="1"/>
        </a:p>
      </dgm:t>
    </dgm:pt>
    <dgm:pt modelId="{DE804ADC-E9BF-4CBE-8F14-C143384217F7}" type="sibTrans" cxnId="{D9FF90AB-1CF5-4E84-A7EA-71095928C06C}">
      <dgm:prSet/>
      <dgm:spPr/>
      <dgm:t>
        <a:bodyPr/>
        <a:lstStyle/>
        <a:p>
          <a:endParaRPr lang="en-US" b="1"/>
        </a:p>
      </dgm:t>
    </dgm:pt>
    <dgm:pt modelId="{7768171A-A0BD-4E5D-AD72-F7C8F450AB4A}" type="pres">
      <dgm:prSet presAssocID="{F532CE3C-36E4-4BBA-80CD-471D99FB5FE4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3F7D8CEF-89B8-47AF-879F-68D3EF0FF803}" type="pres">
      <dgm:prSet presAssocID="{55811DF5-7724-4261-92EE-28CC41D68997}" presName="Accent1" presStyleCnt="0"/>
      <dgm:spPr/>
    </dgm:pt>
    <dgm:pt modelId="{42D98ADC-7B79-48C5-B0F6-4FDB8879D071}" type="pres">
      <dgm:prSet presAssocID="{55811DF5-7724-4261-92EE-28CC41D68997}" presName="Accent" presStyleLbl="node1" presStyleIdx="0" presStyleCnt="3"/>
      <dgm:spPr>
        <a:ln>
          <a:solidFill>
            <a:srgbClr val="0070C0"/>
          </a:solidFill>
        </a:ln>
      </dgm:spPr>
    </dgm:pt>
    <dgm:pt modelId="{14DF3D98-50E0-48A6-AFF0-AAB96478AE80}" type="pres">
      <dgm:prSet presAssocID="{55811DF5-7724-4261-92EE-28CC41D68997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C9C98519-46D8-4C2F-99EA-1AF7A672A6C8}" type="pres">
      <dgm:prSet presAssocID="{AC6030C0-0FFB-43E1-953E-5DFF5BD31F0F}" presName="Accent2" presStyleCnt="0"/>
      <dgm:spPr/>
    </dgm:pt>
    <dgm:pt modelId="{A171DD31-B5E6-478D-AB54-B35241BECAE7}" type="pres">
      <dgm:prSet presAssocID="{AC6030C0-0FFB-43E1-953E-5DFF5BD31F0F}" presName="Accent" presStyleLbl="node1" presStyleIdx="1" presStyleCnt="3"/>
      <dgm:spPr>
        <a:ln>
          <a:solidFill>
            <a:srgbClr val="0070C0"/>
          </a:solidFill>
        </a:ln>
      </dgm:spPr>
    </dgm:pt>
    <dgm:pt modelId="{2E051B6B-18EA-4C2E-B2FC-716517DC2C6A}" type="pres">
      <dgm:prSet presAssocID="{AC6030C0-0FFB-43E1-953E-5DFF5BD31F0F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E6F23645-AC9B-48EB-8A88-029557C8A407}" type="pres">
      <dgm:prSet presAssocID="{DF2DA392-F7F4-42BE-986E-A1655EB220EE}" presName="Accent3" presStyleCnt="0"/>
      <dgm:spPr/>
    </dgm:pt>
    <dgm:pt modelId="{35B8F362-0D44-4174-BD3F-96E49D8DCC71}" type="pres">
      <dgm:prSet presAssocID="{DF2DA392-F7F4-42BE-986E-A1655EB220EE}" presName="Accent" presStyleLbl="node1" presStyleIdx="2" presStyleCnt="3"/>
      <dgm:spPr>
        <a:ln>
          <a:solidFill>
            <a:srgbClr val="0070C0"/>
          </a:solidFill>
        </a:ln>
      </dgm:spPr>
    </dgm:pt>
    <dgm:pt modelId="{4BB46FED-62E1-4DA2-8721-A31DA21E1AAA}" type="pres">
      <dgm:prSet presAssocID="{DF2DA392-F7F4-42BE-986E-A1655EB220EE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54521A20-F038-4A6C-AA38-B2248ECEADA0}" type="presOf" srcId="{55811DF5-7724-4261-92EE-28CC41D68997}" destId="{14DF3D98-50E0-48A6-AFF0-AAB96478AE80}" srcOrd="0" destOrd="0" presId="urn:microsoft.com/office/officeart/2009/layout/CircleArrowProcess"/>
    <dgm:cxn modelId="{C3AC2F2F-1696-4D81-A35D-5F409B2E0020}" type="presOf" srcId="{AC6030C0-0FFB-43E1-953E-5DFF5BD31F0F}" destId="{2E051B6B-18EA-4C2E-B2FC-716517DC2C6A}" srcOrd="0" destOrd="0" presId="urn:microsoft.com/office/officeart/2009/layout/CircleArrowProcess"/>
    <dgm:cxn modelId="{FE960066-666A-41BC-9BE4-0E4DFC027DC2}" type="presOf" srcId="{DF2DA392-F7F4-42BE-986E-A1655EB220EE}" destId="{4BB46FED-62E1-4DA2-8721-A31DA21E1AAA}" srcOrd="0" destOrd="0" presId="urn:microsoft.com/office/officeart/2009/layout/CircleArrowProcess"/>
    <dgm:cxn modelId="{1688934B-8D67-4889-9890-81B7B118F855}" srcId="{F532CE3C-36E4-4BBA-80CD-471D99FB5FE4}" destId="{AC6030C0-0FFB-43E1-953E-5DFF5BD31F0F}" srcOrd="1" destOrd="0" parTransId="{AE0F0464-D05D-44DF-8E84-9CE7E3A772CE}" sibTransId="{4099DE98-7ABD-427D-9FE5-189F13D2C6F1}"/>
    <dgm:cxn modelId="{280ED8A7-EC5B-4DC0-9749-7A3E2D090BD9}" type="presOf" srcId="{F532CE3C-36E4-4BBA-80CD-471D99FB5FE4}" destId="{7768171A-A0BD-4E5D-AD72-F7C8F450AB4A}" srcOrd="0" destOrd="0" presId="urn:microsoft.com/office/officeart/2009/layout/CircleArrowProcess"/>
    <dgm:cxn modelId="{D9FF90AB-1CF5-4E84-A7EA-71095928C06C}" srcId="{F532CE3C-36E4-4BBA-80CD-471D99FB5FE4}" destId="{DF2DA392-F7F4-42BE-986E-A1655EB220EE}" srcOrd="2" destOrd="0" parTransId="{7E11F99B-3352-4239-BD4A-D51B662F6446}" sibTransId="{DE804ADC-E9BF-4CBE-8F14-C143384217F7}"/>
    <dgm:cxn modelId="{40669DB6-DCAB-42A7-A71B-D505CEDE06B9}" srcId="{F532CE3C-36E4-4BBA-80CD-471D99FB5FE4}" destId="{55811DF5-7724-4261-92EE-28CC41D68997}" srcOrd="0" destOrd="0" parTransId="{5004F299-05C2-4745-9AAD-6527C1E1F483}" sibTransId="{6D105734-C97D-4EA3-B430-88D9E7D4065B}"/>
    <dgm:cxn modelId="{9C76FFDF-04BD-4F0F-AD67-1E88255707D7}" type="presParOf" srcId="{7768171A-A0BD-4E5D-AD72-F7C8F450AB4A}" destId="{3F7D8CEF-89B8-47AF-879F-68D3EF0FF803}" srcOrd="0" destOrd="0" presId="urn:microsoft.com/office/officeart/2009/layout/CircleArrowProcess"/>
    <dgm:cxn modelId="{C294CBDE-5631-4D6A-BF0C-8F58EC6D580F}" type="presParOf" srcId="{3F7D8CEF-89B8-47AF-879F-68D3EF0FF803}" destId="{42D98ADC-7B79-48C5-B0F6-4FDB8879D071}" srcOrd="0" destOrd="0" presId="urn:microsoft.com/office/officeart/2009/layout/CircleArrowProcess"/>
    <dgm:cxn modelId="{D22EB9F8-8DA3-4636-A7EF-770193456585}" type="presParOf" srcId="{7768171A-A0BD-4E5D-AD72-F7C8F450AB4A}" destId="{14DF3D98-50E0-48A6-AFF0-AAB96478AE80}" srcOrd="1" destOrd="0" presId="urn:microsoft.com/office/officeart/2009/layout/CircleArrowProcess"/>
    <dgm:cxn modelId="{EB8EE5A2-C4DB-49EC-A01D-0374FFA8D088}" type="presParOf" srcId="{7768171A-A0BD-4E5D-AD72-F7C8F450AB4A}" destId="{C9C98519-46D8-4C2F-99EA-1AF7A672A6C8}" srcOrd="2" destOrd="0" presId="urn:microsoft.com/office/officeart/2009/layout/CircleArrowProcess"/>
    <dgm:cxn modelId="{3E710CB2-B167-469A-8E9C-B4A8867EBA7D}" type="presParOf" srcId="{C9C98519-46D8-4C2F-99EA-1AF7A672A6C8}" destId="{A171DD31-B5E6-478D-AB54-B35241BECAE7}" srcOrd="0" destOrd="0" presId="urn:microsoft.com/office/officeart/2009/layout/CircleArrowProcess"/>
    <dgm:cxn modelId="{FA4361E6-6D0B-4B4F-B6BC-F2A6F4B3CD5E}" type="presParOf" srcId="{7768171A-A0BD-4E5D-AD72-F7C8F450AB4A}" destId="{2E051B6B-18EA-4C2E-B2FC-716517DC2C6A}" srcOrd="3" destOrd="0" presId="urn:microsoft.com/office/officeart/2009/layout/CircleArrowProcess"/>
    <dgm:cxn modelId="{282C77C0-D415-4BA8-A303-22FD21815729}" type="presParOf" srcId="{7768171A-A0BD-4E5D-AD72-F7C8F450AB4A}" destId="{E6F23645-AC9B-48EB-8A88-029557C8A407}" srcOrd="4" destOrd="0" presId="urn:microsoft.com/office/officeart/2009/layout/CircleArrowProcess"/>
    <dgm:cxn modelId="{8C16C9F7-AEF1-4073-8D86-EC46E323EBA7}" type="presParOf" srcId="{E6F23645-AC9B-48EB-8A88-029557C8A407}" destId="{35B8F362-0D44-4174-BD3F-96E49D8DCC71}" srcOrd="0" destOrd="0" presId="urn:microsoft.com/office/officeart/2009/layout/CircleArrowProcess"/>
    <dgm:cxn modelId="{6D86AE7D-E4BF-445A-BFE3-12F40C760642}" type="presParOf" srcId="{7768171A-A0BD-4E5D-AD72-F7C8F450AB4A}" destId="{4BB46FED-62E1-4DA2-8721-A31DA21E1AAA}" srcOrd="5" destOrd="0" presId="urn:microsoft.com/office/officeart/2009/layout/CircleArrowProcess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6B3D3D6-9057-4B1E-BE5E-EF41D1835F87}" type="doc">
      <dgm:prSet loTypeId="urn:microsoft.com/office/officeart/2005/8/layout/process4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286BEBEE-E481-41B1-A059-FBC3F8718D77}">
      <dgm:prSet phldrT="[Text]" custT="1"/>
      <dgm:spPr>
        <a:solidFill>
          <a:schemeClr val="bg1">
            <a:lumMod val="85000"/>
          </a:schemeClr>
        </a:solidFill>
        <a:ln w="12700">
          <a:solidFill>
            <a:srgbClr val="0070C0"/>
          </a:solidFill>
        </a:ln>
      </dgm:spPr>
      <dgm:t>
        <a:bodyPr/>
        <a:lstStyle/>
        <a:p>
          <a:r>
            <a:rPr lang="en-US" sz="2000" dirty="0">
              <a:solidFill>
                <a:schemeClr val="tx2">
                  <a:lumMod val="75000"/>
                  <a:lumOff val="25000"/>
                </a:schemeClr>
              </a:solidFill>
            </a:rPr>
            <a:t>Relevance</a:t>
          </a:r>
        </a:p>
      </dgm:t>
    </dgm:pt>
    <dgm:pt modelId="{1D16D076-3B51-4F8D-8CDD-E9CAD790E8C3}" type="parTrans" cxnId="{DCD4D8D5-61B0-4CA6-848A-B21D7914D0DD}">
      <dgm:prSet/>
      <dgm:spPr/>
      <dgm:t>
        <a:bodyPr/>
        <a:lstStyle/>
        <a:p>
          <a:endParaRPr lang="en-US"/>
        </a:p>
      </dgm:t>
    </dgm:pt>
    <dgm:pt modelId="{793AA4E9-062B-4D61-9C00-8C2CDDFA6D5C}" type="sibTrans" cxnId="{DCD4D8D5-61B0-4CA6-848A-B21D7914D0DD}">
      <dgm:prSet/>
      <dgm:spPr/>
      <dgm:t>
        <a:bodyPr/>
        <a:lstStyle/>
        <a:p>
          <a:endParaRPr lang="en-US"/>
        </a:p>
      </dgm:t>
    </dgm:pt>
    <dgm:pt modelId="{C1772358-290D-4F4D-9D19-DAF76B1DE77D}">
      <dgm:prSet phldrT="[Text]" custT="1"/>
      <dgm:spPr>
        <a:ln w="12700">
          <a:solidFill>
            <a:srgbClr val="0070C0"/>
          </a:solidFill>
        </a:ln>
      </dgm:spPr>
      <dgm:t>
        <a:bodyPr/>
        <a:lstStyle/>
        <a:p>
          <a:r>
            <a:rPr lang="en-US" sz="2000" dirty="0">
              <a:solidFill>
                <a:schemeClr val="tx2">
                  <a:lumMod val="75000"/>
                  <a:lumOff val="25000"/>
                </a:schemeClr>
              </a:solidFill>
            </a:rPr>
            <a:t>Urgency</a:t>
          </a:r>
        </a:p>
      </dgm:t>
    </dgm:pt>
    <dgm:pt modelId="{B4B42EAC-84A5-499E-BE9D-A8CD5766E4B3}" type="parTrans" cxnId="{2B368FB4-B86E-4292-BEB1-9FF9D89D23CD}">
      <dgm:prSet/>
      <dgm:spPr/>
      <dgm:t>
        <a:bodyPr/>
        <a:lstStyle/>
        <a:p>
          <a:endParaRPr lang="en-US"/>
        </a:p>
      </dgm:t>
    </dgm:pt>
    <dgm:pt modelId="{0E57AB5E-8F2C-4869-AA66-8E4255EC2A95}" type="sibTrans" cxnId="{2B368FB4-B86E-4292-BEB1-9FF9D89D23CD}">
      <dgm:prSet/>
      <dgm:spPr/>
      <dgm:t>
        <a:bodyPr/>
        <a:lstStyle/>
        <a:p>
          <a:endParaRPr lang="en-US"/>
        </a:p>
      </dgm:t>
    </dgm:pt>
    <dgm:pt modelId="{5D707B5C-ED21-426D-9B2F-05B0ED954B88}">
      <dgm:prSet phldrT="[Text]" custT="1"/>
      <dgm:spPr>
        <a:ln w="12700">
          <a:solidFill>
            <a:srgbClr val="0070C0"/>
          </a:solidFill>
        </a:ln>
      </dgm:spPr>
      <dgm:t>
        <a:bodyPr/>
        <a:lstStyle/>
        <a:p>
          <a:r>
            <a:rPr lang="en-US" sz="2000" dirty="0">
              <a:solidFill>
                <a:schemeClr val="tx2">
                  <a:lumMod val="75000"/>
                  <a:lumOff val="25000"/>
                </a:schemeClr>
              </a:solidFill>
            </a:rPr>
            <a:t>Propensity</a:t>
          </a:r>
        </a:p>
      </dgm:t>
    </dgm:pt>
    <dgm:pt modelId="{A7BB9110-49BC-4817-BEA7-47BD2078D255}" type="parTrans" cxnId="{CA5C42F8-AE0E-472E-B4DD-A17F2FBF28AB}">
      <dgm:prSet/>
      <dgm:spPr/>
      <dgm:t>
        <a:bodyPr/>
        <a:lstStyle/>
        <a:p>
          <a:endParaRPr lang="en-US"/>
        </a:p>
      </dgm:t>
    </dgm:pt>
    <dgm:pt modelId="{91A317C8-6A22-458D-BD23-11B8EA0472E3}" type="sibTrans" cxnId="{CA5C42F8-AE0E-472E-B4DD-A17F2FBF28AB}">
      <dgm:prSet/>
      <dgm:spPr/>
      <dgm:t>
        <a:bodyPr/>
        <a:lstStyle/>
        <a:p>
          <a:endParaRPr lang="en-US"/>
        </a:p>
      </dgm:t>
    </dgm:pt>
    <dgm:pt modelId="{E80E0388-C6CE-4371-83C6-3D5D4FE21FF5}">
      <dgm:prSet phldrT="[Text]" custT="1"/>
      <dgm:spPr>
        <a:solidFill>
          <a:schemeClr val="bg1">
            <a:lumMod val="85000"/>
          </a:schemeClr>
        </a:solidFill>
        <a:ln w="12700">
          <a:solidFill>
            <a:srgbClr val="0070C0"/>
          </a:solidFill>
        </a:ln>
      </dgm:spPr>
      <dgm:t>
        <a:bodyPr/>
        <a:lstStyle/>
        <a:p>
          <a:r>
            <a:rPr lang="en-US" sz="2000" dirty="0">
              <a:solidFill>
                <a:schemeClr val="tx2">
                  <a:lumMod val="75000"/>
                  <a:lumOff val="25000"/>
                </a:schemeClr>
              </a:solidFill>
            </a:rPr>
            <a:t>Benefit Index</a:t>
          </a:r>
        </a:p>
      </dgm:t>
    </dgm:pt>
    <dgm:pt modelId="{242F2DF2-255B-4000-9AEB-ECA191EB67A5}" type="parTrans" cxnId="{38B447E4-A79E-4F86-A703-DB9D496E45CD}">
      <dgm:prSet/>
      <dgm:spPr/>
      <dgm:t>
        <a:bodyPr/>
        <a:lstStyle/>
        <a:p>
          <a:endParaRPr lang="en-US"/>
        </a:p>
      </dgm:t>
    </dgm:pt>
    <dgm:pt modelId="{CF035D89-6C8F-4FAB-9C09-B4F0E9A666C2}" type="sibTrans" cxnId="{38B447E4-A79E-4F86-A703-DB9D496E45CD}">
      <dgm:prSet/>
      <dgm:spPr/>
      <dgm:t>
        <a:bodyPr/>
        <a:lstStyle/>
        <a:p>
          <a:endParaRPr lang="en-US"/>
        </a:p>
      </dgm:t>
    </dgm:pt>
    <dgm:pt modelId="{AEB10957-D5CB-42F9-8C5E-BF14144244DC}">
      <dgm:prSet phldrT="[Text]" custT="1"/>
      <dgm:spPr>
        <a:ln w="12700">
          <a:solidFill>
            <a:srgbClr val="0070C0"/>
          </a:solidFill>
        </a:ln>
      </dgm:spPr>
      <dgm:t>
        <a:bodyPr/>
        <a:lstStyle/>
        <a:p>
          <a:r>
            <a:rPr lang="en-US" sz="2000" dirty="0">
              <a:solidFill>
                <a:schemeClr val="tx2">
                  <a:lumMod val="75000"/>
                  <a:lumOff val="25000"/>
                </a:schemeClr>
              </a:solidFill>
            </a:rPr>
            <a:t>PV</a:t>
          </a:r>
        </a:p>
      </dgm:t>
    </dgm:pt>
    <dgm:pt modelId="{E2B8CB03-A968-46CA-B09F-112370257454}" type="parTrans" cxnId="{AF46C3E5-AC28-4746-AFB1-2CBE509A82B2}">
      <dgm:prSet/>
      <dgm:spPr/>
      <dgm:t>
        <a:bodyPr/>
        <a:lstStyle/>
        <a:p>
          <a:endParaRPr lang="en-US"/>
        </a:p>
      </dgm:t>
    </dgm:pt>
    <dgm:pt modelId="{5C5F6601-33CF-42BB-B63D-1EBF3104530B}" type="sibTrans" cxnId="{AF46C3E5-AC28-4746-AFB1-2CBE509A82B2}">
      <dgm:prSet/>
      <dgm:spPr/>
      <dgm:t>
        <a:bodyPr/>
        <a:lstStyle/>
        <a:p>
          <a:endParaRPr lang="en-US"/>
        </a:p>
      </dgm:t>
    </dgm:pt>
    <dgm:pt modelId="{45E741F0-784D-4FF9-A6EB-43E385D12E0B}">
      <dgm:prSet phldrT="[Text]" custT="1"/>
      <dgm:spPr>
        <a:ln w="12700">
          <a:solidFill>
            <a:srgbClr val="0070C0"/>
          </a:solidFill>
        </a:ln>
      </dgm:spPr>
      <dgm:t>
        <a:bodyPr/>
        <a:lstStyle/>
        <a:p>
          <a:r>
            <a:rPr lang="en-US" sz="2000" dirty="0">
              <a:solidFill>
                <a:schemeClr val="tx2">
                  <a:lumMod val="75000"/>
                  <a:lumOff val="25000"/>
                </a:schemeClr>
              </a:solidFill>
            </a:rPr>
            <a:t>NPS</a:t>
          </a:r>
        </a:p>
      </dgm:t>
    </dgm:pt>
    <dgm:pt modelId="{6A12C9AB-44E4-448A-848E-7B3B58DEAC49}" type="parTrans" cxnId="{CC7F83ED-8210-4EE3-A506-BF71E49173E7}">
      <dgm:prSet/>
      <dgm:spPr/>
      <dgm:t>
        <a:bodyPr/>
        <a:lstStyle/>
        <a:p>
          <a:endParaRPr lang="en-US"/>
        </a:p>
      </dgm:t>
    </dgm:pt>
    <dgm:pt modelId="{B4DD5AFA-5BD3-4F89-AC08-E4BFCF5C9CA3}" type="sibTrans" cxnId="{CC7F83ED-8210-4EE3-A506-BF71E49173E7}">
      <dgm:prSet/>
      <dgm:spPr/>
      <dgm:t>
        <a:bodyPr/>
        <a:lstStyle/>
        <a:p>
          <a:endParaRPr lang="en-US"/>
        </a:p>
      </dgm:t>
    </dgm:pt>
    <dgm:pt modelId="{EF8045E8-802B-414D-822B-A59ABF3E1279}">
      <dgm:prSet phldrT="[Text]" custT="1"/>
      <dgm:spPr>
        <a:solidFill>
          <a:schemeClr val="bg1">
            <a:lumMod val="85000"/>
          </a:schemeClr>
        </a:solidFill>
        <a:ln w="12700">
          <a:solidFill>
            <a:srgbClr val="0070C0"/>
          </a:solidFill>
        </a:ln>
      </dgm:spPr>
      <dgm:t>
        <a:bodyPr/>
        <a:lstStyle/>
        <a:p>
          <a:r>
            <a:rPr lang="en-US" sz="2000" dirty="0">
              <a:solidFill>
                <a:schemeClr val="tx2">
                  <a:lumMod val="75000"/>
                  <a:lumOff val="25000"/>
                </a:schemeClr>
              </a:solidFill>
            </a:rPr>
            <a:t>Best Expected Benefit</a:t>
          </a:r>
        </a:p>
      </dgm:t>
    </dgm:pt>
    <dgm:pt modelId="{E5C25091-FC83-4126-A3B0-727FC5CF0802}" type="parTrans" cxnId="{66D03E47-AAE2-429E-9C9E-77E1B2B1EF1C}">
      <dgm:prSet/>
      <dgm:spPr/>
      <dgm:t>
        <a:bodyPr/>
        <a:lstStyle/>
        <a:p>
          <a:endParaRPr lang="en-US"/>
        </a:p>
      </dgm:t>
    </dgm:pt>
    <dgm:pt modelId="{E78A679A-B8B4-4748-B8F2-7526E4E939A5}" type="sibTrans" cxnId="{66D03E47-AAE2-429E-9C9E-77E1B2B1EF1C}">
      <dgm:prSet/>
      <dgm:spPr/>
      <dgm:t>
        <a:bodyPr/>
        <a:lstStyle/>
        <a:p>
          <a:endParaRPr lang="en-US"/>
        </a:p>
      </dgm:t>
    </dgm:pt>
    <dgm:pt modelId="{6703B86C-DA81-4D5B-8FB1-1F3E75DA6598}">
      <dgm:prSet phldrT="[Text]" custT="1"/>
      <dgm:spPr>
        <a:ln w="12700">
          <a:solidFill>
            <a:srgbClr val="0070C0"/>
          </a:solidFill>
        </a:ln>
      </dgm:spPr>
      <dgm:t>
        <a:bodyPr/>
        <a:lstStyle/>
        <a:p>
          <a:r>
            <a:rPr lang="en-US" sz="2000" dirty="0">
              <a:solidFill>
                <a:schemeClr val="tx2">
                  <a:lumMod val="75000"/>
                  <a:lumOff val="25000"/>
                </a:schemeClr>
              </a:solidFill>
            </a:rPr>
            <a:t>Awareness</a:t>
          </a:r>
        </a:p>
      </dgm:t>
    </dgm:pt>
    <dgm:pt modelId="{6B5529A1-3837-42E1-90C3-052D175379E2}" type="parTrans" cxnId="{40204E65-5C17-4344-A23A-F52585DC5546}">
      <dgm:prSet/>
      <dgm:spPr/>
      <dgm:t>
        <a:bodyPr/>
        <a:lstStyle/>
        <a:p>
          <a:endParaRPr lang="en-US"/>
        </a:p>
      </dgm:t>
    </dgm:pt>
    <dgm:pt modelId="{66D41969-A038-411F-8249-877C8248BD50}" type="sibTrans" cxnId="{40204E65-5C17-4344-A23A-F52585DC5546}">
      <dgm:prSet/>
      <dgm:spPr/>
      <dgm:t>
        <a:bodyPr/>
        <a:lstStyle/>
        <a:p>
          <a:endParaRPr lang="en-US"/>
        </a:p>
      </dgm:t>
    </dgm:pt>
    <dgm:pt modelId="{D38026DE-C8C8-43DA-B2A4-5E0B9EEB3C04}">
      <dgm:prSet phldrT="[Text]" custT="1"/>
      <dgm:spPr>
        <a:ln w="12700">
          <a:solidFill>
            <a:srgbClr val="0070C0"/>
          </a:solidFill>
        </a:ln>
      </dgm:spPr>
      <dgm:t>
        <a:bodyPr/>
        <a:lstStyle/>
        <a:p>
          <a:r>
            <a:rPr lang="en-US" sz="2000" dirty="0">
              <a:solidFill>
                <a:schemeClr val="tx2">
                  <a:lumMod val="75000"/>
                  <a:lumOff val="25000"/>
                </a:schemeClr>
              </a:solidFill>
            </a:rPr>
            <a:t>Conversion</a:t>
          </a:r>
        </a:p>
      </dgm:t>
    </dgm:pt>
    <dgm:pt modelId="{C8A61C29-2866-4B56-98A4-18EE853471C2}" type="parTrans" cxnId="{6F887DD4-52F1-4202-B13E-2B0E8AC98803}">
      <dgm:prSet/>
      <dgm:spPr/>
      <dgm:t>
        <a:bodyPr/>
        <a:lstStyle/>
        <a:p>
          <a:endParaRPr lang="en-US"/>
        </a:p>
      </dgm:t>
    </dgm:pt>
    <dgm:pt modelId="{8DAC5B80-F22D-4724-8F28-79447FB624A8}" type="sibTrans" cxnId="{6F887DD4-52F1-4202-B13E-2B0E8AC98803}">
      <dgm:prSet/>
      <dgm:spPr/>
      <dgm:t>
        <a:bodyPr/>
        <a:lstStyle/>
        <a:p>
          <a:endParaRPr lang="en-US"/>
        </a:p>
      </dgm:t>
    </dgm:pt>
    <dgm:pt modelId="{6FD8FAE7-B9E8-4110-9D4C-D9F05F176CC2}">
      <dgm:prSet phldrT="[Text]" custT="1"/>
      <dgm:spPr>
        <a:ln w="12700">
          <a:solidFill>
            <a:srgbClr val="0070C0"/>
          </a:solidFill>
        </a:ln>
      </dgm:spPr>
      <dgm:t>
        <a:bodyPr/>
        <a:lstStyle/>
        <a:p>
          <a:r>
            <a:rPr lang="en-US" sz="2000" dirty="0">
              <a:solidFill>
                <a:schemeClr val="tx2">
                  <a:lumMod val="75000"/>
                  <a:lumOff val="25000"/>
                </a:schemeClr>
              </a:solidFill>
            </a:rPr>
            <a:t>Response</a:t>
          </a:r>
        </a:p>
      </dgm:t>
    </dgm:pt>
    <dgm:pt modelId="{3DA807E0-6C9F-4651-BCD5-F02345C072AB}" type="parTrans" cxnId="{08D138B2-3E8F-47E1-9DB1-5D699DFB4D2F}">
      <dgm:prSet/>
      <dgm:spPr/>
      <dgm:t>
        <a:bodyPr/>
        <a:lstStyle/>
        <a:p>
          <a:endParaRPr lang="en-US"/>
        </a:p>
      </dgm:t>
    </dgm:pt>
    <dgm:pt modelId="{004BC44F-50F7-40E7-B65F-C37E9EA23F17}" type="sibTrans" cxnId="{08D138B2-3E8F-47E1-9DB1-5D699DFB4D2F}">
      <dgm:prSet/>
      <dgm:spPr/>
      <dgm:t>
        <a:bodyPr/>
        <a:lstStyle/>
        <a:p>
          <a:endParaRPr lang="en-US"/>
        </a:p>
      </dgm:t>
    </dgm:pt>
    <dgm:pt modelId="{4E23FBBF-1560-421D-A25C-DCCB88CB379D}">
      <dgm:prSet phldrT="[Text]" custT="1"/>
      <dgm:spPr>
        <a:ln w="12700">
          <a:solidFill>
            <a:srgbClr val="0070C0"/>
          </a:solidFill>
        </a:ln>
      </dgm:spPr>
      <dgm:t>
        <a:bodyPr/>
        <a:lstStyle/>
        <a:p>
          <a:r>
            <a:rPr lang="en-US" sz="2000" dirty="0">
              <a:solidFill>
                <a:schemeClr val="tx2">
                  <a:lumMod val="75000"/>
                  <a:lumOff val="25000"/>
                </a:schemeClr>
              </a:solidFill>
            </a:rPr>
            <a:t>Engagement</a:t>
          </a:r>
          <a:endParaRPr lang="en-US" sz="2400" dirty="0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95951B95-653E-4212-8B54-4701BB8D01B1}" type="parTrans" cxnId="{754FB57C-A19F-4DEB-9C4E-0F8A0132B195}">
      <dgm:prSet/>
      <dgm:spPr/>
      <dgm:t>
        <a:bodyPr/>
        <a:lstStyle/>
        <a:p>
          <a:endParaRPr lang="en-US"/>
        </a:p>
      </dgm:t>
    </dgm:pt>
    <dgm:pt modelId="{24267AF0-0F17-4470-9D05-7CBFA036F180}" type="sibTrans" cxnId="{754FB57C-A19F-4DEB-9C4E-0F8A0132B195}">
      <dgm:prSet/>
      <dgm:spPr/>
      <dgm:t>
        <a:bodyPr/>
        <a:lstStyle/>
        <a:p>
          <a:endParaRPr lang="en-US"/>
        </a:p>
      </dgm:t>
    </dgm:pt>
    <dgm:pt modelId="{6ED46B42-DDCD-4191-9E7D-15BF085190F4}" type="pres">
      <dgm:prSet presAssocID="{C6B3D3D6-9057-4B1E-BE5E-EF41D1835F87}" presName="Name0" presStyleCnt="0">
        <dgm:presLayoutVars>
          <dgm:dir/>
          <dgm:animLvl val="lvl"/>
          <dgm:resizeHandles val="exact"/>
        </dgm:presLayoutVars>
      </dgm:prSet>
      <dgm:spPr/>
    </dgm:pt>
    <dgm:pt modelId="{F0DF7D5B-D1D7-41BC-8655-5DC8F311597A}" type="pres">
      <dgm:prSet presAssocID="{EF8045E8-802B-414D-822B-A59ABF3E1279}" presName="boxAndChildren" presStyleCnt="0"/>
      <dgm:spPr/>
    </dgm:pt>
    <dgm:pt modelId="{4D7E9BB0-ACF4-45B1-A84A-ADB9EEB4FD91}" type="pres">
      <dgm:prSet presAssocID="{EF8045E8-802B-414D-822B-A59ABF3E1279}" presName="parentTextBox" presStyleLbl="node1" presStyleIdx="0" presStyleCnt="3"/>
      <dgm:spPr/>
    </dgm:pt>
    <dgm:pt modelId="{5E11F1EC-EFCB-4E47-A6E5-5ED01B675F30}" type="pres">
      <dgm:prSet presAssocID="{EF8045E8-802B-414D-822B-A59ABF3E1279}" presName="entireBox" presStyleLbl="node1" presStyleIdx="0" presStyleCnt="3"/>
      <dgm:spPr/>
    </dgm:pt>
    <dgm:pt modelId="{D9EE1D61-3D61-4207-8069-2CB0EA4086B7}" type="pres">
      <dgm:prSet presAssocID="{EF8045E8-802B-414D-822B-A59ABF3E1279}" presName="descendantBox" presStyleCnt="0"/>
      <dgm:spPr/>
    </dgm:pt>
    <dgm:pt modelId="{688F3130-007F-4F9A-B25C-8AEED887DB89}" type="pres">
      <dgm:prSet presAssocID="{6703B86C-DA81-4D5B-8FB1-1F3E75DA6598}" presName="childTextBox" presStyleLbl="fgAccFollowNode1" presStyleIdx="0" presStyleCnt="8">
        <dgm:presLayoutVars>
          <dgm:bulletEnabled val="1"/>
        </dgm:presLayoutVars>
      </dgm:prSet>
      <dgm:spPr/>
    </dgm:pt>
    <dgm:pt modelId="{5B068190-1180-4F8A-9A6A-254967445639}" type="pres">
      <dgm:prSet presAssocID="{4E23FBBF-1560-421D-A25C-DCCB88CB379D}" presName="childTextBox" presStyleLbl="fgAccFollowNode1" presStyleIdx="1" presStyleCnt="8">
        <dgm:presLayoutVars>
          <dgm:bulletEnabled val="1"/>
        </dgm:presLayoutVars>
      </dgm:prSet>
      <dgm:spPr/>
    </dgm:pt>
    <dgm:pt modelId="{E57030FA-6986-4B39-8F70-F92280B208EF}" type="pres">
      <dgm:prSet presAssocID="{D38026DE-C8C8-43DA-B2A4-5E0B9EEB3C04}" presName="childTextBox" presStyleLbl="fgAccFollowNode1" presStyleIdx="2" presStyleCnt="8">
        <dgm:presLayoutVars>
          <dgm:bulletEnabled val="1"/>
        </dgm:presLayoutVars>
      </dgm:prSet>
      <dgm:spPr/>
    </dgm:pt>
    <dgm:pt modelId="{2F39A253-5CA2-40C7-ADAA-040B20E2C796}" type="pres">
      <dgm:prSet presAssocID="{CF035D89-6C8F-4FAB-9C09-B4F0E9A666C2}" presName="sp" presStyleCnt="0"/>
      <dgm:spPr/>
    </dgm:pt>
    <dgm:pt modelId="{A96CC330-6F67-4046-B776-F502C689918D}" type="pres">
      <dgm:prSet presAssocID="{E80E0388-C6CE-4371-83C6-3D5D4FE21FF5}" presName="arrowAndChildren" presStyleCnt="0"/>
      <dgm:spPr/>
    </dgm:pt>
    <dgm:pt modelId="{553BA5B1-5B88-41E4-9FAC-7A9DD7FD364C}" type="pres">
      <dgm:prSet presAssocID="{E80E0388-C6CE-4371-83C6-3D5D4FE21FF5}" presName="parentTextArrow" presStyleLbl="node1" presStyleIdx="0" presStyleCnt="3"/>
      <dgm:spPr/>
    </dgm:pt>
    <dgm:pt modelId="{2D4F1430-0B8C-4477-B5F0-62BD541FD59A}" type="pres">
      <dgm:prSet presAssocID="{E80E0388-C6CE-4371-83C6-3D5D4FE21FF5}" presName="arrow" presStyleLbl="node1" presStyleIdx="1" presStyleCnt="3"/>
      <dgm:spPr/>
    </dgm:pt>
    <dgm:pt modelId="{6408FEF7-AA1C-4177-AD40-7821B361A367}" type="pres">
      <dgm:prSet presAssocID="{E80E0388-C6CE-4371-83C6-3D5D4FE21FF5}" presName="descendantArrow" presStyleCnt="0"/>
      <dgm:spPr/>
    </dgm:pt>
    <dgm:pt modelId="{AE990D86-FD28-4C51-AA5F-E3B695B1753F}" type="pres">
      <dgm:prSet presAssocID="{AEB10957-D5CB-42F9-8C5E-BF14144244DC}" presName="childTextArrow" presStyleLbl="fgAccFollowNode1" presStyleIdx="3" presStyleCnt="8">
        <dgm:presLayoutVars>
          <dgm:bulletEnabled val="1"/>
        </dgm:presLayoutVars>
      </dgm:prSet>
      <dgm:spPr/>
    </dgm:pt>
    <dgm:pt modelId="{045FA384-2D77-4804-8492-29AD6ACC5E43}" type="pres">
      <dgm:prSet presAssocID="{45E741F0-784D-4FF9-A6EB-43E385D12E0B}" presName="childTextArrow" presStyleLbl="fgAccFollowNode1" presStyleIdx="4" presStyleCnt="8">
        <dgm:presLayoutVars>
          <dgm:bulletEnabled val="1"/>
        </dgm:presLayoutVars>
      </dgm:prSet>
      <dgm:spPr/>
    </dgm:pt>
    <dgm:pt modelId="{89EB3E04-A326-42A7-B6F8-28B17B7D265A}" type="pres">
      <dgm:prSet presAssocID="{793AA4E9-062B-4D61-9C00-8C2CDDFA6D5C}" presName="sp" presStyleCnt="0"/>
      <dgm:spPr/>
    </dgm:pt>
    <dgm:pt modelId="{E6B4DC89-8488-4785-B294-3B428A000540}" type="pres">
      <dgm:prSet presAssocID="{286BEBEE-E481-41B1-A059-FBC3F8718D77}" presName="arrowAndChildren" presStyleCnt="0"/>
      <dgm:spPr/>
    </dgm:pt>
    <dgm:pt modelId="{65406BA1-E5CE-4A61-A5CD-0273260D40DF}" type="pres">
      <dgm:prSet presAssocID="{286BEBEE-E481-41B1-A059-FBC3F8718D77}" presName="parentTextArrow" presStyleLbl="node1" presStyleIdx="1" presStyleCnt="3"/>
      <dgm:spPr/>
    </dgm:pt>
    <dgm:pt modelId="{942FDF5D-843C-494D-B999-061B51534B9C}" type="pres">
      <dgm:prSet presAssocID="{286BEBEE-E481-41B1-A059-FBC3F8718D77}" presName="arrow" presStyleLbl="node1" presStyleIdx="2" presStyleCnt="3"/>
      <dgm:spPr/>
    </dgm:pt>
    <dgm:pt modelId="{3EF2793B-2769-4065-ACEA-7F0226903E32}" type="pres">
      <dgm:prSet presAssocID="{286BEBEE-E481-41B1-A059-FBC3F8718D77}" presName="descendantArrow" presStyleCnt="0"/>
      <dgm:spPr/>
    </dgm:pt>
    <dgm:pt modelId="{C8A3D752-7CF6-491C-89DD-A4656740DEC3}" type="pres">
      <dgm:prSet presAssocID="{C1772358-290D-4F4D-9D19-DAF76B1DE77D}" presName="childTextArrow" presStyleLbl="fgAccFollowNode1" presStyleIdx="5" presStyleCnt="8">
        <dgm:presLayoutVars>
          <dgm:bulletEnabled val="1"/>
        </dgm:presLayoutVars>
      </dgm:prSet>
      <dgm:spPr/>
    </dgm:pt>
    <dgm:pt modelId="{12CA838B-216B-4E53-9982-1ACE4328C829}" type="pres">
      <dgm:prSet presAssocID="{5D707B5C-ED21-426D-9B2F-05B0ED954B88}" presName="childTextArrow" presStyleLbl="fgAccFollowNode1" presStyleIdx="6" presStyleCnt="8">
        <dgm:presLayoutVars>
          <dgm:bulletEnabled val="1"/>
        </dgm:presLayoutVars>
      </dgm:prSet>
      <dgm:spPr/>
    </dgm:pt>
    <dgm:pt modelId="{9B1B649C-84FA-4A72-8AC3-30F6653C45C8}" type="pres">
      <dgm:prSet presAssocID="{6FD8FAE7-B9E8-4110-9D4C-D9F05F176CC2}" presName="childTextArrow" presStyleLbl="fgAccFollowNode1" presStyleIdx="7" presStyleCnt="8">
        <dgm:presLayoutVars>
          <dgm:bulletEnabled val="1"/>
        </dgm:presLayoutVars>
      </dgm:prSet>
      <dgm:spPr/>
    </dgm:pt>
  </dgm:ptLst>
  <dgm:cxnLst>
    <dgm:cxn modelId="{922D1C12-8DD2-48B3-9C8C-D68F2E9FC120}" type="presOf" srcId="{C1772358-290D-4F4D-9D19-DAF76B1DE77D}" destId="{C8A3D752-7CF6-491C-89DD-A4656740DEC3}" srcOrd="0" destOrd="0" presId="urn:microsoft.com/office/officeart/2005/8/layout/process4"/>
    <dgm:cxn modelId="{1DAE7E18-81A9-4A91-B21F-BA2E469A1F09}" type="presOf" srcId="{AEB10957-D5CB-42F9-8C5E-BF14144244DC}" destId="{AE990D86-FD28-4C51-AA5F-E3B695B1753F}" srcOrd="0" destOrd="0" presId="urn:microsoft.com/office/officeart/2005/8/layout/process4"/>
    <dgm:cxn modelId="{67059918-603C-4D9E-A55D-C3DA90D06334}" type="presOf" srcId="{6FD8FAE7-B9E8-4110-9D4C-D9F05F176CC2}" destId="{9B1B649C-84FA-4A72-8AC3-30F6653C45C8}" srcOrd="0" destOrd="0" presId="urn:microsoft.com/office/officeart/2005/8/layout/process4"/>
    <dgm:cxn modelId="{57263625-2FB4-4B7F-B29E-F057987929CE}" type="presOf" srcId="{5D707B5C-ED21-426D-9B2F-05B0ED954B88}" destId="{12CA838B-216B-4E53-9982-1ACE4328C829}" srcOrd="0" destOrd="0" presId="urn:microsoft.com/office/officeart/2005/8/layout/process4"/>
    <dgm:cxn modelId="{C7FAAD2B-B271-455C-9322-5A4282190681}" type="presOf" srcId="{D38026DE-C8C8-43DA-B2A4-5E0B9EEB3C04}" destId="{E57030FA-6986-4B39-8F70-F92280B208EF}" srcOrd="0" destOrd="0" presId="urn:microsoft.com/office/officeart/2005/8/layout/process4"/>
    <dgm:cxn modelId="{05ACF52E-2FC5-4253-B8C2-33A5C5567116}" type="presOf" srcId="{45E741F0-784D-4FF9-A6EB-43E385D12E0B}" destId="{045FA384-2D77-4804-8492-29AD6ACC5E43}" srcOrd="0" destOrd="0" presId="urn:microsoft.com/office/officeart/2005/8/layout/process4"/>
    <dgm:cxn modelId="{F0B3DE39-B414-434D-9A09-3589955B043B}" type="presOf" srcId="{E80E0388-C6CE-4371-83C6-3D5D4FE21FF5}" destId="{553BA5B1-5B88-41E4-9FAC-7A9DD7FD364C}" srcOrd="0" destOrd="0" presId="urn:microsoft.com/office/officeart/2005/8/layout/process4"/>
    <dgm:cxn modelId="{78DD9A5C-7183-4CD0-92C2-19E3FF61FDDC}" type="presOf" srcId="{286BEBEE-E481-41B1-A059-FBC3F8718D77}" destId="{942FDF5D-843C-494D-B999-061B51534B9C}" srcOrd="1" destOrd="0" presId="urn:microsoft.com/office/officeart/2005/8/layout/process4"/>
    <dgm:cxn modelId="{40204E65-5C17-4344-A23A-F52585DC5546}" srcId="{EF8045E8-802B-414D-822B-A59ABF3E1279}" destId="{6703B86C-DA81-4D5B-8FB1-1F3E75DA6598}" srcOrd="0" destOrd="0" parTransId="{6B5529A1-3837-42E1-90C3-052D175379E2}" sibTransId="{66D41969-A038-411F-8249-877C8248BD50}"/>
    <dgm:cxn modelId="{38D21267-73EB-4BA8-A98D-355CF1780C37}" type="presOf" srcId="{6703B86C-DA81-4D5B-8FB1-1F3E75DA6598}" destId="{688F3130-007F-4F9A-B25C-8AEED887DB89}" srcOrd="0" destOrd="0" presId="urn:microsoft.com/office/officeart/2005/8/layout/process4"/>
    <dgm:cxn modelId="{66D03E47-AAE2-429E-9C9E-77E1B2B1EF1C}" srcId="{C6B3D3D6-9057-4B1E-BE5E-EF41D1835F87}" destId="{EF8045E8-802B-414D-822B-A59ABF3E1279}" srcOrd="2" destOrd="0" parTransId="{E5C25091-FC83-4126-A3B0-727FC5CF0802}" sibTransId="{E78A679A-B8B4-4748-B8F2-7526E4E939A5}"/>
    <dgm:cxn modelId="{AE1E6273-0B53-48A1-9EDC-F2758EA65923}" type="presOf" srcId="{C6B3D3D6-9057-4B1E-BE5E-EF41D1835F87}" destId="{6ED46B42-DDCD-4191-9E7D-15BF085190F4}" srcOrd="0" destOrd="0" presId="urn:microsoft.com/office/officeart/2005/8/layout/process4"/>
    <dgm:cxn modelId="{754FB57C-A19F-4DEB-9C4E-0F8A0132B195}" srcId="{EF8045E8-802B-414D-822B-A59ABF3E1279}" destId="{4E23FBBF-1560-421D-A25C-DCCB88CB379D}" srcOrd="1" destOrd="0" parTransId="{95951B95-653E-4212-8B54-4701BB8D01B1}" sibTransId="{24267AF0-0F17-4470-9D05-7CBFA036F180}"/>
    <dgm:cxn modelId="{258DAF95-956F-4621-8E99-7379426ACFB2}" type="presOf" srcId="{EF8045E8-802B-414D-822B-A59ABF3E1279}" destId="{4D7E9BB0-ACF4-45B1-A84A-ADB9EEB4FD91}" srcOrd="0" destOrd="0" presId="urn:microsoft.com/office/officeart/2005/8/layout/process4"/>
    <dgm:cxn modelId="{617174AB-3AEB-4380-A71A-373866997998}" type="presOf" srcId="{EF8045E8-802B-414D-822B-A59ABF3E1279}" destId="{5E11F1EC-EFCB-4E47-A6E5-5ED01B675F30}" srcOrd="1" destOrd="0" presId="urn:microsoft.com/office/officeart/2005/8/layout/process4"/>
    <dgm:cxn modelId="{08D138B2-3E8F-47E1-9DB1-5D699DFB4D2F}" srcId="{286BEBEE-E481-41B1-A059-FBC3F8718D77}" destId="{6FD8FAE7-B9E8-4110-9D4C-D9F05F176CC2}" srcOrd="2" destOrd="0" parTransId="{3DA807E0-6C9F-4651-BCD5-F02345C072AB}" sibTransId="{004BC44F-50F7-40E7-B65F-C37E9EA23F17}"/>
    <dgm:cxn modelId="{2B368FB4-B86E-4292-BEB1-9FF9D89D23CD}" srcId="{286BEBEE-E481-41B1-A059-FBC3F8718D77}" destId="{C1772358-290D-4F4D-9D19-DAF76B1DE77D}" srcOrd="0" destOrd="0" parTransId="{B4B42EAC-84A5-499E-BE9D-A8CD5766E4B3}" sibTransId="{0E57AB5E-8F2C-4869-AA66-8E4255EC2A95}"/>
    <dgm:cxn modelId="{6F887DD4-52F1-4202-B13E-2B0E8AC98803}" srcId="{EF8045E8-802B-414D-822B-A59ABF3E1279}" destId="{D38026DE-C8C8-43DA-B2A4-5E0B9EEB3C04}" srcOrd="2" destOrd="0" parTransId="{C8A61C29-2866-4B56-98A4-18EE853471C2}" sibTransId="{8DAC5B80-F22D-4724-8F28-79447FB624A8}"/>
    <dgm:cxn modelId="{DCD4D8D5-61B0-4CA6-848A-B21D7914D0DD}" srcId="{C6B3D3D6-9057-4B1E-BE5E-EF41D1835F87}" destId="{286BEBEE-E481-41B1-A059-FBC3F8718D77}" srcOrd="0" destOrd="0" parTransId="{1D16D076-3B51-4F8D-8CDD-E9CAD790E8C3}" sibTransId="{793AA4E9-062B-4D61-9C00-8C2CDDFA6D5C}"/>
    <dgm:cxn modelId="{38B447E4-A79E-4F86-A703-DB9D496E45CD}" srcId="{C6B3D3D6-9057-4B1E-BE5E-EF41D1835F87}" destId="{E80E0388-C6CE-4371-83C6-3D5D4FE21FF5}" srcOrd="1" destOrd="0" parTransId="{242F2DF2-255B-4000-9AEB-ECA191EB67A5}" sibTransId="{CF035D89-6C8F-4FAB-9C09-B4F0E9A666C2}"/>
    <dgm:cxn modelId="{AF46C3E5-AC28-4746-AFB1-2CBE509A82B2}" srcId="{E80E0388-C6CE-4371-83C6-3D5D4FE21FF5}" destId="{AEB10957-D5CB-42F9-8C5E-BF14144244DC}" srcOrd="0" destOrd="0" parTransId="{E2B8CB03-A968-46CA-B09F-112370257454}" sibTransId="{5C5F6601-33CF-42BB-B63D-1EBF3104530B}"/>
    <dgm:cxn modelId="{3446F0E5-98EF-4CC0-B54B-DC7722E8D6FC}" type="presOf" srcId="{286BEBEE-E481-41B1-A059-FBC3F8718D77}" destId="{65406BA1-E5CE-4A61-A5CD-0273260D40DF}" srcOrd="0" destOrd="0" presId="urn:microsoft.com/office/officeart/2005/8/layout/process4"/>
    <dgm:cxn modelId="{CC7F83ED-8210-4EE3-A506-BF71E49173E7}" srcId="{E80E0388-C6CE-4371-83C6-3D5D4FE21FF5}" destId="{45E741F0-784D-4FF9-A6EB-43E385D12E0B}" srcOrd="1" destOrd="0" parTransId="{6A12C9AB-44E4-448A-848E-7B3B58DEAC49}" sibTransId="{B4DD5AFA-5BD3-4F89-AC08-E4BFCF5C9CA3}"/>
    <dgm:cxn modelId="{F0C260EE-3E59-4A35-AC3C-C334792BB9BE}" type="presOf" srcId="{E80E0388-C6CE-4371-83C6-3D5D4FE21FF5}" destId="{2D4F1430-0B8C-4477-B5F0-62BD541FD59A}" srcOrd="1" destOrd="0" presId="urn:microsoft.com/office/officeart/2005/8/layout/process4"/>
    <dgm:cxn modelId="{CA5C42F8-AE0E-472E-B4DD-A17F2FBF28AB}" srcId="{286BEBEE-E481-41B1-A059-FBC3F8718D77}" destId="{5D707B5C-ED21-426D-9B2F-05B0ED954B88}" srcOrd="1" destOrd="0" parTransId="{A7BB9110-49BC-4817-BEA7-47BD2078D255}" sibTransId="{91A317C8-6A22-458D-BD23-11B8EA0472E3}"/>
    <dgm:cxn modelId="{2A46EAF9-7BDF-454F-B040-F5767672A647}" type="presOf" srcId="{4E23FBBF-1560-421D-A25C-DCCB88CB379D}" destId="{5B068190-1180-4F8A-9A6A-254967445639}" srcOrd="0" destOrd="0" presId="urn:microsoft.com/office/officeart/2005/8/layout/process4"/>
    <dgm:cxn modelId="{794F24CD-3B79-4795-9C05-C939595CCADF}" type="presParOf" srcId="{6ED46B42-DDCD-4191-9E7D-15BF085190F4}" destId="{F0DF7D5B-D1D7-41BC-8655-5DC8F311597A}" srcOrd="0" destOrd="0" presId="urn:microsoft.com/office/officeart/2005/8/layout/process4"/>
    <dgm:cxn modelId="{38F8492A-3DAA-4AFB-92A5-FDECFAE09144}" type="presParOf" srcId="{F0DF7D5B-D1D7-41BC-8655-5DC8F311597A}" destId="{4D7E9BB0-ACF4-45B1-A84A-ADB9EEB4FD91}" srcOrd="0" destOrd="0" presId="urn:microsoft.com/office/officeart/2005/8/layout/process4"/>
    <dgm:cxn modelId="{2D96E163-8A0A-46F8-BEA1-5774263379E6}" type="presParOf" srcId="{F0DF7D5B-D1D7-41BC-8655-5DC8F311597A}" destId="{5E11F1EC-EFCB-4E47-A6E5-5ED01B675F30}" srcOrd="1" destOrd="0" presId="urn:microsoft.com/office/officeart/2005/8/layout/process4"/>
    <dgm:cxn modelId="{385AA4C1-25B5-4E2F-89A0-FA21B3948B5C}" type="presParOf" srcId="{F0DF7D5B-D1D7-41BC-8655-5DC8F311597A}" destId="{D9EE1D61-3D61-4207-8069-2CB0EA4086B7}" srcOrd="2" destOrd="0" presId="urn:microsoft.com/office/officeart/2005/8/layout/process4"/>
    <dgm:cxn modelId="{97152B89-BE4B-4AA6-8E0A-16D9E2A5A0DB}" type="presParOf" srcId="{D9EE1D61-3D61-4207-8069-2CB0EA4086B7}" destId="{688F3130-007F-4F9A-B25C-8AEED887DB89}" srcOrd="0" destOrd="0" presId="urn:microsoft.com/office/officeart/2005/8/layout/process4"/>
    <dgm:cxn modelId="{6BA8B5B6-55A2-47F3-AACB-EBB673BBEC7A}" type="presParOf" srcId="{D9EE1D61-3D61-4207-8069-2CB0EA4086B7}" destId="{5B068190-1180-4F8A-9A6A-254967445639}" srcOrd="1" destOrd="0" presId="urn:microsoft.com/office/officeart/2005/8/layout/process4"/>
    <dgm:cxn modelId="{203171AC-E87E-41C5-AE95-A1C9617AA459}" type="presParOf" srcId="{D9EE1D61-3D61-4207-8069-2CB0EA4086B7}" destId="{E57030FA-6986-4B39-8F70-F92280B208EF}" srcOrd="2" destOrd="0" presId="urn:microsoft.com/office/officeart/2005/8/layout/process4"/>
    <dgm:cxn modelId="{D0ED1A76-1254-4C40-B38C-91EB4EB8571B}" type="presParOf" srcId="{6ED46B42-DDCD-4191-9E7D-15BF085190F4}" destId="{2F39A253-5CA2-40C7-ADAA-040B20E2C796}" srcOrd="1" destOrd="0" presId="urn:microsoft.com/office/officeart/2005/8/layout/process4"/>
    <dgm:cxn modelId="{530529FD-B99E-499F-A6BB-DCA2D5AF55E5}" type="presParOf" srcId="{6ED46B42-DDCD-4191-9E7D-15BF085190F4}" destId="{A96CC330-6F67-4046-B776-F502C689918D}" srcOrd="2" destOrd="0" presId="urn:microsoft.com/office/officeart/2005/8/layout/process4"/>
    <dgm:cxn modelId="{1C828013-A705-473E-A685-E318725EFF0B}" type="presParOf" srcId="{A96CC330-6F67-4046-B776-F502C689918D}" destId="{553BA5B1-5B88-41E4-9FAC-7A9DD7FD364C}" srcOrd="0" destOrd="0" presId="urn:microsoft.com/office/officeart/2005/8/layout/process4"/>
    <dgm:cxn modelId="{ACBD0E88-0461-4507-A5DB-DBB1015434C2}" type="presParOf" srcId="{A96CC330-6F67-4046-B776-F502C689918D}" destId="{2D4F1430-0B8C-4477-B5F0-62BD541FD59A}" srcOrd="1" destOrd="0" presId="urn:microsoft.com/office/officeart/2005/8/layout/process4"/>
    <dgm:cxn modelId="{B4584D87-0923-4DD5-A78A-553562F84B46}" type="presParOf" srcId="{A96CC330-6F67-4046-B776-F502C689918D}" destId="{6408FEF7-AA1C-4177-AD40-7821B361A367}" srcOrd="2" destOrd="0" presId="urn:microsoft.com/office/officeart/2005/8/layout/process4"/>
    <dgm:cxn modelId="{B3F2E246-B3E3-4DCE-AD83-532CEDA3E135}" type="presParOf" srcId="{6408FEF7-AA1C-4177-AD40-7821B361A367}" destId="{AE990D86-FD28-4C51-AA5F-E3B695B1753F}" srcOrd="0" destOrd="0" presId="urn:microsoft.com/office/officeart/2005/8/layout/process4"/>
    <dgm:cxn modelId="{2241D65C-26BA-49AA-ADBF-88EB91BB9484}" type="presParOf" srcId="{6408FEF7-AA1C-4177-AD40-7821B361A367}" destId="{045FA384-2D77-4804-8492-29AD6ACC5E43}" srcOrd="1" destOrd="0" presId="urn:microsoft.com/office/officeart/2005/8/layout/process4"/>
    <dgm:cxn modelId="{AB6D8300-B649-43F9-A178-8631226E2786}" type="presParOf" srcId="{6ED46B42-DDCD-4191-9E7D-15BF085190F4}" destId="{89EB3E04-A326-42A7-B6F8-28B17B7D265A}" srcOrd="3" destOrd="0" presId="urn:microsoft.com/office/officeart/2005/8/layout/process4"/>
    <dgm:cxn modelId="{A9BA7415-4C72-45ED-85D8-56E01D99F03C}" type="presParOf" srcId="{6ED46B42-DDCD-4191-9E7D-15BF085190F4}" destId="{E6B4DC89-8488-4785-B294-3B428A000540}" srcOrd="4" destOrd="0" presId="urn:microsoft.com/office/officeart/2005/8/layout/process4"/>
    <dgm:cxn modelId="{57A7540D-7D83-4483-BD7D-614D1B4485AA}" type="presParOf" srcId="{E6B4DC89-8488-4785-B294-3B428A000540}" destId="{65406BA1-E5CE-4A61-A5CD-0273260D40DF}" srcOrd="0" destOrd="0" presId="urn:microsoft.com/office/officeart/2005/8/layout/process4"/>
    <dgm:cxn modelId="{0BBB903F-881A-41E0-943C-607206FA2105}" type="presParOf" srcId="{E6B4DC89-8488-4785-B294-3B428A000540}" destId="{942FDF5D-843C-494D-B999-061B51534B9C}" srcOrd="1" destOrd="0" presId="urn:microsoft.com/office/officeart/2005/8/layout/process4"/>
    <dgm:cxn modelId="{977D0FBF-38CF-4D67-9141-E1C1EB972489}" type="presParOf" srcId="{E6B4DC89-8488-4785-B294-3B428A000540}" destId="{3EF2793B-2769-4065-ACEA-7F0226903E32}" srcOrd="2" destOrd="0" presId="urn:microsoft.com/office/officeart/2005/8/layout/process4"/>
    <dgm:cxn modelId="{A1C8B0E7-F350-43DA-9AB5-7979A50D63B8}" type="presParOf" srcId="{3EF2793B-2769-4065-ACEA-7F0226903E32}" destId="{C8A3D752-7CF6-491C-89DD-A4656740DEC3}" srcOrd="0" destOrd="0" presId="urn:microsoft.com/office/officeart/2005/8/layout/process4"/>
    <dgm:cxn modelId="{FD32FF49-6184-4461-A4B9-7640B51C7890}" type="presParOf" srcId="{3EF2793B-2769-4065-ACEA-7F0226903E32}" destId="{12CA838B-216B-4E53-9982-1ACE4328C829}" srcOrd="1" destOrd="0" presId="urn:microsoft.com/office/officeart/2005/8/layout/process4"/>
    <dgm:cxn modelId="{CF846DE0-AAF9-4880-BD05-1E8CC2536CA2}" type="presParOf" srcId="{3EF2793B-2769-4065-ACEA-7F0226903E32}" destId="{9B1B649C-84FA-4A72-8AC3-30F6653C45C8}" srcOrd="2" destOrd="0" presId="urn:microsoft.com/office/officeart/2005/8/layout/process4"/>
  </dgm:cxnLst>
  <dgm:bg/>
  <dgm:whole>
    <a:ln w="12700"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532CE3C-36E4-4BBA-80CD-471D99FB5FE4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55811DF5-7724-4261-92EE-28CC41D68997}">
      <dgm:prSet phldrT="[Text]"/>
      <dgm:spPr/>
      <dgm:t>
        <a:bodyPr/>
        <a:lstStyle/>
        <a:p>
          <a:r>
            <a:rPr lang="en-US" b="1" dirty="0">
              <a:solidFill>
                <a:schemeClr val="tx2">
                  <a:lumMod val="75000"/>
                  <a:lumOff val="25000"/>
                </a:schemeClr>
              </a:solidFill>
            </a:rPr>
            <a:t>Right Content</a:t>
          </a:r>
        </a:p>
      </dgm:t>
    </dgm:pt>
    <dgm:pt modelId="{5004F299-05C2-4745-9AAD-6527C1E1F483}" type="parTrans" cxnId="{40669DB6-DCAB-42A7-A71B-D505CEDE06B9}">
      <dgm:prSet/>
      <dgm:spPr/>
      <dgm:t>
        <a:bodyPr/>
        <a:lstStyle/>
        <a:p>
          <a:endParaRPr lang="en-US" b="1"/>
        </a:p>
      </dgm:t>
    </dgm:pt>
    <dgm:pt modelId="{6D105734-C97D-4EA3-B430-88D9E7D4065B}" type="sibTrans" cxnId="{40669DB6-DCAB-42A7-A71B-D505CEDE06B9}">
      <dgm:prSet/>
      <dgm:spPr/>
      <dgm:t>
        <a:bodyPr/>
        <a:lstStyle/>
        <a:p>
          <a:endParaRPr lang="en-US" b="1"/>
        </a:p>
      </dgm:t>
    </dgm:pt>
    <dgm:pt modelId="{AC6030C0-0FFB-43E1-953E-5DFF5BD31F0F}">
      <dgm:prSet phldrT="[Text]"/>
      <dgm:spPr/>
      <dgm:t>
        <a:bodyPr/>
        <a:lstStyle/>
        <a:p>
          <a:r>
            <a:rPr lang="en-US" b="1" dirty="0">
              <a:solidFill>
                <a:schemeClr val="tx2">
                  <a:lumMod val="75000"/>
                  <a:lumOff val="25000"/>
                </a:schemeClr>
              </a:solidFill>
            </a:rPr>
            <a:t>Right Place</a:t>
          </a:r>
        </a:p>
      </dgm:t>
    </dgm:pt>
    <dgm:pt modelId="{AE0F0464-D05D-44DF-8E84-9CE7E3A772CE}" type="parTrans" cxnId="{1688934B-8D67-4889-9890-81B7B118F855}">
      <dgm:prSet/>
      <dgm:spPr/>
      <dgm:t>
        <a:bodyPr/>
        <a:lstStyle/>
        <a:p>
          <a:endParaRPr lang="en-US" b="1"/>
        </a:p>
      </dgm:t>
    </dgm:pt>
    <dgm:pt modelId="{4099DE98-7ABD-427D-9FE5-189F13D2C6F1}" type="sibTrans" cxnId="{1688934B-8D67-4889-9890-81B7B118F855}">
      <dgm:prSet/>
      <dgm:spPr/>
      <dgm:t>
        <a:bodyPr/>
        <a:lstStyle/>
        <a:p>
          <a:endParaRPr lang="en-US" b="1"/>
        </a:p>
      </dgm:t>
    </dgm:pt>
    <dgm:pt modelId="{DF2DA392-F7F4-42BE-986E-A1655EB220EE}">
      <dgm:prSet phldrT="[Text]"/>
      <dgm:spPr/>
      <dgm:t>
        <a:bodyPr/>
        <a:lstStyle/>
        <a:p>
          <a:r>
            <a:rPr lang="en-US" b="1" dirty="0">
              <a:solidFill>
                <a:schemeClr val="tx2">
                  <a:lumMod val="75000"/>
                  <a:lumOff val="25000"/>
                </a:schemeClr>
              </a:solidFill>
            </a:rPr>
            <a:t>Right Time</a:t>
          </a:r>
        </a:p>
      </dgm:t>
    </dgm:pt>
    <dgm:pt modelId="{7E11F99B-3352-4239-BD4A-D51B662F6446}" type="parTrans" cxnId="{D9FF90AB-1CF5-4E84-A7EA-71095928C06C}">
      <dgm:prSet/>
      <dgm:spPr/>
      <dgm:t>
        <a:bodyPr/>
        <a:lstStyle/>
        <a:p>
          <a:endParaRPr lang="en-US" b="1"/>
        </a:p>
      </dgm:t>
    </dgm:pt>
    <dgm:pt modelId="{DE804ADC-E9BF-4CBE-8F14-C143384217F7}" type="sibTrans" cxnId="{D9FF90AB-1CF5-4E84-A7EA-71095928C06C}">
      <dgm:prSet/>
      <dgm:spPr/>
      <dgm:t>
        <a:bodyPr/>
        <a:lstStyle/>
        <a:p>
          <a:endParaRPr lang="en-US" b="1"/>
        </a:p>
      </dgm:t>
    </dgm:pt>
    <dgm:pt modelId="{7768171A-A0BD-4E5D-AD72-F7C8F450AB4A}" type="pres">
      <dgm:prSet presAssocID="{F532CE3C-36E4-4BBA-80CD-471D99FB5FE4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3F7D8CEF-89B8-47AF-879F-68D3EF0FF803}" type="pres">
      <dgm:prSet presAssocID="{55811DF5-7724-4261-92EE-28CC41D68997}" presName="Accent1" presStyleCnt="0"/>
      <dgm:spPr/>
    </dgm:pt>
    <dgm:pt modelId="{42D98ADC-7B79-48C5-B0F6-4FDB8879D071}" type="pres">
      <dgm:prSet presAssocID="{55811DF5-7724-4261-92EE-28CC41D68997}" presName="Accent" presStyleLbl="node1" presStyleIdx="0" presStyleCnt="3"/>
      <dgm:spPr>
        <a:ln>
          <a:solidFill>
            <a:srgbClr val="0070C0"/>
          </a:solidFill>
        </a:ln>
      </dgm:spPr>
    </dgm:pt>
    <dgm:pt modelId="{14DF3D98-50E0-48A6-AFF0-AAB96478AE80}" type="pres">
      <dgm:prSet presAssocID="{55811DF5-7724-4261-92EE-28CC41D68997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C9C98519-46D8-4C2F-99EA-1AF7A672A6C8}" type="pres">
      <dgm:prSet presAssocID="{AC6030C0-0FFB-43E1-953E-5DFF5BD31F0F}" presName="Accent2" presStyleCnt="0"/>
      <dgm:spPr/>
    </dgm:pt>
    <dgm:pt modelId="{A171DD31-B5E6-478D-AB54-B35241BECAE7}" type="pres">
      <dgm:prSet presAssocID="{AC6030C0-0FFB-43E1-953E-5DFF5BD31F0F}" presName="Accent" presStyleLbl="node1" presStyleIdx="1" presStyleCnt="3"/>
      <dgm:spPr>
        <a:ln>
          <a:solidFill>
            <a:srgbClr val="0070C0"/>
          </a:solidFill>
        </a:ln>
      </dgm:spPr>
    </dgm:pt>
    <dgm:pt modelId="{2E051B6B-18EA-4C2E-B2FC-716517DC2C6A}" type="pres">
      <dgm:prSet presAssocID="{AC6030C0-0FFB-43E1-953E-5DFF5BD31F0F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E6F23645-AC9B-48EB-8A88-029557C8A407}" type="pres">
      <dgm:prSet presAssocID="{DF2DA392-F7F4-42BE-986E-A1655EB220EE}" presName="Accent3" presStyleCnt="0"/>
      <dgm:spPr/>
    </dgm:pt>
    <dgm:pt modelId="{35B8F362-0D44-4174-BD3F-96E49D8DCC71}" type="pres">
      <dgm:prSet presAssocID="{DF2DA392-F7F4-42BE-986E-A1655EB220EE}" presName="Accent" presStyleLbl="node1" presStyleIdx="2" presStyleCnt="3"/>
      <dgm:spPr>
        <a:ln>
          <a:solidFill>
            <a:srgbClr val="0070C0"/>
          </a:solidFill>
        </a:ln>
      </dgm:spPr>
    </dgm:pt>
    <dgm:pt modelId="{4BB46FED-62E1-4DA2-8721-A31DA21E1AAA}" type="pres">
      <dgm:prSet presAssocID="{DF2DA392-F7F4-42BE-986E-A1655EB220EE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54521A20-F038-4A6C-AA38-B2248ECEADA0}" type="presOf" srcId="{55811DF5-7724-4261-92EE-28CC41D68997}" destId="{14DF3D98-50E0-48A6-AFF0-AAB96478AE80}" srcOrd="0" destOrd="0" presId="urn:microsoft.com/office/officeart/2009/layout/CircleArrowProcess"/>
    <dgm:cxn modelId="{C3AC2F2F-1696-4D81-A35D-5F409B2E0020}" type="presOf" srcId="{AC6030C0-0FFB-43E1-953E-5DFF5BD31F0F}" destId="{2E051B6B-18EA-4C2E-B2FC-716517DC2C6A}" srcOrd="0" destOrd="0" presId="urn:microsoft.com/office/officeart/2009/layout/CircleArrowProcess"/>
    <dgm:cxn modelId="{FE960066-666A-41BC-9BE4-0E4DFC027DC2}" type="presOf" srcId="{DF2DA392-F7F4-42BE-986E-A1655EB220EE}" destId="{4BB46FED-62E1-4DA2-8721-A31DA21E1AAA}" srcOrd="0" destOrd="0" presId="urn:microsoft.com/office/officeart/2009/layout/CircleArrowProcess"/>
    <dgm:cxn modelId="{1688934B-8D67-4889-9890-81B7B118F855}" srcId="{F532CE3C-36E4-4BBA-80CD-471D99FB5FE4}" destId="{AC6030C0-0FFB-43E1-953E-5DFF5BD31F0F}" srcOrd="1" destOrd="0" parTransId="{AE0F0464-D05D-44DF-8E84-9CE7E3A772CE}" sibTransId="{4099DE98-7ABD-427D-9FE5-189F13D2C6F1}"/>
    <dgm:cxn modelId="{280ED8A7-EC5B-4DC0-9749-7A3E2D090BD9}" type="presOf" srcId="{F532CE3C-36E4-4BBA-80CD-471D99FB5FE4}" destId="{7768171A-A0BD-4E5D-AD72-F7C8F450AB4A}" srcOrd="0" destOrd="0" presId="urn:microsoft.com/office/officeart/2009/layout/CircleArrowProcess"/>
    <dgm:cxn modelId="{D9FF90AB-1CF5-4E84-A7EA-71095928C06C}" srcId="{F532CE3C-36E4-4BBA-80CD-471D99FB5FE4}" destId="{DF2DA392-F7F4-42BE-986E-A1655EB220EE}" srcOrd="2" destOrd="0" parTransId="{7E11F99B-3352-4239-BD4A-D51B662F6446}" sibTransId="{DE804ADC-E9BF-4CBE-8F14-C143384217F7}"/>
    <dgm:cxn modelId="{40669DB6-DCAB-42A7-A71B-D505CEDE06B9}" srcId="{F532CE3C-36E4-4BBA-80CD-471D99FB5FE4}" destId="{55811DF5-7724-4261-92EE-28CC41D68997}" srcOrd="0" destOrd="0" parTransId="{5004F299-05C2-4745-9AAD-6527C1E1F483}" sibTransId="{6D105734-C97D-4EA3-B430-88D9E7D4065B}"/>
    <dgm:cxn modelId="{9C76FFDF-04BD-4F0F-AD67-1E88255707D7}" type="presParOf" srcId="{7768171A-A0BD-4E5D-AD72-F7C8F450AB4A}" destId="{3F7D8CEF-89B8-47AF-879F-68D3EF0FF803}" srcOrd="0" destOrd="0" presId="urn:microsoft.com/office/officeart/2009/layout/CircleArrowProcess"/>
    <dgm:cxn modelId="{C294CBDE-5631-4D6A-BF0C-8F58EC6D580F}" type="presParOf" srcId="{3F7D8CEF-89B8-47AF-879F-68D3EF0FF803}" destId="{42D98ADC-7B79-48C5-B0F6-4FDB8879D071}" srcOrd="0" destOrd="0" presId="urn:microsoft.com/office/officeart/2009/layout/CircleArrowProcess"/>
    <dgm:cxn modelId="{D22EB9F8-8DA3-4636-A7EF-770193456585}" type="presParOf" srcId="{7768171A-A0BD-4E5D-AD72-F7C8F450AB4A}" destId="{14DF3D98-50E0-48A6-AFF0-AAB96478AE80}" srcOrd="1" destOrd="0" presId="urn:microsoft.com/office/officeart/2009/layout/CircleArrowProcess"/>
    <dgm:cxn modelId="{EB8EE5A2-C4DB-49EC-A01D-0374FFA8D088}" type="presParOf" srcId="{7768171A-A0BD-4E5D-AD72-F7C8F450AB4A}" destId="{C9C98519-46D8-4C2F-99EA-1AF7A672A6C8}" srcOrd="2" destOrd="0" presId="urn:microsoft.com/office/officeart/2009/layout/CircleArrowProcess"/>
    <dgm:cxn modelId="{3E710CB2-B167-469A-8E9C-B4A8867EBA7D}" type="presParOf" srcId="{C9C98519-46D8-4C2F-99EA-1AF7A672A6C8}" destId="{A171DD31-B5E6-478D-AB54-B35241BECAE7}" srcOrd="0" destOrd="0" presId="urn:microsoft.com/office/officeart/2009/layout/CircleArrowProcess"/>
    <dgm:cxn modelId="{FA4361E6-6D0B-4B4F-B6BC-F2A6F4B3CD5E}" type="presParOf" srcId="{7768171A-A0BD-4E5D-AD72-F7C8F450AB4A}" destId="{2E051B6B-18EA-4C2E-B2FC-716517DC2C6A}" srcOrd="3" destOrd="0" presId="urn:microsoft.com/office/officeart/2009/layout/CircleArrowProcess"/>
    <dgm:cxn modelId="{282C77C0-D415-4BA8-A303-22FD21815729}" type="presParOf" srcId="{7768171A-A0BD-4E5D-AD72-F7C8F450AB4A}" destId="{E6F23645-AC9B-48EB-8A88-029557C8A407}" srcOrd="4" destOrd="0" presId="urn:microsoft.com/office/officeart/2009/layout/CircleArrowProcess"/>
    <dgm:cxn modelId="{8C16C9F7-AEF1-4073-8D86-EC46E323EBA7}" type="presParOf" srcId="{E6F23645-AC9B-48EB-8A88-029557C8A407}" destId="{35B8F362-0D44-4174-BD3F-96E49D8DCC71}" srcOrd="0" destOrd="0" presId="urn:microsoft.com/office/officeart/2009/layout/CircleArrowProcess"/>
    <dgm:cxn modelId="{6D86AE7D-E4BF-445A-BFE3-12F40C760642}" type="presParOf" srcId="{7768171A-A0BD-4E5D-AD72-F7C8F450AB4A}" destId="{4BB46FED-62E1-4DA2-8721-A31DA21E1AAA}" srcOrd="5" destOrd="0" presId="urn:microsoft.com/office/officeart/2009/layout/CircleArrowProcess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DE9A26-E32D-4DF3-866E-5BBA406DB6AD}">
      <dsp:nvSpPr>
        <dsp:cNvPr id="0" name=""/>
        <dsp:cNvSpPr/>
      </dsp:nvSpPr>
      <dsp:spPr>
        <a:xfrm>
          <a:off x="1003740" y="599"/>
          <a:ext cx="2455997" cy="14735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2">
                  <a:lumMod val="75000"/>
                  <a:lumOff val="25000"/>
                </a:schemeClr>
              </a:solidFill>
            </a:rPr>
            <a:t>Define Personalization</a:t>
          </a:r>
        </a:p>
      </dsp:txBody>
      <dsp:txXfrm>
        <a:off x="1003740" y="599"/>
        <a:ext cx="2455997" cy="1473598"/>
      </dsp:txXfrm>
    </dsp:sp>
    <dsp:sp modelId="{6ACD231E-1A20-49A6-B587-FF3965813106}">
      <dsp:nvSpPr>
        <dsp:cNvPr id="0" name=""/>
        <dsp:cNvSpPr/>
      </dsp:nvSpPr>
      <dsp:spPr>
        <a:xfrm>
          <a:off x="3705336" y="599"/>
          <a:ext cx="2455997" cy="14735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2">
                  <a:lumMod val="75000"/>
                  <a:lumOff val="25000"/>
                </a:schemeClr>
              </a:solidFill>
            </a:rPr>
            <a:t>Outline Business Opportunity</a:t>
          </a:r>
        </a:p>
      </dsp:txBody>
      <dsp:txXfrm>
        <a:off x="3705336" y="599"/>
        <a:ext cx="2455997" cy="1473598"/>
      </dsp:txXfrm>
    </dsp:sp>
    <dsp:sp modelId="{FF745647-C8C8-4002-8151-7C830A29379D}">
      <dsp:nvSpPr>
        <dsp:cNvPr id="0" name=""/>
        <dsp:cNvSpPr/>
      </dsp:nvSpPr>
      <dsp:spPr>
        <a:xfrm>
          <a:off x="1003740" y="1719797"/>
          <a:ext cx="2455997" cy="14735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2">
                  <a:lumMod val="75000"/>
                  <a:lumOff val="25000"/>
                </a:schemeClr>
              </a:solidFill>
            </a:rPr>
            <a:t>Define EASE Approach</a:t>
          </a:r>
        </a:p>
      </dsp:txBody>
      <dsp:txXfrm>
        <a:off x="1003740" y="1719797"/>
        <a:ext cx="2455997" cy="1473598"/>
      </dsp:txXfrm>
    </dsp:sp>
    <dsp:sp modelId="{6733FE60-AE09-41E1-9DBD-C11247B428A0}">
      <dsp:nvSpPr>
        <dsp:cNvPr id="0" name=""/>
        <dsp:cNvSpPr/>
      </dsp:nvSpPr>
      <dsp:spPr>
        <a:xfrm>
          <a:off x="3705336" y="1719797"/>
          <a:ext cx="2455997" cy="14735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2">
                  <a:lumMod val="75000"/>
                  <a:lumOff val="25000"/>
                </a:schemeClr>
              </a:solidFill>
            </a:rPr>
            <a:t>Outline Capabilities Needed</a:t>
          </a:r>
        </a:p>
      </dsp:txBody>
      <dsp:txXfrm>
        <a:off x="3705336" y="1719797"/>
        <a:ext cx="2455997" cy="1473598"/>
      </dsp:txXfrm>
    </dsp:sp>
    <dsp:sp modelId="{CABF3D84-6D11-428F-AE89-11EDF1A0A55F}">
      <dsp:nvSpPr>
        <dsp:cNvPr id="0" name=""/>
        <dsp:cNvSpPr/>
      </dsp:nvSpPr>
      <dsp:spPr>
        <a:xfrm>
          <a:off x="2354538" y="3438995"/>
          <a:ext cx="2455997" cy="14735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2">
                  <a:lumMod val="75000"/>
                  <a:lumOff val="25000"/>
                </a:schemeClr>
              </a:solidFill>
            </a:rPr>
            <a:t>Where We   Start</a:t>
          </a:r>
        </a:p>
      </dsp:txBody>
      <dsp:txXfrm>
        <a:off x="2354538" y="3438995"/>
        <a:ext cx="2455997" cy="147359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BEE53D-5770-49FF-A847-BE26A78B60AE}">
      <dsp:nvSpPr>
        <dsp:cNvPr id="0" name=""/>
        <dsp:cNvSpPr/>
      </dsp:nvSpPr>
      <dsp:spPr>
        <a:xfrm>
          <a:off x="0" y="260508"/>
          <a:ext cx="4160520" cy="4160520"/>
        </a:xfrm>
        <a:prstGeom prst="pie">
          <a:avLst>
            <a:gd name="adj1" fmla="val 5400000"/>
            <a:gd name="adj2" fmla="val 162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4C8F0E-D25F-4EC8-9692-5C80BC79EF48}">
      <dsp:nvSpPr>
        <dsp:cNvPr id="0" name=""/>
        <dsp:cNvSpPr/>
      </dsp:nvSpPr>
      <dsp:spPr>
        <a:xfrm>
          <a:off x="2080260" y="260508"/>
          <a:ext cx="4853939" cy="416052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2">
                  <a:lumMod val="75000"/>
                  <a:lumOff val="25000"/>
                </a:schemeClr>
              </a:solidFill>
            </a:rPr>
            <a:t>Collect</a:t>
          </a:r>
        </a:p>
      </dsp:txBody>
      <dsp:txXfrm>
        <a:off x="2080260" y="260508"/>
        <a:ext cx="2426969" cy="1248158"/>
      </dsp:txXfrm>
    </dsp:sp>
    <dsp:sp modelId="{411BEA7E-07F6-4B1A-9410-B4C278B3C9C6}">
      <dsp:nvSpPr>
        <dsp:cNvPr id="0" name=""/>
        <dsp:cNvSpPr/>
      </dsp:nvSpPr>
      <dsp:spPr>
        <a:xfrm>
          <a:off x="728092" y="1508667"/>
          <a:ext cx="2704335" cy="2704335"/>
        </a:xfrm>
        <a:prstGeom prst="pie">
          <a:avLst>
            <a:gd name="adj1" fmla="val 5400000"/>
            <a:gd name="adj2" fmla="val 162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E0044F-E8E4-47BA-9E9F-C7499743D117}">
      <dsp:nvSpPr>
        <dsp:cNvPr id="0" name=""/>
        <dsp:cNvSpPr/>
      </dsp:nvSpPr>
      <dsp:spPr>
        <a:xfrm>
          <a:off x="2080260" y="1508667"/>
          <a:ext cx="4853939" cy="2704335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2">
                  <a:lumMod val="75000"/>
                  <a:lumOff val="25000"/>
                </a:schemeClr>
              </a:solidFill>
            </a:rPr>
            <a:t>Analyze</a:t>
          </a:r>
        </a:p>
      </dsp:txBody>
      <dsp:txXfrm>
        <a:off x="2080260" y="1508667"/>
        <a:ext cx="2426969" cy="1248154"/>
      </dsp:txXfrm>
    </dsp:sp>
    <dsp:sp modelId="{4984986B-94B1-48FF-9212-19E1B4852B06}">
      <dsp:nvSpPr>
        <dsp:cNvPr id="0" name=""/>
        <dsp:cNvSpPr/>
      </dsp:nvSpPr>
      <dsp:spPr>
        <a:xfrm>
          <a:off x="1456182" y="2756821"/>
          <a:ext cx="1248154" cy="1248154"/>
        </a:xfrm>
        <a:prstGeom prst="pie">
          <a:avLst>
            <a:gd name="adj1" fmla="val 5400000"/>
            <a:gd name="adj2" fmla="val 16200000"/>
          </a:avLst>
        </a:prstGeom>
        <a:solidFill>
          <a:schemeClr val="bg1">
            <a:lumMod val="8500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E2C58A-A9D6-4567-902B-A8D68EBD7AB9}">
      <dsp:nvSpPr>
        <dsp:cNvPr id="0" name=""/>
        <dsp:cNvSpPr/>
      </dsp:nvSpPr>
      <dsp:spPr>
        <a:xfrm>
          <a:off x="2080260" y="2756821"/>
          <a:ext cx="4853939" cy="1248154"/>
        </a:xfrm>
        <a:prstGeom prst="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2">
                  <a:lumMod val="75000"/>
                  <a:lumOff val="25000"/>
                </a:schemeClr>
              </a:solidFill>
            </a:rPr>
            <a:t>Value</a:t>
          </a:r>
        </a:p>
      </dsp:txBody>
      <dsp:txXfrm>
        <a:off x="2080260" y="2756821"/>
        <a:ext cx="2426969" cy="1248154"/>
      </dsp:txXfrm>
    </dsp:sp>
    <dsp:sp modelId="{A840133D-E978-4F17-BAD1-D2ACB6FB9C4E}">
      <dsp:nvSpPr>
        <dsp:cNvPr id="0" name=""/>
        <dsp:cNvSpPr/>
      </dsp:nvSpPr>
      <dsp:spPr>
        <a:xfrm>
          <a:off x="4507230" y="260508"/>
          <a:ext cx="2426969" cy="124815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chemeClr val="tx2">
                  <a:lumMod val="75000"/>
                  <a:lumOff val="25000"/>
                </a:schemeClr>
              </a:solidFill>
            </a:rPr>
            <a:t>Engagement (Click, scroll)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solidFill>
                <a:schemeClr val="tx2">
                  <a:lumMod val="75000"/>
                  <a:lumOff val="25000"/>
                </a:schemeClr>
              </a:solidFill>
            </a:rPr>
            <a:t>Conversion (do/ use, enroll)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solidFill>
                <a:schemeClr val="tx2">
                  <a:lumMod val="75000"/>
                  <a:lumOff val="25000"/>
                </a:schemeClr>
              </a:solidFill>
            </a:rPr>
            <a:t>Sentiment (helpful/not, dismiss/ no thanks)</a:t>
          </a:r>
        </a:p>
      </dsp:txBody>
      <dsp:txXfrm>
        <a:off x="4507230" y="260508"/>
        <a:ext cx="2426969" cy="1248158"/>
      </dsp:txXfrm>
    </dsp:sp>
    <dsp:sp modelId="{29965B71-C0C4-4336-A7EA-FA98572FD090}">
      <dsp:nvSpPr>
        <dsp:cNvPr id="0" name=""/>
        <dsp:cNvSpPr/>
      </dsp:nvSpPr>
      <dsp:spPr>
        <a:xfrm>
          <a:off x="4507230" y="1508667"/>
          <a:ext cx="2426969" cy="1248154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solidFill>
                <a:schemeClr val="tx2">
                  <a:lumMod val="75000"/>
                  <a:lumOff val="25000"/>
                </a:schemeClr>
              </a:solidFill>
            </a:rPr>
            <a:t>Response Rate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solidFill>
                <a:schemeClr val="tx2">
                  <a:lumMod val="75000"/>
                  <a:lumOff val="25000"/>
                </a:schemeClr>
              </a:solidFill>
            </a:rPr>
            <a:t>T-C Lit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solidFill>
                <a:schemeClr val="tx2">
                  <a:lumMod val="75000"/>
                  <a:lumOff val="25000"/>
                </a:schemeClr>
              </a:solidFill>
            </a:rPr>
            <a:t>Monthly Growth Rate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solidFill>
                <a:schemeClr val="tx2">
                  <a:lumMod val="75000"/>
                  <a:lumOff val="25000"/>
                </a:schemeClr>
              </a:solidFill>
            </a:rPr>
            <a:t>Moving Average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solidFill>
                <a:schemeClr val="tx2">
                  <a:lumMod val="75000"/>
                  <a:lumOff val="25000"/>
                </a:schemeClr>
              </a:solidFill>
            </a:rPr>
            <a:t>Penetration Rate</a:t>
          </a:r>
        </a:p>
      </dsp:txBody>
      <dsp:txXfrm>
        <a:off x="4507230" y="1508667"/>
        <a:ext cx="2426969" cy="1248154"/>
      </dsp:txXfrm>
    </dsp:sp>
    <dsp:sp modelId="{7311E302-AEFE-4E61-A34D-B757C437EF89}">
      <dsp:nvSpPr>
        <dsp:cNvPr id="0" name=""/>
        <dsp:cNvSpPr/>
      </dsp:nvSpPr>
      <dsp:spPr>
        <a:xfrm>
          <a:off x="4507230" y="2756821"/>
          <a:ext cx="2426969" cy="1248154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chemeClr val="tx2">
                  <a:lumMod val="75000"/>
                  <a:lumOff val="25000"/>
                </a:schemeClr>
              </a:solidFill>
            </a:rPr>
            <a:t>Business Benefit Index      (PV + NPS)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solidFill>
                <a:schemeClr val="tx2">
                  <a:lumMod val="75000"/>
                  <a:lumOff val="25000"/>
                </a:schemeClr>
              </a:solidFill>
            </a:rPr>
            <a:t>Direct &amp; Indirect Attribution</a:t>
          </a:r>
        </a:p>
      </dsp:txBody>
      <dsp:txXfrm>
        <a:off x="4507230" y="2756821"/>
        <a:ext cx="2426969" cy="124815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19CD50-4479-4BB2-A931-661777DFC5D8}">
      <dsp:nvSpPr>
        <dsp:cNvPr id="0" name=""/>
        <dsp:cNvSpPr/>
      </dsp:nvSpPr>
      <dsp:spPr>
        <a:xfrm>
          <a:off x="744" y="145603"/>
          <a:ext cx="2902148" cy="17412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2">
                  <a:lumMod val="75000"/>
                  <a:lumOff val="25000"/>
                </a:schemeClr>
              </a:solidFill>
            </a:rPr>
            <a:t>Customer needs are highly nuanced</a:t>
          </a:r>
        </a:p>
      </dsp:txBody>
      <dsp:txXfrm>
        <a:off x="744" y="145603"/>
        <a:ext cx="2902148" cy="1741289"/>
      </dsp:txXfrm>
    </dsp:sp>
    <dsp:sp modelId="{ACF91443-3A4B-4048-B4D6-9E6EC1C61620}">
      <dsp:nvSpPr>
        <dsp:cNvPr id="0" name=""/>
        <dsp:cNvSpPr/>
      </dsp:nvSpPr>
      <dsp:spPr>
        <a:xfrm>
          <a:off x="3193107" y="145603"/>
          <a:ext cx="2902148" cy="17412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2">
                  <a:lumMod val="75000"/>
                  <a:lumOff val="25000"/>
                </a:schemeClr>
              </a:solidFill>
            </a:rPr>
            <a:t>Manual test &amp; learn      is slow</a:t>
          </a:r>
        </a:p>
      </dsp:txBody>
      <dsp:txXfrm>
        <a:off x="3193107" y="145603"/>
        <a:ext cx="2902148" cy="1741289"/>
      </dsp:txXfrm>
    </dsp:sp>
    <dsp:sp modelId="{601CA62E-50D1-4E5C-AF1C-3AE698285708}">
      <dsp:nvSpPr>
        <dsp:cNvPr id="0" name=""/>
        <dsp:cNvSpPr/>
      </dsp:nvSpPr>
      <dsp:spPr>
        <a:xfrm>
          <a:off x="744" y="2177107"/>
          <a:ext cx="2902148" cy="17412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2">
                  <a:lumMod val="75000"/>
                  <a:lumOff val="25000"/>
                </a:schemeClr>
              </a:solidFill>
            </a:rPr>
            <a:t>Real-time scoring &amp; decisioning is required</a:t>
          </a:r>
        </a:p>
      </dsp:txBody>
      <dsp:txXfrm>
        <a:off x="744" y="2177107"/>
        <a:ext cx="2902148" cy="1741289"/>
      </dsp:txXfrm>
    </dsp:sp>
    <dsp:sp modelId="{17B3BDCB-8F0B-462D-95C5-7B6A1AE6BAA6}">
      <dsp:nvSpPr>
        <dsp:cNvPr id="0" name=""/>
        <dsp:cNvSpPr/>
      </dsp:nvSpPr>
      <dsp:spPr>
        <a:xfrm>
          <a:off x="3193107" y="2177107"/>
          <a:ext cx="2902148" cy="17412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2">
                  <a:lumMod val="75000"/>
                  <a:lumOff val="25000"/>
                </a:schemeClr>
              </a:solidFill>
            </a:rPr>
            <a:t>Optimization requires continuous learning </a:t>
          </a:r>
        </a:p>
      </dsp:txBody>
      <dsp:txXfrm>
        <a:off x="3193107" y="2177107"/>
        <a:ext cx="2902148" cy="174128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A0293D-BF76-412E-AE74-54B4FBB21B5A}">
      <dsp:nvSpPr>
        <dsp:cNvPr id="0" name=""/>
        <dsp:cNvSpPr/>
      </dsp:nvSpPr>
      <dsp:spPr>
        <a:xfrm>
          <a:off x="1134393" y="102547"/>
          <a:ext cx="4443640" cy="4443640"/>
        </a:xfrm>
        <a:prstGeom prst="circularArrow">
          <a:avLst>
            <a:gd name="adj1" fmla="val 4668"/>
            <a:gd name="adj2" fmla="val 272909"/>
            <a:gd name="adj3" fmla="val 13507538"/>
            <a:gd name="adj4" fmla="val 17587824"/>
            <a:gd name="adj5" fmla="val 484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B1D3BD-8EB5-41D5-8D31-479D0985EFF2}">
      <dsp:nvSpPr>
        <dsp:cNvPr id="0" name=""/>
        <dsp:cNvSpPr/>
      </dsp:nvSpPr>
      <dsp:spPr>
        <a:xfrm>
          <a:off x="2149494" y="368600"/>
          <a:ext cx="2413438" cy="695591"/>
        </a:xfrm>
        <a:prstGeom prst="roundRect">
          <a:avLst/>
        </a:prstGeom>
        <a:solidFill>
          <a:schemeClr val="bg1"/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2">
                  <a:lumMod val="75000"/>
                  <a:lumOff val="25000"/>
                </a:schemeClr>
              </a:solidFill>
            </a:rPr>
            <a:t>Develop ML         Insight/ Model</a:t>
          </a:r>
        </a:p>
      </dsp:txBody>
      <dsp:txXfrm>
        <a:off x="2183450" y="402556"/>
        <a:ext cx="2345526" cy="627679"/>
      </dsp:txXfrm>
    </dsp:sp>
    <dsp:sp modelId="{CFF07E71-DB27-42F8-BA14-9C50809474B5}">
      <dsp:nvSpPr>
        <dsp:cNvPr id="0" name=""/>
        <dsp:cNvSpPr/>
      </dsp:nvSpPr>
      <dsp:spPr>
        <a:xfrm>
          <a:off x="4105731" y="2066643"/>
          <a:ext cx="2413438" cy="69559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tx2">
                  <a:lumMod val="75000"/>
                  <a:lumOff val="25000"/>
                </a:schemeClr>
              </a:solidFill>
            </a:rPr>
            <a:t>Set Up &amp; Automate Experiment</a:t>
          </a:r>
        </a:p>
      </dsp:txBody>
      <dsp:txXfrm>
        <a:off x="4139687" y="2100599"/>
        <a:ext cx="2345526" cy="627679"/>
      </dsp:txXfrm>
    </dsp:sp>
    <dsp:sp modelId="{6468C8BC-9A3D-4224-9A2C-6CCD9821854F}">
      <dsp:nvSpPr>
        <dsp:cNvPr id="0" name=""/>
        <dsp:cNvSpPr/>
      </dsp:nvSpPr>
      <dsp:spPr>
        <a:xfrm>
          <a:off x="2149494" y="3819242"/>
          <a:ext cx="2413438" cy="69559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2">
                  <a:lumMod val="75000"/>
                  <a:lumOff val="25000"/>
                </a:schemeClr>
              </a:solidFill>
            </a:rPr>
            <a:t>Capture Response &amp; Feed Models</a:t>
          </a:r>
        </a:p>
      </dsp:txBody>
      <dsp:txXfrm>
        <a:off x="2183450" y="3853198"/>
        <a:ext cx="2345526" cy="627679"/>
      </dsp:txXfrm>
    </dsp:sp>
    <dsp:sp modelId="{360DCF27-8936-4235-980E-3BD2B76BD0F7}">
      <dsp:nvSpPr>
        <dsp:cNvPr id="0" name=""/>
        <dsp:cNvSpPr/>
      </dsp:nvSpPr>
      <dsp:spPr>
        <a:xfrm>
          <a:off x="168293" y="2022337"/>
          <a:ext cx="2413438" cy="695591"/>
        </a:xfrm>
        <a:prstGeom prst="roundRect">
          <a:avLst/>
        </a:prstGeom>
        <a:solidFill>
          <a:schemeClr val="bg1"/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tx2">
                  <a:lumMod val="75000"/>
                  <a:lumOff val="25000"/>
                </a:schemeClr>
              </a:solidFill>
            </a:rPr>
            <a:t>Analyze Response &amp; Optimize ML Models</a:t>
          </a:r>
        </a:p>
      </dsp:txBody>
      <dsp:txXfrm>
        <a:off x="202249" y="2056293"/>
        <a:ext cx="2345526" cy="62767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C35EF4-8819-4C29-9330-49541D99FF85}">
      <dsp:nvSpPr>
        <dsp:cNvPr id="0" name=""/>
        <dsp:cNvSpPr/>
      </dsp:nvSpPr>
      <dsp:spPr>
        <a:xfrm>
          <a:off x="1600055" y="607433"/>
          <a:ext cx="4052252" cy="4052252"/>
        </a:xfrm>
        <a:prstGeom prst="blockArc">
          <a:avLst>
            <a:gd name="adj1" fmla="val 11880000"/>
            <a:gd name="adj2" fmla="val 16200000"/>
            <a:gd name="adj3" fmla="val 464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rgbClr val="0070C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CDA8DC-582F-4276-A06E-7C7BAC6D0446}">
      <dsp:nvSpPr>
        <dsp:cNvPr id="0" name=""/>
        <dsp:cNvSpPr/>
      </dsp:nvSpPr>
      <dsp:spPr>
        <a:xfrm>
          <a:off x="1600055" y="607433"/>
          <a:ext cx="4052252" cy="4052252"/>
        </a:xfrm>
        <a:prstGeom prst="blockArc">
          <a:avLst>
            <a:gd name="adj1" fmla="val 7560000"/>
            <a:gd name="adj2" fmla="val 11880000"/>
            <a:gd name="adj3" fmla="val 464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rgbClr val="0070C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D4D3C0-2422-408E-B058-2A131B61837B}">
      <dsp:nvSpPr>
        <dsp:cNvPr id="0" name=""/>
        <dsp:cNvSpPr/>
      </dsp:nvSpPr>
      <dsp:spPr>
        <a:xfrm>
          <a:off x="1600055" y="607433"/>
          <a:ext cx="4052252" cy="4052252"/>
        </a:xfrm>
        <a:prstGeom prst="blockArc">
          <a:avLst>
            <a:gd name="adj1" fmla="val 3240000"/>
            <a:gd name="adj2" fmla="val 7560000"/>
            <a:gd name="adj3" fmla="val 464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rgbClr val="0070C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D1DD5D-7F70-4439-B2E2-84BEA372F2D9}">
      <dsp:nvSpPr>
        <dsp:cNvPr id="0" name=""/>
        <dsp:cNvSpPr/>
      </dsp:nvSpPr>
      <dsp:spPr>
        <a:xfrm>
          <a:off x="1600055" y="607433"/>
          <a:ext cx="4052252" cy="4052252"/>
        </a:xfrm>
        <a:prstGeom prst="blockArc">
          <a:avLst>
            <a:gd name="adj1" fmla="val 20520000"/>
            <a:gd name="adj2" fmla="val 3240000"/>
            <a:gd name="adj3" fmla="val 464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rgbClr val="0070C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217623-3480-46EF-874C-2C1D4B889FF7}">
      <dsp:nvSpPr>
        <dsp:cNvPr id="0" name=""/>
        <dsp:cNvSpPr/>
      </dsp:nvSpPr>
      <dsp:spPr>
        <a:xfrm>
          <a:off x="1600055" y="607433"/>
          <a:ext cx="4052252" cy="4052252"/>
        </a:xfrm>
        <a:prstGeom prst="blockArc">
          <a:avLst>
            <a:gd name="adj1" fmla="val 16200000"/>
            <a:gd name="adj2" fmla="val 20520000"/>
            <a:gd name="adj3" fmla="val 464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rgbClr val="0070C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AB1245-C6FD-4AA1-A65D-7E268917FBBC}">
      <dsp:nvSpPr>
        <dsp:cNvPr id="0" name=""/>
        <dsp:cNvSpPr/>
      </dsp:nvSpPr>
      <dsp:spPr>
        <a:xfrm>
          <a:off x="2657190" y="1640279"/>
          <a:ext cx="1937983" cy="1986560"/>
        </a:xfrm>
        <a:prstGeom prst="ellipse">
          <a:avLst/>
        </a:prstGeom>
        <a:solidFill>
          <a:srgbClr val="0070C0"/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</a:rPr>
            <a:t>Personalization Strategy</a:t>
          </a:r>
        </a:p>
      </dsp:txBody>
      <dsp:txXfrm>
        <a:off x="2941001" y="1931204"/>
        <a:ext cx="1370361" cy="1404710"/>
      </dsp:txXfrm>
    </dsp:sp>
    <dsp:sp modelId="{D43A61F6-F341-4570-AE46-1E0323546377}">
      <dsp:nvSpPr>
        <dsp:cNvPr id="0" name=""/>
        <dsp:cNvSpPr/>
      </dsp:nvSpPr>
      <dsp:spPr>
        <a:xfrm>
          <a:off x="2973008" y="1288"/>
          <a:ext cx="1306346" cy="1306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tx2">
                  <a:lumMod val="75000"/>
                  <a:lumOff val="25000"/>
                </a:schemeClr>
              </a:solidFill>
            </a:rPr>
            <a:t>UX &amp; Content</a:t>
          </a:r>
        </a:p>
      </dsp:txBody>
      <dsp:txXfrm>
        <a:off x="3164318" y="192598"/>
        <a:ext cx="923726" cy="923726"/>
      </dsp:txXfrm>
    </dsp:sp>
    <dsp:sp modelId="{AC204181-9304-49B9-80D2-89ECFBBEAD0F}">
      <dsp:nvSpPr>
        <dsp:cNvPr id="0" name=""/>
        <dsp:cNvSpPr/>
      </dsp:nvSpPr>
      <dsp:spPr>
        <a:xfrm>
          <a:off x="4855242" y="1368811"/>
          <a:ext cx="1306346" cy="1306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tx2">
                  <a:lumMod val="75000"/>
                  <a:lumOff val="25000"/>
                </a:schemeClr>
              </a:solidFill>
            </a:rPr>
            <a:t>Data Science</a:t>
          </a:r>
        </a:p>
      </dsp:txBody>
      <dsp:txXfrm>
        <a:off x="5046552" y="1560121"/>
        <a:ext cx="923726" cy="923726"/>
      </dsp:txXfrm>
    </dsp:sp>
    <dsp:sp modelId="{A9586299-D171-4970-93FE-4FF807746FE5}">
      <dsp:nvSpPr>
        <dsp:cNvPr id="0" name=""/>
        <dsp:cNvSpPr/>
      </dsp:nvSpPr>
      <dsp:spPr>
        <a:xfrm>
          <a:off x="4136293" y="3581510"/>
          <a:ext cx="1306346" cy="1306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tx2">
                  <a:lumMod val="75000"/>
                  <a:lumOff val="25000"/>
                </a:schemeClr>
              </a:solidFill>
            </a:rPr>
            <a:t>Data Analytics</a:t>
          </a:r>
        </a:p>
      </dsp:txBody>
      <dsp:txXfrm>
        <a:off x="4327603" y="3772820"/>
        <a:ext cx="923726" cy="923726"/>
      </dsp:txXfrm>
    </dsp:sp>
    <dsp:sp modelId="{CE005E49-C24E-4C35-8C6E-1F87A00FB2D2}">
      <dsp:nvSpPr>
        <dsp:cNvPr id="0" name=""/>
        <dsp:cNvSpPr/>
      </dsp:nvSpPr>
      <dsp:spPr>
        <a:xfrm>
          <a:off x="1809724" y="3581510"/>
          <a:ext cx="1306346" cy="1306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tx2">
                  <a:lumMod val="75000"/>
                  <a:lumOff val="25000"/>
                </a:schemeClr>
              </a:solidFill>
            </a:rPr>
            <a:t>Campaign Mgmt</a:t>
          </a:r>
        </a:p>
      </dsp:txBody>
      <dsp:txXfrm>
        <a:off x="2001034" y="3772820"/>
        <a:ext cx="923726" cy="923726"/>
      </dsp:txXfrm>
    </dsp:sp>
    <dsp:sp modelId="{278D25B2-C9F5-4567-B321-58EF8C2948DE}">
      <dsp:nvSpPr>
        <dsp:cNvPr id="0" name=""/>
        <dsp:cNvSpPr/>
      </dsp:nvSpPr>
      <dsp:spPr>
        <a:xfrm>
          <a:off x="1090774" y="1368811"/>
          <a:ext cx="1306346" cy="1306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tx2">
                  <a:lumMod val="75000"/>
                  <a:lumOff val="25000"/>
                </a:schemeClr>
              </a:solidFill>
            </a:rPr>
            <a:t>Harmony  Platform</a:t>
          </a:r>
        </a:p>
      </dsp:txBody>
      <dsp:txXfrm>
        <a:off x="1282084" y="1560121"/>
        <a:ext cx="923726" cy="92372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C35EF4-8819-4C29-9330-49541D99FF85}">
      <dsp:nvSpPr>
        <dsp:cNvPr id="0" name=""/>
        <dsp:cNvSpPr/>
      </dsp:nvSpPr>
      <dsp:spPr>
        <a:xfrm>
          <a:off x="1321697" y="369197"/>
          <a:ext cx="2462005" cy="2462005"/>
        </a:xfrm>
        <a:prstGeom prst="blockArc">
          <a:avLst>
            <a:gd name="adj1" fmla="val 10800000"/>
            <a:gd name="adj2" fmla="val 16200000"/>
            <a:gd name="adj3" fmla="val 4644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rgbClr val="0070C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CDA8DC-582F-4276-A06E-7C7BAC6D0446}">
      <dsp:nvSpPr>
        <dsp:cNvPr id="0" name=""/>
        <dsp:cNvSpPr/>
      </dsp:nvSpPr>
      <dsp:spPr>
        <a:xfrm>
          <a:off x="1321697" y="369197"/>
          <a:ext cx="2462005" cy="2462005"/>
        </a:xfrm>
        <a:prstGeom prst="blockArc">
          <a:avLst>
            <a:gd name="adj1" fmla="val 5400000"/>
            <a:gd name="adj2" fmla="val 10800000"/>
            <a:gd name="adj3" fmla="val 4644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rgbClr val="0070C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D1DD5D-7F70-4439-B2E2-84BEA372F2D9}">
      <dsp:nvSpPr>
        <dsp:cNvPr id="0" name=""/>
        <dsp:cNvSpPr/>
      </dsp:nvSpPr>
      <dsp:spPr>
        <a:xfrm>
          <a:off x="1321697" y="369197"/>
          <a:ext cx="2462005" cy="2462005"/>
        </a:xfrm>
        <a:prstGeom prst="blockArc">
          <a:avLst>
            <a:gd name="adj1" fmla="val 0"/>
            <a:gd name="adj2" fmla="val 5400000"/>
            <a:gd name="adj3" fmla="val 4644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rgbClr val="0070C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217623-3480-46EF-874C-2C1D4B889FF7}">
      <dsp:nvSpPr>
        <dsp:cNvPr id="0" name=""/>
        <dsp:cNvSpPr/>
      </dsp:nvSpPr>
      <dsp:spPr>
        <a:xfrm>
          <a:off x="1321697" y="369197"/>
          <a:ext cx="2462005" cy="2462005"/>
        </a:xfrm>
        <a:prstGeom prst="blockArc">
          <a:avLst>
            <a:gd name="adj1" fmla="val 16200000"/>
            <a:gd name="adj2" fmla="val 0"/>
            <a:gd name="adj3" fmla="val 4644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rgbClr val="0070C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AB1245-C6FD-4AA1-A65D-7E268917FBBC}">
      <dsp:nvSpPr>
        <dsp:cNvPr id="0" name=""/>
        <dsp:cNvSpPr/>
      </dsp:nvSpPr>
      <dsp:spPr>
        <a:xfrm>
          <a:off x="1985571" y="1033071"/>
          <a:ext cx="1134256" cy="11342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tx2">
                  <a:lumMod val="75000"/>
                  <a:lumOff val="25000"/>
                </a:schemeClr>
              </a:solidFill>
            </a:rPr>
            <a:t>EASE</a:t>
          </a:r>
        </a:p>
      </dsp:txBody>
      <dsp:txXfrm>
        <a:off x="2151679" y="1199179"/>
        <a:ext cx="802040" cy="802040"/>
      </dsp:txXfrm>
    </dsp:sp>
    <dsp:sp modelId="{D43A61F6-F341-4570-AE46-1E0323546377}">
      <dsp:nvSpPr>
        <dsp:cNvPr id="0" name=""/>
        <dsp:cNvSpPr/>
      </dsp:nvSpPr>
      <dsp:spPr>
        <a:xfrm>
          <a:off x="2155710" y="791"/>
          <a:ext cx="793979" cy="79397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>
              <a:solidFill>
                <a:schemeClr val="tx2">
                  <a:lumMod val="75000"/>
                  <a:lumOff val="25000"/>
                </a:schemeClr>
              </a:solidFill>
            </a:rPr>
            <a:t>UX, Content, &amp; Features</a:t>
          </a:r>
        </a:p>
      </dsp:txBody>
      <dsp:txXfrm>
        <a:off x="2271986" y="117067"/>
        <a:ext cx="561427" cy="561427"/>
      </dsp:txXfrm>
    </dsp:sp>
    <dsp:sp modelId="{AC204181-9304-49B9-80D2-89ECFBBEAD0F}">
      <dsp:nvSpPr>
        <dsp:cNvPr id="0" name=""/>
        <dsp:cNvSpPr/>
      </dsp:nvSpPr>
      <dsp:spPr>
        <a:xfrm>
          <a:off x="3358129" y="1203210"/>
          <a:ext cx="793979" cy="79397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>
              <a:solidFill>
                <a:schemeClr val="tx2">
                  <a:lumMod val="75000"/>
                  <a:lumOff val="25000"/>
                </a:schemeClr>
              </a:solidFill>
            </a:rPr>
            <a:t>Campaigns &amp; Learnings</a:t>
          </a:r>
        </a:p>
      </dsp:txBody>
      <dsp:txXfrm>
        <a:off x="3474405" y="1319486"/>
        <a:ext cx="561427" cy="561427"/>
      </dsp:txXfrm>
    </dsp:sp>
    <dsp:sp modelId="{CE005E49-C24E-4C35-8C6E-1F87A00FB2D2}">
      <dsp:nvSpPr>
        <dsp:cNvPr id="0" name=""/>
        <dsp:cNvSpPr/>
      </dsp:nvSpPr>
      <dsp:spPr>
        <a:xfrm>
          <a:off x="2155710" y="2405629"/>
          <a:ext cx="793979" cy="79397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solidFill>
                <a:schemeClr val="tx2">
                  <a:lumMod val="75000"/>
                  <a:lumOff val="25000"/>
                </a:schemeClr>
              </a:solidFill>
            </a:rPr>
            <a:t>Capabilities &amp; Tools</a:t>
          </a:r>
        </a:p>
      </dsp:txBody>
      <dsp:txXfrm>
        <a:off x="2271986" y="2521905"/>
        <a:ext cx="561427" cy="561427"/>
      </dsp:txXfrm>
    </dsp:sp>
    <dsp:sp modelId="{278D25B2-C9F5-4567-B321-58EF8C2948DE}">
      <dsp:nvSpPr>
        <dsp:cNvPr id="0" name=""/>
        <dsp:cNvSpPr/>
      </dsp:nvSpPr>
      <dsp:spPr>
        <a:xfrm>
          <a:off x="953291" y="1203210"/>
          <a:ext cx="793979" cy="79397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solidFill>
                <a:schemeClr val="tx2">
                  <a:lumMod val="75000"/>
                  <a:lumOff val="25000"/>
                </a:schemeClr>
              </a:solidFill>
            </a:rPr>
            <a:t>Needs &amp; Insights</a:t>
          </a:r>
        </a:p>
      </dsp:txBody>
      <dsp:txXfrm>
        <a:off x="1069567" y="1319486"/>
        <a:ext cx="561427" cy="56142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C35EF4-8819-4C29-9330-49541D99FF85}">
      <dsp:nvSpPr>
        <dsp:cNvPr id="0" name=""/>
        <dsp:cNvSpPr/>
      </dsp:nvSpPr>
      <dsp:spPr>
        <a:xfrm>
          <a:off x="1321697" y="369197"/>
          <a:ext cx="2462005" cy="2462005"/>
        </a:xfrm>
        <a:prstGeom prst="blockArc">
          <a:avLst>
            <a:gd name="adj1" fmla="val 10800000"/>
            <a:gd name="adj2" fmla="val 16200000"/>
            <a:gd name="adj3" fmla="val 4644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rgbClr val="0070C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CDA8DC-582F-4276-A06E-7C7BAC6D0446}">
      <dsp:nvSpPr>
        <dsp:cNvPr id="0" name=""/>
        <dsp:cNvSpPr/>
      </dsp:nvSpPr>
      <dsp:spPr>
        <a:xfrm>
          <a:off x="1321697" y="369197"/>
          <a:ext cx="2462005" cy="2462005"/>
        </a:xfrm>
        <a:prstGeom prst="blockArc">
          <a:avLst>
            <a:gd name="adj1" fmla="val 5400000"/>
            <a:gd name="adj2" fmla="val 10800000"/>
            <a:gd name="adj3" fmla="val 4644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rgbClr val="0070C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D1DD5D-7F70-4439-B2E2-84BEA372F2D9}">
      <dsp:nvSpPr>
        <dsp:cNvPr id="0" name=""/>
        <dsp:cNvSpPr/>
      </dsp:nvSpPr>
      <dsp:spPr>
        <a:xfrm>
          <a:off x="1321697" y="369197"/>
          <a:ext cx="2462005" cy="2462005"/>
        </a:xfrm>
        <a:prstGeom prst="blockArc">
          <a:avLst>
            <a:gd name="adj1" fmla="val 0"/>
            <a:gd name="adj2" fmla="val 5400000"/>
            <a:gd name="adj3" fmla="val 4644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rgbClr val="0070C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217623-3480-46EF-874C-2C1D4B889FF7}">
      <dsp:nvSpPr>
        <dsp:cNvPr id="0" name=""/>
        <dsp:cNvSpPr/>
      </dsp:nvSpPr>
      <dsp:spPr>
        <a:xfrm>
          <a:off x="1321697" y="369197"/>
          <a:ext cx="2462005" cy="2462005"/>
        </a:xfrm>
        <a:prstGeom prst="blockArc">
          <a:avLst>
            <a:gd name="adj1" fmla="val 16200000"/>
            <a:gd name="adj2" fmla="val 0"/>
            <a:gd name="adj3" fmla="val 4644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rgbClr val="0070C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AB1245-C6FD-4AA1-A65D-7E268917FBBC}">
      <dsp:nvSpPr>
        <dsp:cNvPr id="0" name=""/>
        <dsp:cNvSpPr/>
      </dsp:nvSpPr>
      <dsp:spPr>
        <a:xfrm>
          <a:off x="1985571" y="1033071"/>
          <a:ext cx="1134256" cy="11342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tx2">
                  <a:lumMod val="75000"/>
                  <a:lumOff val="25000"/>
                </a:schemeClr>
              </a:solidFill>
            </a:rPr>
            <a:t>Tech</a:t>
          </a:r>
        </a:p>
      </dsp:txBody>
      <dsp:txXfrm>
        <a:off x="2151679" y="1199179"/>
        <a:ext cx="802040" cy="802040"/>
      </dsp:txXfrm>
    </dsp:sp>
    <dsp:sp modelId="{D43A61F6-F341-4570-AE46-1E0323546377}">
      <dsp:nvSpPr>
        <dsp:cNvPr id="0" name=""/>
        <dsp:cNvSpPr/>
      </dsp:nvSpPr>
      <dsp:spPr>
        <a:xfrm>
          <a:off x="2155710" y="791"/>
          <a:ext cx="793979" cy="79397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>
              <a:solidFill>
                <a:schemeClr val="tx2">
                  <a:lumMod val="75000"/>
                  <a:lumOff val="25000"/>
                </a:schemeClr>
              </a:solidFill>
            </a:rPr>
            <a:t>Context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>
              <a:solidFill>
                <a:schemeClr val="tx2">
                  <a:lumMod val="75000"/>
                  <a:lumOff val="25000"/>
                </a:schemeClr>
              </a:solidFill>
            </a:rPr>
            <a:t>(Harmony)</a:t>
          </a:r>
        </a:p>
      </dsp:txBody>
      <dsp:txXfrm>
        <a:off x="2271986" y="117067"/>
        <a:ext cx="561427" cy="561427"/>
      </dsp:txXfrm>
    </dsp:sp>
    <dsp:sp modelId="{AC204181-9304-49B9-80D2-89ECFBBEAD0F}">
      <dsp:nvSpPr>
        <dsp:cNvPr id="0" name=""/>
        <dsp:cNvSpPr/>
      </dsp:nvSpPr>
      <dsp:spPr>
        <a:xfrm>
          <a:off x="3358129" y="1203210"/>
          <a:ext cx="793979" cy="79397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>
              <a:solidFill>
                <a:schemeClr val="tx2">
                  <a:lumMod val="75000"/>
                  <a:lumOff val="25000"/>
                </a:schemeClr>
              </a:solidFill>
            </a:rPr>
            <a:t>Campaign/ Content Mgmt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>
              <a:solidFill>
                <a:schemeClr val="tx2">
                  <a:lumMod val="75000"/>
                  <a:lumOff val="25000"/>
                </a:schemeClr>
              </a:solidFill>
            </a:rPr>
            <a:t>(Harmony)</a:t>
          </a:r>
        </a:p>
      </dsp:txBody>
      <dsp:txXfrm>
        <a:off x="3474405" y="1319486"/>
        <a:ext cx="561427" cy="561427"/>
      </dsp:txXfrm>
    </dsp:sp>
    <dsp:sp modelId="{CE005E49-C24E-4C35-8C6E-1F87A00FB2D2}">
      <dsp:nvSpPr>
        <dsp:cNvPr id="0" name=""/>
        <dsp:cNvSpPr/>
      </dsp:nvSpPr>
      <dsp:spPr>
        <a:xfrm>
          <a:off x="2155710" y="2405629"/>
          <a:ext cx="793979" cy="79397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solidFill>
                <a:schemeClr val="tx2">
                  <a:lumMod val="75000"/>
                  <a:lumOff val="25000"/>
                </a:schemeClr>
              </a:solidFill>
            </a:rPr>
            <a:t>Decisioning &amp; Machine Learning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solidFill>
                <a:schemeClr val="tx2">
                  <a:lumMod val="75000"/>
                  <a:lumOff val="25000"/>
                </a:schemeClr>
              </a:solidFill>
            </a:rPr>
            <a:t>(Harmony)</a:t>
          </a:r>
        </a:p>
      </dsp:txBody>
      <dsp:txXfrm>
        <a:off x="2271986" y="2521905"/>
        <a:ext cx="561427" cy="561427"/>
      </dsp:txXfrm>
    </dsp:sp>
    <dsp:sp modelId="{278D25B2-C9F5-4567-B321-58EF8C2948DE}">
      <dsp:nvSpPr>
        <dsp:cNvPr id="0" name=""/>
        <dsp:cNvSpPr/>
      </dsp:nvSpPr>
      <dsp:spPr>
        <a:xfrm>
          <a:off x="953291" y="1203210"/>
          <a:ext cx="793979" cy="79397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>
              <a:solidFill>
                <a:schemeClr val="tx2">
                  <a:lumMod val="75000"/>
                  <a:lumOff val="25000"/>
                </a:schemeClr>
              </a:solidFill>
            </a:rPr>
            <a:t>UX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>
              <a:solidFill>
                <a:schemeClr val="tx2">
                  <a:lumMod val="75000"/>
                  <a:lumOff val="25000"/>
                </a:schemeClr>
              </a:solidFill>
            </a:rPr>
            <a:t>(EASE/ Channel)</a:t>
          </a:r>
        </a:p>
      </dsp:txBody>
      <dsp:txXfrm>
        <a:off x="1069567" y="1319486"/>
        <a:ext cx="561427" cy="56142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C35EF4-8819-4C29-9330-49541D99FF85}">
      <dsp:nvSpPr>
        <dsp:cNvPr id="0" name=""/>
        <dsp:cNvSpPr/>
      </dsp:nvSpPr>
      <dsp:spPr>
        <a:xfrm>
          <a:off x="1301847" y="369197"/>
          <a:ext cx="2462005" cy="2462005"/>
        </a:xfrm>
        <a:prstGeom prst="blockArc">
          <a:avLst>
            <a:gd name="adj1" fmla="val 10800000"/>
            <a:gd name="adj2" fmla="val 16200000"/>
            <a:gd name="adj3" fmla="val 4644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rgbClr val="0070C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CDA8DC-582F-4276-A06E-7C7BAC6D0446}">
      <dsp:nvSpPr>
        <dsp:cNvPr id="0" name=""/>
        <dsp:cNvSpPr/>
      </dsp:nvSpPr>
      <dsp:spPr>
        <a:xfrm>
          <a:off x="1301847" y="369197"/>
          <a:ext cx="2462005" cy="2462005"/>
        </a:xfrm>
        <a:prstGeom prst="blockArc">
          <a:avLst>
            <a:gd name="adj1" fmla="val 5400000"/>
            <a:gd name="adj2" fmla="val 10800000"/>
            <a:gd name="adj3" fmla="val 4644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rgbClr val="0070C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D1DD5D-7F70-4439-B2E2-84BEA372F2D9}">
      <dsp:nvSpPr>
        <dsp:cNvPr id="0" name=""/>
        <dsp:cNvSpPr/>
      </dsp:nvSpPr>
      <dsp:spPr>
        <a:xfrm>
          <a:off x="1301847" y="369197"/>
          <a:ext cx="2462005" cy="2462005"/>
        </a:xfrm>
        <a:prstGeom prst="blockArc">
          <a:avLst>
            <a:gd name="adj1" fmla="val 0"/>
            <a:gd name="adj2" fmla="val 5400000"/>
            <a:gd name="adj3" fmla="val 4644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rgbClr val="0070C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217623-3480-46EF-874C-2C1D4B889FF7}">
      <dsp:nvSpPr>
        <dsp:cNvPr id="0" name=""/>
        <dsp:cNvSpPr/>
      </dsp:nvSpPr>
      <dsp:spPr>
        <a:xfrm>
          <a:off x="1301847" y="369197"/>
          <a:ext cx="2462005" cy="2462005"/>
        </a:xfrm>
        <a:prstGeom prst="blockArc">
          <a:avLst>
            <a:gd name="adj1" fmla="val 16200000"/>
            <a:gd name="adj2" fmla="val 0"/>
            <a:gd name="adj3" fmla="val 4644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rgbClr val="0070C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AB1245-C6FD-4AA1-A65D-7E268917FBBC}">
      <dsp:nvSpPr>
        <dsp:cNvPr id="0" name=""/>
        <dsp:cNvSpPr/>
      </dsp:nvSpPr>
      <dsp:spPr>
        <a:xfrm>
          <a:off x="1965722" y="1033071"/>
          <a:ext cx="1134256" cy="11342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tx2">
                  <a:lumMod val="75000"/>
                  <a:lumOff val="25000"/>
                </a:schemeClr>
              </a:solidFill>
            </a:rPr>
            <a:t>LOB</a:t>
          </a:r>
          <a:endParaRPr lang="en-US" sz="2800" kern="1200">
            <a:solidFill>
              <a:schemeClr val="tx2">
                <a:lumMod val="75000"/>
                <a:lumOff val="25000"/>
              </a:schemeClr>
            </a:solidFill>
          </a:endParaRPr>
        </a:p>
      </dsp:txBody>
      <dsp:txXfrm>
        <a:off x="2131830" y="1199179"/>
        <a:ext cx="802040" cy="802040"/>
      </dsp:txXfrm>
    </dsp:sp>
    <dsp:sp modelId="{D43A61F6-F341-4570-AE46-1E0323546377}">
      <dsp:nvSpPr>
        <dsp:cNvPr id="0" name=""/>
        <dsp:cNvSpPr/>
      </dsp:nvSpPr>
      <dsp:spPr>
        <a:xfrm>
          <a:off x="2135860" y="791"/>
          <a:ext cx="793979" cy="79397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>
              <a:solidFill>
                <a:schemeClr val="tx2">
                  <a:lumMod val="75000"/>
                  <a:lumOff val="25000"/>
                </a:schemeClr>
              </a:solidFill>
            </a:rPr>
            <a:t>Features &amp; Content</a:t>
          </a:r>
        </a:p>
      </dsp:txBody>
      <dsp:txXfrm>
        <a:off x="2252136" y="117067"/>
        <a:ext cx="561427" cy="561427"/>
      </dsp:txXfrm>
    </dsp:sp>
    <dsp:sp modelId="{AC204181-9304-49B9-80D2-89ECFBBEAD0F}">
      <dsp:nvSpPr>
        <dsp:cNvPr id="0" name=""/>
        <dsp:cNvSpPr/>
      </dsp:nvSpPr>
      <dsp:spPr>
        <a:xfrm>
          <a:off x="3298581" y="1203210"/>
          <a:ext cx="873377" cy="79397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>
              <a:solidFill>
                <a:schemeClr val="tx2">
                  <a:lumMod val="75000"/>
                  <a:lumOff val="25000"/>
                </a:schemeClr>
              </a:solidFill>
            </a:rPr>
            <a:t>Qualification &amp; Events</a:t>
          </a:r>
        </a:p>
      </dsp:txBody>
      <dsp:txXfrm>
        <a:off x="3426484" y="1319486"/>
        <a:ext cx="617571" cy="561427"/>
      </dsp:txXfrm>
    </dsp:sp>
    <dsp:sp modelId="{CE005E49-C24E-4C35-8C6E-1F87A00FB2D2}">
      <dsp:nvSpPr>
        <dsp:cNvPr id="0" name=""/>
        <dsp:cNvSpPr/>
      </dsp:nvSpPr>
      <dsp:spPr>
        <a:xfrm>
          <a:off x="2135860" y="2405629"/>
          <a:ext cx="793979" cy="79397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>
              <a:solidFill>
                <a:schemeClr val="tx2">
                  <a:lumMod val="75000"/>
                  <a:lumOff val="25000"/>
                </a:schemeClr>
              </a:solidFill>
            </a:rPr>
            <a:t>Conversion &amp; Value</a:t>
          </a:r>
        </a:p>
      </dsp:txBody>
      <dsp:txXfrm>
        <a:off x="2252136" y="2521905"/>
        <a:ext cx="561427" cy="561427"/>
      </dsp:txXfrm>
    </dsp:sp>
    <dsp:sp modelId="{278D25B2-C9F5-4567-B321-58EF8C2948DE}">
      <dsp:nvSpPr>
        <dsp:cNvPr id="0" name=""/>
        <dsp:cNvSpPr/>
      </dsp:nvSpPr>
      <dsp:spPr>
        <a:xfrm>
          <a:off x="933441" y="1203210"/>
          <a:ext cx="793979" cy="79397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>
              <a:solidFill>
                <a:schemeClr val="tx2">
                  <a:lumMod val="75000"/>
                  <a:lumOff val="25000"/>
                </a:schemeClr>
              </a:solidFill>
            </a:rPr>
            <a:t>Needs &amp; Insights</a:t>
          </a:r>
        </a:p>
      </dsp:txBody>
      <dsp:txXfrm>
        <a:off x="1049717" y="1319486"/>
        <a:ext cx="561427" cy="56142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CA1702-3AF2-4583-8F05-6EB17DF1D0AC}">
      <dsp:nvSpPr>
        <dsp:cNvPr id="0" name=""/>
        <dsp:cNvSpPr/>
      </dsp:nvSpPr>
      <dsp:spPr>
        <a:xfrm>
          <a:off x="2255974" y="0"/>
          <a:ext cx="3383962" cy="1269999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b="0" kern="1200">
              <a:solidFill>
                <a:schemeClr val="tx2">
                  <a:lumMod val="75000"/>
                  <a:lumOff val="25000"/>
                </a:schemeClr>
              </a:solidFill>
            </a:rPr>
            <a:t>Limited real-time data via APIs</a:t>
          </a:r>
          <a:endParaRPr lang="en-US" sz="1400" kern="1200">
            <a:solidFill>
              <a:schemeClr val="tx2">
                <a:lumMod val="75000"/>
                <a:lumOff val="25000"/>
              </a:schemeClr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>
              <a:solidFill>
                <a:schemeClr val="tx2">
                  <a:lumMod val="75000"/>
                  <a:lumOff val="25000"/>
                </a:schemeClr>
              </a:solidFill>
            </a:rPr>
            <a:t>Automated batch segmentation (TBD – EDS Funding) 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>
              <a:solidFill>
                <a:schemeClr val="tx2">
                  <a:lumMod val="75000"/>
                  <a:lumOff val="25000"/>
                </a:schemeClr>
              </a:solidFill>
            </a:rPr>
            <a:t>Batch scored propensity models</a:t>
          </a:r>
        </a:p>
      </dsp:txBody>
      <dsp:txXfrm>
        <a:off x="2255974" y="158750"/>
        <a:ext cx="2907712" cy="952499"/>
      </dsp:txXfrm>
    </dsp:sp>
    <dsp:sp modelId="{EA00C492-1C42-4383-9798-B20FF99E6C49}">
      <dsp:nvSpPr>
        <dsp:cNvPr id="0" name=""/>
        <dsp:cNvSpPr/>
      </dsp:nvSpPr>
      <dsp:spPr>
        <a:xfrm>
          <a:off x="0" y="0"/>
          <a:ext cx="2255974" cy="1269999"/>
        </a:xfrm>
        <a:prstGeom prst="round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2">
                  <a:lumMod val="75000"/>
                  <a:lumOff val="25000"/>
                </a:schemeClr>
              </a:solidFill>
            </a:rPr>
            <a:t>Context</a:t>
          </a:r>
        </a:p>
      </dsp:txBody>
      <dsp:txXfrm>
        <a:off x="61996" y="61996"/>
        <a:ext cx="2131982" cy="1146007"/>
      </dsp:txXfrm>
    </dsp:sp>
    <dsp:sp modelId="{52C6CE7F-464F-4C24-B505-58E52D1CDA65}">
      <dsp:nvSpPr>
        <dsp:cNvPr id="0" name=""/>
        <dsp:cNvSpPr/>
      </dsp:nvSpPr>
      <dsp:spPr>
        <a:xfrm>
          <a:off x="2255974" y="1397000"/>
          <a:ext cx="3383962" cy="1269999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b="0" kern="1200" dirty="0">
              <a:solidFill>
                <a:schemeClr val="tx2">
                  <a:lumMod val="75000"/>
                  <a:lumOff val="25000"/>
                </a:schemeClr>
              </a:solidFill>
            </a:rPr>
            <a:t>In-market EASE features         (incl. deep links) </a:t>
          </a:r>
          <a:endParaRPr lang="en-US" sz="1400" kern="1200" dirty="0">
            <a:solidFill>
              <a:schemeClr val="tx2">
                <a:lumMod val="75000"/>
                <a:lumOff val="25000"/>
              </a:schemeClr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b="0" kern="1200">
              <a:solidFill>
                <a:schemeClr val="tx2">
                  <a:lumMod val="75000"/>
                  <a:lumOff val="25000"/>
                </a:schemeClr>
              </a:solidFill>
            </a:rPr>
            <a:t>LOB &amp; Digital campaigns</a:t>
          </a:r>
          <a:endParaRPr lang="en-US" sz="1400" kern="1200">
            <a:solidFill>
              <a:schemeClr val="tx2">
                <a:lumMod val="75000"/>
                <a:lumOff val="25000"/>
              </a:schemeClr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>
              <a:solidFill>
                <a:schemeClr val="tx2">
                  <a:lumMod val="75000"/>
                  <a:lumOff val="25000"/>
                </a:schemeClr>
              </a:solidFill>
            </a:rPr>
            <a:t>Product &amp; Help Content</a:t>
          </a:r>
        </a:p>
      </dsp:txBody>
      <dsp:txXfrm>
        <a:off x="2255974" y="1555750"/>
        <a:ext cx="2907712" cy="952499"/>
      </dsp:txXfrm>
    </dsp:sp>
    <dsp:sp modelId="{2E2B2DF5-DFA9-4B41-8B95-BF796DFB6C6F}">
      <dsp:nvSpPr>
        <dsp:cNvPr id="0" name=""/>
        <dsp:cNvSpPr/>
      </dsp:nvSpPr>
      <dsp:spPr>
        <a:xfrm>
          <a:off x="0" y="1397000"/>
          <a:ext cx="2255974" cy="1269999"/>
        </a:xfrm>
        <a:prstGeom prst="round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tx2">
                  <a:lumMod val="75000"/>
                  <a:lumOff val="25000"/>
                </a:schemeClr>
              </a:solidFill>
            </a:rPr>
            <a:t>Content</a:t>
          </a:r>
        </a:p>
      </dsp:txBody>
      <dsp:txXfrm>
        <a:off x="61996" y="1458996"/>
        <a:ext cx="2131982" cy="1146007"/>
      </dsp:txXfrm>
    </dsp:sp>
    <dsp:sp modelId="{EA498D4E-FEDD-49E5-A392-ED73B0AB3888}">
      <dsp:nvSpPr>
        <dsp:cNvPr id="0" name=""/>
        <dsp:cNvSpPr/>
      </dsp:nvSpPr>
      <dsp:spPr>
        <a:xfrm>
          <a:off x="2255974" y="2793999"/>
          <a:ext cx="3383962" cy="1269999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b="0" kern="1200">
              <a:solidFill>
                <a:schemeClr val="tx2">
                  <a:lumMod val="75000"/>
                  <a:lumOff val="25000"/>
                </a:schemeClr>
              </a:solidFill>
            </a:rPr>
            <a:t>No real-time conversion </a:t>
          </a:r>
          <a:endParaRPr lang="en-US" sz="1400" kern="1200">
            <a:solidFill>
              <a:schemeClr val="tx2">
                <a:lumMod val="75000"/>
                <a:lumOff val="25000"/>
              </a:schemeClr>
            </a:solidFill>
          </a:endParaRP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>
              <a:solidFill>
                <a:schemeClr val="tx2">
                  <a:lumMod val="75000"/>
                  <a:lumOff val="25000"/>
                </a:schemeClr>
              </a:solidFill>
            </a:rPr>
            <a:t>Manual conversion tracking</a:t>
          </a: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>
              <a:solidFill>
                <a:schemeClr val="tx2">
                  <a:lumMod val="75000"/>
                  <a:lumOff val="25000"/>
                </a:schemeClr>
              </a:solidFill>
            </a:rPr>
            <a:t>No conversion data feeding ML</a:t>
          </a:r>
        </a:p>
      </dsp:txBody>
      <dsp:txXfrm>
        <a:off x="2255974" y="2952749"/>
        <a:ext cx="2907712" cy="952499"/>
      </dsp:txXfrm>
    </dsp:sp>
    <dsp:sp modelId="{97913E2B-6A2D-4FE3-8088-12852412788E}">
      <dsp:nvSpPr>
        <dsp:cNvPr id="0" name=""/>
        <dsp:cNvSpPr/>
      </dsp:nvSpPr>
      <dsp:spPr>
        <a:xfrm>
          <a:off x="0" y="2793999"/>
          <a:ext cx="2255974" cy="1269999"/>
        </a:xfrm>
        <a:prstGeom prst="round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tx2">
                  <a:lumMod val="75000"/>
                  <a:lumOff val="25000"/>
                </a:schemeClr>
              </a:solidFill>
            </a:rPr>
            <a:t>Conversion</a:t>
          </a:r>
        </a:p>
      </dsp:txBody>
      <dsp:txXfrm>
        <a:off x="61996" y="2855995"/>
        <a:ext cx="2131982" cy="114600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798924-B4FB-434F-8B97-738293D88F12}">
      <dsp:nvSpPr>
        <dsp:cNvPr id="0" name=""/>
        <dsp:cNvSpPr/>
      </dsp:nvSpPr>
      <dsp:spPr>
        <a:xfrm>
          <a:off x="638715" y="0"/>
          <a:ext cx="7238771" cy="1387141"/>
        </a:xfrm>
        <a:prstGeom prst="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27FB39-86CC-4EB8-B1ED-7828EDA7F4E7}">
      <dsp:nvSpPr>
        <dsp:cNvPr id="0" name=""/>
        <dsp:cNvSpPr/>
      </dsp:nvSpPr>
      <dsp:spPr>
        <a:xfrm>
          <a:off x="288586" y="416142"/>
          <a:ext cx="2554860" cy="55485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Scale Epiphany (AWS)</a:t>
          </a:r>
        </a:p>
      </dsp:txBody>
      <dsp:txXfrm>
        <a:off x="315672" y="443228"/>
        <a:ext cx="2500688" cy="500684"/>
      </dsp:txXfrm>
    </dsp:sp>
    <dsp:sp modelId="{19B5CBBE-7954-4D11-BFC9-47B08FA378FE}">
      <dsp:nvSpPr>
        <dsp:cNvPr id="0" name=""/>
        <dsp:cNvSpPr/>
      </dsp:nvSpPr>
      <dsp:spPr>
        <a:xfrm>
          <a:off x="2980670" y="416142"/>
          <a:ext cx="2554860" cy="55485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Enforce Placement &amp; Campaign Governance</a:t>
          </a:r>
        </a:p>
      </dsp:txBody>
      <dsp:txXfrm>
        <a:off x="3007756" y="443228"/>
        <a:ext cx="2500688" cy="500684"/>
      </dsp:txXfrm>
    </dsp:sp>
    <dsp:sp modelId="{CF3B1ADF-EB21-425C-ABD6-58CC2BF3C58E}">
      <dsp:nvSpPr>
        <dsp:cNvPr id="0" name=""/>
        <dsp:cNvSpPr/>
      </dsp:nvSpPr>
      <dsp:spPr>
        <a:xfrm>
          <a:off x="5672755" y="416142"/>
          <a:ext cx="2554860" cy="55485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Implement Propensity &amp; Response Models</a:t>
          </a:r>
        </a:p>
      </dsp:txBody>
      <dsp:txXfrm>
        <a:off x="5699841" y="443228"/>
        <a:ext cx="2500688" cy="50068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798924-B4FB-434F-8B97-738293D88F12}">
      <dsp:nvSpPr>
        <dsp:cNvPr id="0" name=""/>
        <dsp:cNvSpPr/>
      </dsp:nvSpPr>
      <dsp:spPr>
        <a:xfrm>
          <a:off x="638715" y="0"/>
          <a:ext cx="7238771" cy="1387141"/>
        </a:xfrm>
        <a:prstGeom prst="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27FB39-86CC-4EB8-B1ED-7828EDA7F4E7}">
      <dsp:nvSpPr>
        <dsp:cNvPr id="0" name=""/>
        <dsp:cNvSpPr/>
      </dsp:nvSpPr>
      <dsp:spPr>
        <a:xfrm>
          <a:off x="288586" y="416142"/>
          <a:ext cx="2554860" cy="55485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Fully Integrate Harmony</a:t>
          </a:r>
        </a:p>
      </dsp:txBody>
      <dsp:txXfrm>
        <a:off x="315672" y="443228"/>
        <a:ext cx="2500688" cy="500684"/>
      </dsp:txXfrm>
    </dsp:sp>
    <dsp:sp modelId="{19B5CBBE-7954-4D11-BFC9-47B08FA378FE}">
      <dsp:nvSpPr>
        <dsp:cNvPr id="0" name=""/>
        <dsp:cNvSpPr/>
      </dsp:nvSpPr>
      <dsp:spPr>
        <a:xfrm>
          <a:off x="2980670" y="416142"/>
          <a:ext cx="2554860" cy="55485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Expand &amp; Enhance Dynamic Placements</a:t>
          </a:r>
        </a:p>
      </dsp:txBody>
      <dsp:txXfrm>
        <a:off x="3007756" y="443228"/>
        <a:ext cx="2500688" cy="500684"/>
      </dsp:txXfrm>
    </dsp:sp>
    <dsp:sp modelId="{CF3B1ADF-EB21-425C-ABD6-58CC2BF3C58E}">
      <dsp:nvSpPr>
        <dsp:cNvPr id="0" name=""/>
        <dsp:cNvSpPr/>
      </dsp:nvSpPr>
      <dsp:spPr>
        <a:xfrm>
          <a:off x="5672755" y="416142"/>
          <a:ext cx="2554860" cy="55485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Build Personalized UX</a:t>
          </a:r>
        </a:p>
      </dsp:txBody>
      <dsp:txXfrm>
        <a:off x="5699841" y="443228"/>
        <a:ext cx="2500688" cy="5006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FF333F-9326-4AA5-A328-6E83F0987C10}">
      <dsp:nvSpPr>
        <dsp:cNvPr id="0" name=""/>
        <dsp:cNvSpPr/>
      </dsp:nvSpPr>
      <dsp:spPr>
        <a:xfrm>
          <a:off x="2205" y="1081560"/>
          <a:ext cx="3407568" cy="1363027"/>
        </a:xfrm>
        <a:prstGeom prst="chevron">
          <a:avLst/>
        </a:prstGeom>
        <a:solidFill>
          <a:schemeClr val="bg1">
            <a:lumMod val="85000"/>
          </a:schemeClr>
        </a:solidFill>
        <a:ln w="28575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500" b="1" i="0" u="none" strike="noStrike" kern="1200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rPr>
            <a:t>Customization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1" kern="1200">
              <a:solidFill>
                <a:schemeClr val="tx2">
                  <a:lumMod val="75000"/>
                  <a:lumOff val="25000"/>
                </a:schemeClr>
              </a:solidFill>
            </a:rPr>
            <a:t>Allow customers to shape experience through settings, preferences, and direct feedback</a:t>
          </a:r>
          <a:endParaRPr lang="en-US" sz="1500" kern="1200">
            <a:solidFill>
              <a:schemeClr val="tx2">
                <a:lumMod val="75000"/>
                <a:lumOff val="25000"/>
              </a:schemeClr>
            </a:solidFill>
          </a:endParaRPr>
        </a:p>
      </dsp:txBody>
      <dsp:txXfrm>
        <a:off x="683719" y="1081560"/>
        <a:ext cx="2044541" cy="1363027"/>
      </dsp:txXfrm>
    </dsp:sp>
    <dsp:sp modelId="{389D27DD-A4CE-49A9-9673-6B7B7F71579A}">
      <dsp:nvSpPr>
        <dsp:cNvPr id="0" name=""/>
        <dsp:cNvSpPr/>
      </dsp:nvSpPr>
      <dsp:spPr>
        <a:xfrm>
          <a:off x="2966790" y="1197417"/>
          <a:ext cx="2828282" cy="1131312"/>
        </a:xfrm>
        <a:prstGeom prst="chevron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400" b="0" i="1" u="sng" strike="noStrike" kern="1200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rPr>
            <a:t>Personalized</a:t>
          </a:r>
          <a:r>
            <a:rPr kumimoji="0" lang="en-US" sz="1400" b="0" i="1" u="sng" strike="noStrike" kern="1200" cap="none" normalizeH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rPr>
            <a:t> </a:t>
          </a:r>
          <a:r>
            <a:rPr kumimoji="0" lang="en-US" sz="1400" b="0" i="1" u="sng" strike="noStrike" kern="1200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rPr>
            <a:t>UX</a:t>
          </a:r>
          <a:endParaRPr kumimoji="0" lang="en-US" sz="1400" b="0" i="1" u="sng" strike="noStrike" kern="1200" cap="none" normalizeH="0">
            <a:ln>
              <a:noFill/>
            </a:ln>
            <a:solidFill>
              <a:schemeClr val="tx2">
                <a:lumMod val="75000"/>
                <a:lumOff val="25000"/>
              </a:schemeClr>
            </a:solidFill>
            <a:effectLst/>
            <a:latin typeface="Arial" charset="0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400" b="0" kern="1200">
              <a:solidFill>
                <a:schemeClr val="tx2">
                  <a:lumMod val="75000"/>
                  <a:lumOff val="25000"/>
                </a:schemeClr>
              </a:solidFill>
            </a:rPr>
            <a:t>Display Preferences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400" b="0" kern="1200">
              <a:solidFill>
                <a:schemeClr val="tx2">
                  <a:lumMod val="75000"/>
                  <a:lumOff val="25000"/>
                </a:schemeClr>
              </a:solidFill>
            </a:rPr>
            <a:t>Content Preferences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400" b="0" kern="1200">
              <a:solidFill>
                <a:schemeClr val="tx2">
                  <a:lumMod val="75000"/>
                  <a:lumOff val="25000"/>
                </a:schemeClr>
              </a:solidFill>
            </a:rPr>
            <a:t>Feature Enrollment</a:t>
          </a:r>
          <a:endParaRPr lang="en-US" sz="1400" kern="1200">
            <a:solidFill>
              <a:schemeClr val="tx2">
                <a:lumMod val="75000"/>
                <a:lumOff val="25000"/>
              </a:schemeClr>
            </a:solidFill>
          </a:endParaRPr>
        </a:p>
      </dsp:txBody>
      <dsp:txXfrm>
        <a:off x="3532446" y="1197417"/>
        <a:ext cx="1696970" cy="1131312"/>
      </dsp:txXfrm>
    </dsp:sp>
    <dsp:sp modelId="{56E4568F-7A46-4245-92FC-360D9DB81348}">
      <dsp:nvSpPr>
        <dsp:cNvPr id="0" name=""/>
        <dsp:cNvSpPr/>
      </dsp:nvSpPr>
      <dsp:spPr>
        <a:xfrm>
          <a:off x="5399112" y="1197417"/>
          <a:ext cx="2828282" cy="1131312"/>
        </a:xfrm>
        <a:prstGeom prst="chevron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400" b="0" i="1" u="sng" kern="1200" dirty="0">
              <a:solidFill>
                <a:schemeClr val="tx2">
                  <a:lumMod val="75000"/>
                  <a:lumOff val="25000"/>
                </a:schemeClr>
              </a:solidFill>
              <a:latin typeface="Arial" charset="0"/>
            </a:rPr>
            <a:t>COF Examples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400" b="0" i="1" kern="1200" dirty="0">
              <a:solidFill>
                <a:schemeClr val="tx2">
                  <a:lumMod val="75000"/>
                  <a:lumOff val="25000"/>
                </a:schemeClr>
              </a:solidFill>
              <a:latin typeface="Arial" charset="0"/>
            </a:rPr>
            <a:t>Account sort order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400" b="0" i="1" kern="1200" dirty="0">
              <a:solidFill>
                <a:schemeClr val="tx2">
                  <a:lumMod val="75000"/>
                  <a:lumOff val="25000"/>
                </a:schemeClr>
              </a:solidFill>
              <a:latin typeface="Arial" charset="0"/>
            </a:rPr>
            <a:t>Alert subscriptions</a:t>
          </a:r>
          <a:endParaRPr kumimoji="0" lang="en-US" sz="1400" b="0" i="1" strike="noStrike" kern="1200" cap="none" normalizeH="0" dirty="0">
            <a:ln>
              <a:noFill/>
            </a:ln>
            <a:solidFill>
              <a:schemeClr val="tx2">
                <a:lumMod val="75000"/>
                <a:lumOff val="25000"/>
              </a:schemeClr>
            </a:solidFill>
            <a:effectLst/>
            <a:latin typeface="Arial" charset="0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400" b="0" i="1" strike="noStrike" kern="1200" cap="none" normalizeH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rPr>
            <a:t>Autopay</a:t>
          </a:r>
          <a:endParaRPr lang="en-US" sz="1400" kern="1200" dirty="0">
            <a:solidFill>
              <a:schemeClr val="tx2">
                <a:lumMod val="75000"/>
                <a:lumOff val="25000"/>
              </a:schemeClr>
            </a:solidFill>
          </a:endParaRPr>
        </a:p>
      </dsp:txBody>
      <dsp:txXfrm>
        <a:off x="5964768" y="1197417"/>
        <a:ext cx="1696970" cy="1131312"/>
      </dsp:txXfrm>
    </dsp:sp>
    <dsp:sp modelId="{0B6CB773-374E-4689-826D-119165D9D4D3}">
      <dsp:nvSpPr>
        <dsp:cNvPr id="0" name=""/>
        <dsp:cNvSpPr/>
      </dsp:nvSpPr>
      <dsp:spPr>
        <a:xfrm>
          <a:off x="2205" y="3361374"/>
          <a:ext cx="3407568" cy="1363027"/>
        </a:xfrm>
        <a:prstGeom prst="chevron">
          <a:avLst/>
        </a:prstGeom>
        <a:solidFill>
          <a:schemeClr val="bg1">
            <a:lumMod val="85000"/>
          </a:schemeClr>
        </a:solidFill>
        <a:ln w="28575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500" b="1" i="0" u="none" strike="noStrike" kern="1200" cap="none" normalizeH="0" baseline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rPr>
            <a:t>Contextualization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1" kern="1200" dirty="0">
              <a:solidFill>
                <a:schemeClr val="tx2">
                  <a:lumMod val="75000"/>
                  <a:lumOff val="25000"/>
                </a:schemeClr>
              </a:solidFill>
            </a:rPr>
            <a:t>Provide content and experiences relevant to a situation or framed to meet a need</a:t>
          </a:r>
          <a:endParaRPr lang="en-US" sz="1500" kern="1200" dirty="0">
            <a:solidFill>
              <a:schemeClr val="tx2">
                <a:lumMod val="75000"/>
                <a:lumOff val="25000"/>
              </a:schemeClr>
            </a:solidFill>
          </a:endParaRPr>
        </a:p>
      </dsp:txBody>
      <dsp:txXfrm>
        <a:off x="683719" y="3361374"/>
        <a:ext cx="2044541" cy="1363027"/>
      </dsp:txXfrm>
    </dsp:sp>
    <dsp:sp modelId="{1B70DB84-E218-4455-8B03-EF91F7614225}">
      <dsp:nvSpPr>
        <dsp:cNvPr id="0" name=""/>
        <dsp:cNvSpPr/>
      </dsp:nvSpPr>
      <dsp:spPr>
        <a:xfrm>
          <a:off x="2966790" y="3477300"/>
          <a:ext cx="2828282" cy="1131312"/>
        </a:xfrm>
        <a:prstGeom prst="chevron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400" b="0" u="sng" kern="1200">
              <a:solidFill>
                <a:schemeClr val="tx2">
                  <a:lumMod val="75000"/>
                  <a:lumOff val="25000"/>
                </a:schemeClr>
              </a:solidFill>
            </a:rPr>
            <a:t>Personalized UX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400" b="0" kern="1200">
              <a:solidFill>
                <a:schemeClr val="tx2">
                  <a:lumMod val="75000"/>
                  <a:lumOff val="25000"/>
                </a:schemeClr>
              </a:solidFill>
            </a:rPr>
            <a:t>Timely Info/ Update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400" b="0" kern="1200">
              <a:solidFill>
                <a:schemeClr val="tx2">
                  <a:lumMod val="75000"/>
                  <a:lumOff val="25000"/>
                </a:schemeClr>
              </a:solidFill>
            </a:rPr>
            <a:t>Contextual Recommendations</a:t>
          </a:r>
          <a:endParaRPr lang="en-US" sz="1400" kern="1200">
            <a:solidFill>
              <a:schemeClr val="tx2">
                <a:lumMod val="75000"/>
                <a:lumOff val="25000"/>
              </a:schemeClr>
            </a:solidFill>
          </a:endParaRPr>
        </a:p>
      </dsp:txBody>
      <dsp:txXfrm>
        <a:off x="3532446" y="3477300"/>
        <a:ext cx="1696970" cy="1131312"/>
      </dsp:txXfrm>
    </dsp:sp>
    <dsp:sp modelId="{AAC3B713-BD64-4442-B0E2-83FBAA077763}">
      <dsp:nvSpPr>
        <dsp:cNvPr id="0" name=""/>
        <dsp:cNvSpPr/>
      </dsp:nvSpPr>
      <dsp:spPr>
        <a:xfrm>
          <a:off x="5399112" y="3477300"/>
          <a:ext cx="2828282" cy="1131312"/>
        </a:xfrm>
        <a:prstGeom prst="chevron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400" b="0" i="1" u="sng" kern="1200" dirty="0">
              <a:solidFill>
                <a:schemeClr val="tx2">
                  <a:lumMod val="75000"/>
                  <a:lumOff val="25000"/>
                </a:schemeClr>
              </a:solidFill>
              <a:latin typeface="Arial" charset="0"/>
            </a:rPr>
            <a:t>COF Examples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400" b="0" i="1" kern="1200" dirty="0">
              <a:solidFill>
                <a:schemeClr val="tx2">
                  <a:lumMod val="75000"/>
                  <a:lumOff val="25000"/>
                </a:schemeClr>
              </a:solidFill>
              <a:latin typeface="Arial" charset="0"/>
            </a:rPr>
            <a:t>Harmony Campaigns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400" b="0" i="1" kern="1200" dirty="0">
              <a:solidFill>
                <a:schemeClr val="tx2">
                  <a:lumMod val="75000"/>
                  <a:lumOff val="25000"/>
                </a:schemeClr>
              </a:solidFill>
              <a:latin typeface="Arial" charset="0"/>
            </a:rPr>
            <a:t>Second Look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400" kern="1200" dirty="0" err="1">
              <a:solidFill>
                <a:schemeClr val="tx2">
                  <a:lumMod val="75000"/>
                  <a:lumOff val="25000"/>
                </a:schemeClr>
              </a:solidFill>
            </a:rPr>
            <a:t>CreditWise</a:t>
          </a:r>
          <a:endParaRPr lang="en-US" sz="1400" kern="1200" dirty="0">
            <a:solidFill>
              <a:schemeClr val="tx2">
                <a:lumMod val="75000"/>
                <a:lumOff val="25000"/>
              </a:schemeClr>
            </a:solidFill>
          </a:endParaRPr>
        </a:p>
      </dsp:txBody>
      <dsp:txXfrm>
        <a:off x="5964768" y="3477300"/>
        <a:ext cx="1696970" cy="1131312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798924-B4FB-434F-8B97-738293D88F12}">
      <dsp:nvSpPr>
        <dsp:cNvPr id="0" name=""/>
        <dsp:cNvSpPr/>
      </dsp:nvSpPr>
      <dsp:spPr>
        <a:xfrm>
          <a:off x="638715" y="0"/>
          <a:ext cx="7238771" cy="1387141"/>
        </a:xfrm>
        <a:prstGeom prst="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27FB39-86CC-4EB8-B1ED-7828EDA7F4E7}">
      <dsp:nvSpPr>
        <dsp:cNvPr id="0" name=""/>
        <dsp:cNvSpPr/>
      </dsp:nvSpPr>
      <dsp:spPr>
        <a:xfrm>
          <a:off x="288586" y="416142"/>
          <a:ext cx="2554860" cy="55485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 </a:t>
          </a:r>
          <a:r>
            <a:rPr lang="en-US" sz="1400" b="0" kern="1200" dirty="0"/>
            <a:t>Build Propensity Models &amp; Needs Context</a:t>
          </a:r>
        </a:p>
      </dsp:txBody>
      <dsp:txXfrm>
        <a:off x="315672" y="443228"/>
        <a:ext cx="2500688" cy="500684"/>
      </dsp:txXfrm>
    </dsp:sp>
    <dsp:sp modelId="{19B5CBBE-7954-4D11-BFC9-47B08FA378FE}">
      <dsp:nvSpPr>
        <dsp:cNvPr id="0" name=""/>
        <dsp:cNvSpPr/>
      </dsp:nvSpPr>
      <dsp:spPr>
        <a:xfrm>
          <a:off x="2980670" y="416142"/>
          <a:ext cx="2554860" cy="55485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Develop “Conversion Factory” &amp; Audience Discovery Tools</a:t>
          </a:r>
        </a:p>
      </dsp:txBody>
      <dsp:txXfrm>
        <a:off x="3007756" y="443228"/>
        <a:ext cx="2500688" cy="500684"/>
      </dsp:txXfrm>
    </dsp:sp>
    <dsp:sp modelId="{CF3B1ADF-EB21-425C-ABD6-58CC2BF3C58E}">
      <dsp:nvSpPr>
        <dsp:cNvPr id="0" name=""/>
        <dsp:cNvSpPr/>
      </dsp:nvSpPr>
      <dsp:spPr>
        <a:xfrm>
          <a:off x="5672755" y="416142"/>
          <a:ext cx="2554860" cy="55485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Develop Insights</a:t>
          </a:r>
        </a:p>
      </dsp:txBody>
      <dsp:txXfrm>
        <a:off x="5699841" y="443228"/>
        <a:ext cx="2500688" cy="50068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D343E3-FBE5-4D78-B579-C438B2BF7069}">
      <dsp:nvSpPr>
        <dsp:cNvPr id="0" name=""/>
        <dsp:cNvSpPr/>
      </dsp:nvSpPr>
      <dsp:spPr>
        <a:xfrm>
          <a:off x="0" y="3820685"/>
          <a:ext cx="7409541" cy="0"/>
        </a:xfrm>
        <a:prstGeom prst="line">
          <a:avLst/>
        </a:prstGeom>
        <a:noFill/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165E0A-B87F-4335-99C6-AE863D1EBDA2}">
      <dsp:nvSpPr>
        <dsp:cNvPr id="0" name=""/>
        <dsp:cNvSpPr/>
      </dsp:nvSpPr>
      <dsp:spPr>
        <a:xfrm>
          <a:off x="0" y="2179640"/>
          <a:ext cx="7409541" cy="0"/>
        </a:xfrm>
        <a:prstGeom prst="line">
          <a:avLst/>
        </a:prstGeom>
        <a:noFill/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A19085-29B6-49C5-AD24-2D7F57BA206A}">
      <dsp:nvSpPr>
        <dsp:cNvPr id="0" name=""/>
        <dsp:cNvSpPr/>
      </dsp:nvSpPr>
      <dsp:spPr>
        <a:xfrm>
          <a:off x="0" y="538595"/>
          <a:ext cx="7409541" cy="0"/>
        </a:xfrm>
        <a:prstGeom prst="line">
          <a:avLst/>
        </a:prstGeom>
        <a:noFill/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0E2DA4-DA39-4553-BE7E-E8BB05E30F6B}">
      <dsp:nvSpPr>
        <dsp:cNvPr id="0" name=""/>
        <dsp:cNvSpPr/>
      </dsp:nvSpPr>
      <dsp:spPr>
        <a:xfrm>
          <a:off x="1926480" y="600"/>
          <a:ext cx="5483060" cy="537994"/>
        </a:xfrm>
        <a:prstGeom prst="rect">
          <a:avLst/>
        </a:prstGeom>
        <a:noFill/>
        <a:ln>
          <a:solidFill>
            <a:srgbClr val="0070C0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2">
                  <a:lumMod val="75000"/>
                  <a:lumOff val="25000"/>
                </a:schemeClr>
              </a:solidFill>
            </a:rPr>
            <a:t>  Run Playbook </a:t>
          </a:r>
        </a:p>
      </dsp:txBody>
      <dsp:txXfrm>
        <a:off x="1926480" y="600"/>
        <a:ext cx="5483060" cy="537994"/>
      </dsp:txXfrm>
    </dsp:sp>
    <dsp:sp modelId="{D7E59E59-9639-4B51-8BD0-68D91848F304}">
      <dsp:nvSpPr>
        <dsp:cNvPr id="0" name=""/>
        <dsp:cNvSpPr/>
      </dsp:nvSpPr>
      <dsp:spPr>
        <a:xfrm>
          <a:off x="0" y="600"/>
          <a:ext cx="1926480" cy="537994"/>
        </a:xfrm>
        <a:prstGeom prst="round2SameRect">
          <a:avLst>
            <a:gd name="adj1" fmla="val 16670"/>
            <a:gd name="adj2" fmla="val 0"/>
          </a:avLst>
        </a:prstGeom>
        <a:solidFill>
          <a:schemeClr val="bg1">
            <a:lumMod val="8500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2">
                  <a:lumMod val="75000"/>
                  <a:lumOff val="25000"/>
                </a:schemeClr>
              </a:solidFill>
            </a:rPr>
            <a:t>Phase 1         </a:t>
          </a:r>
          <a:r>
            <a:rPr lang="en-US" sz="1300" kern="1200" dirty="0">
              <a:solidFill>
                <a:schemeClr val="tx2">
                  <a:lumMod val="75000"/>
                  <a:lumOff val="25000"/>
                </a:schemeClr>
              </a:solidFill>
            </a:rPr>
            <a:t>(EOY ‘17)</a:t>
          </a:r>
        </a:p>
      </dsp:txBody>
      <dsp:txXfrm>
        <a:off x="26267" y="26867"/>
        <a:ext cx="1873946" cy="511727"/>
      </dsp:txXfrm>
    </dsp:sp>
    <dsp:sp modelId="{C2150198-CEAC-4623-BD55-1D420D335DA1}">
      <dsp:nvSpPr>
        <dsp:cNvPr id="0" name=""/>
        <dsp:cNvSpPr/>
      </dsp:nvSpPr>
      <dsp:spPr>
        <a:xfrm>
          <a:off x="0" y="538595"/>
          <a:ext cx="7409541" cy="1076150"/>
        </a:xfrm>
        <a:prstGeom prst="rect">
          <a:avLst/>
        </a:prstGeom>
        <a:noFill/>
        <a:ln>
          <a:solidFill>
            <a:srgbClr val="0070C0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43815" rIns="43815" bIns="4381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tx2">
                  <a:lumMod val="75000"/>
                  <a:lumOff val="25000"/>
                </a:schemeClr>
              </a:solidFill>
            </a:rPr>
            <a:t>Identify opportunities &amp; execute batch-based tests (content, models)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tx2">
                  <a:lumMod val="75000"/>
                  <a:lumOff val="25000"/>
                </a:schemeClr>
              </a:solidFill>
            </a:rPr>
            <a:t>Develop measurement &amp; valuation for campaigns -&gt; dashboards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tx2">
                  <a:lumMod val="75000"/>
                  <a:lumOff val="25000"/>
                </a:schemeClr>
              </a:solidFill>
            </a:rPr>
            <a:t>Build partnerships and processes (governance, test &amp; learn)</a:t>
          </a:r>
        </a:p>
      </dsp:txBody>
      <dsp:txXfrm>
        <a:off x="0" y="538595"/>
        <a:ext cx="7409541" cy="1076150"/>
      </dsp:txXfrm>
    </dsp:sp>
    <dsp:sp modelId="{F36F8317-2818-43FE-BBF4-B8194BA2ACCC}">
      <dsp:nvSpPr>
        <dsp:cNvPr id="0" name=""/>
        <dsp:cNvSpPr/>
      </dsp:nvSpPr>
      <dsp:spPr>
        <a:xfrm>
          <a:off x="1926480" y="1641645"/>
          <a:ext cx="5483060" cy="537994"/>
        </a:xfrm>
        <a:prstGeom prst="rect">
          <a:avLst/>
        </a:prstGeom>
        <a:noFill/>
        <a:ln>
          <a:solidFill>
            <a:srgbClr val="0070C0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2">
                  <a:lumMod val="75000"/>
                  <a:lumOff val="25000"/>
                </a:schemeClr>
              </a:solidFill>
            </a:rPr>
            <a:t>  Build Harmony 2.0</a:t>
          </a:r>
        </a:p>
      </dsp:txBody>
      <dsp:txXfrm>
        <a:off x="1926480" y="1641645"/>
        <a:ext cx="5483060" cy="537994"/>
      </dsp:txXfrm>
    </dsp:sp>
    <dsp:sp modelId="{68BAD665-CE3D-467E-94D6-0AFE463A320F}">
      <dsp:nvSpPr>
        <dsp:cNvPr id="0" name=""/>
        <dsp:cNvSpPr/>
      </dsp:nvSpPr>
      <dsp:spPr>
        <a:xfrm>
          <a:off x="0" y="1641645"/>
          <a:ext cx="1926480" cy="537994"/>
        </a:xfrm>
        <a:prstGeom prst="round2SameRect">
          <a:avLst>
            <a:gd name="adj1" fmla="val 16670"/>
            <a:gd name="adj2" fmla="val 0"/>
          </a:avLst>
        </a:prstGeom>
        <a:solidFill>
          <a:schemeClr val="bg1">
            <a:lumMod val="8500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2">
                  <a:lumMod val="75000"/>
                  <a:lumOff val="25000"/>
                </a:schemeClr>
              </a:solidFill>
            </a:rPr>
            <a:t>Phase 2</a:t>
          </a:r>
          <a:r>
            <a:rPr lang="en-US" sz="1800" kern="1200" dirty="0">
              <a:solidFill>
                <a:schemeClr val="tx2">
                  <a:lumMod val="75000"/>
                  <a:lumOff val="25000"/>
                </a:schemeClr>
              </a:solidFill>
            </a:rPr>
            <a:t>          </a:t>
          </a:r>
          <a:r>
            <a:rPr lang="en-US" sz="1300" kern="1200" dirty="0">
              <a:solidFill>
                <a:schemeClr val="tx2">
                  <a:lumMod val="75000"/>
                  <a:lumOff val="25000"/>
                </a:schemeClr>
              </a:solidFill>
            </a:rPr>
            <a:t>(EOY ‘18)</a:t>
          </a:r>
        </a:p>
      </dsp:txBody>
      <dsp:txXfrm>
        <a:off x="26267" y="1667912"/>
        <a:ext cx="1873946" cy="511727"/>
      </dsp:txXfrm>
    </dsp:sp>
    <dsp:sp modelId="{D44BF4E0-0D3F-4D78-95D5-9F747F041384}">
      <dsp:nvSpPr>
        <dsp:cNvPr id="0" name=""/>
        <dsp:cNvSpPr/>
      </dsp:nvSpPr>
      <dsp:spPr>
        <a:xfrm>
          <a:off x="0" y="2179640"/>
          <a:ext cx="7409541" cy="1076150"/>
        </a:xfrm>
        <a:prstGeom prst="rect">
          <a:avLst/>
        </a:prstGeom>
        <a:noFill/>
        <a:ln>
          <a:solidFill>
            <a:srgbClr val="0070C0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43815" rIns="43815" bIns="4381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tx2">
                  <a:lumMod val="75000"/>
                  <a:lumOff val="25000"/>
                </a:schemeClr>
              </a:solidFill>
            </a:rPr>
            <a:t>Replace Epiphany with target solution - campaign rules, arbitration, and machine learning (response, multivariate)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tx2">
                  <a:lumMod val="75000"/>
                  <a:lumOff val="25000"/>
                </a:schemeClr>
              </a:solidFill>
            </a:rPr>
            <a:t>Develop target platform architecture -&gt; scale, self-service, federation</a:t>
          </a:r>
        </a:p>
      </dsp:txBody>
      <dsp:txXfrm>
        <a:off x="0" y="2179640"/>
        <a:ext cx="7409541" cy="1076150"/>
      </dsp:txXfrm>
    </dsp:sp>
    <dsp:sp modelId="{9982DA5C-7B55-4E7F-84E0-88C24FEF451B}">
      <dsp:nvSpPr>
        <dsp:cNvPr id="0" name=""/>
        <dsp:cNvSpPr/>
      </dsp:nvSpPr>
      <dsp:spPr>
        <a:xfrm>
          <a:off x="1926480" y="3282690"/>
          <a:ext cx="5483060" cy="537994"/>
        </a:xfrm>
        <a:prstGeom prst="rect">
          <a:avLst/>
        </a:prstGeom>
        <a:noFill/>
        <a:ln>
          <a:solidFill>
            <a:srgbClr val="0070C0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2">
                  <a:lumMod val="75000"/>
                  <a:lumOff val="25000"/>
                </a:schemeClr>
              </a:solidFill>
            </a:rPr>
            <a:t>  Streaming &amp; Scoring</a:t>
          </a:r>
        </a:p>
      </dsp:txBody>
      <dsp:txXfrm>
        <a:off x="1926480" y="3282690"/>
        <a:ext cx="5483060" cy="537994"/>
      </dsp:txXfrm>
    </dsp:sp>
    <dsp:sp modelId="{2AC266E1-0F78-49C8-8252-A1E233867D0F}">
      <dsp:nvSpPr>
        <dsp:cNvPr id="0" name=""/>
        <dsp:cNvSpPr/>
      </dsp:nvSpPr>
      <dsp:spPr>
        <a:xfrm>
          <a:off x="0" y="3282690"/>
          <a:ext cx="1926480" cy="537994"/>
        </a:xfrm>
        <a:prstGeom prst="round2SameRect">
          <a:avLst>
            <a:gd name="adj1" fmla="val 16670"/>
            <a:gd name="adj2" fmla="val 0"/>
          </a:avLst>
        </a:prstGeom>
        <a:solidFill>
          <a:schemeClr val="bg1">
            <a:lumMod val="8500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2">
                  <a:lumMod val="75000"/>
                  <a:lumOff val="25000"/>
                </a:schemeClr>
              </a:solidFill>
            </a:rPr>
            <a:t>Phase 3</a:t>
          </a:r>
          <a:r>
            <a:rPr lang="en-US" sz="1800" kern="1200" dirty="0">
              <a:solidFill>
                <a:schemeClr val="tx2">
                  <a:lumMod val="75000"/>
                  <a:lumOff val="25000"/>
                </a:schemeClr>
              </a:solidFill>
            </a:rPr>
            <a:t>          </a:t>
          </a:r>
          <a:r>
            <a:rPr lang="en-US" sz="1300" kern="1200" dirty="0">
              <a:solidFill>
                <a:schemeClr val="tx2">
                  <a:lumMod val="75000"/>
                  <a:lumOff val="25000"/>
                </a:schemeClr>
              </a:solidFill>
            </a:rPr>
            <a:t>(TBD)</a:t>
          </a:r>
        </a:p>
      </dsp:txBody>
      <dsp:txXfrm>
        <a:off x="26267" y="3308957"/>
        <a:ext cx="1873946" cy="511727"/>
      </dsp:txXfrm>
    </dsp:sp>
    <dsp:sp modelId="{B45553B1-1DC5-4CE3-B8D7-77F50B3562E6}">
      <dsp:nvSpPr>
        <dsp:cNvPr id="0" name=""/>
        <dsp:cNvSpPr/>
      </dsp:nvSpPr>
      <dsp:spPr>
        <a:xfrm>
          <a:off x="0" y="3820685"/>
          <a:ext cx="7409541" cy="1076150"/>
        </a:xfrm>
        <a:prstGeom prst="rect">
          <a:avLst/>
        </a:prstGeom>
        <a:noFill/>
        <a:ln>
          <a:solidFill>
            <a:srgbClr val="0070C0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43815" rIns="43815" bIns="4381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tx2">
                  <a:lumMod val="75000"/>
                  <a:lumOff val="25000"/>
                </a:schemeClr>
              </a:solidFill>
            </a:rPr>
            <a:t>Implement real-time event streaming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tx2">
                  <a:lumMod val="75000"/>
                  <a:lumOff val="25000"/>
                </a:schemeClr>
              </a:solidFill>
            </a:rPr>
            <a:t>Run ML scoring/ targeting and response optimization at scale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tx2">
                  <a:lumMod val="75000"/>
                  <a:lumOff val="25000"/>
                </a:schemeClr>
              </a:solidFill>
            </a:rPr>
            <a:t>Expand Personalization/ Harmony beyond EASE</a:t>
          </a:r>
        </a:p>
      </dsp:txBody>
      <dsp:txXfrm>
        <a:off x="0" y="3820685"/>
        <a:ext cx="7409541" cy="10761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EFE7DD-3D3F-4D36-91C3-CC1334AEBB28}">
      <dsp:nvSpPr>
        <dsp:cNvPr id="0" name=""/>
        <dsp:cNvSpPr/>
      </dsp:nvSpPr>
      <dsp:spPr>
        <a:xfrm>
          <a:off x="0" y="127793"/>
          <a:ext cx="2524124" cy="15144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600" b="1" kern="1200">
              <a:solidFill>
                <a:schemeClr val="tx2">
                  <a:lumMod val="75000"/>
                  <a:lumOff val="25000"/>
                </a:schemeClr>
              </a:solidFill>
              <a:latin typeface="Arial" charset="0"/>
            </a:rPr>
            <a:t>Collaborative Filtering (Peering)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600" b="0" kern="1200">
              <a:solidFill>
                <a:schemeClr val="tx2">
                  <a:lumMod val="75000"/>
                  <a:lumOff val="25000"/>
                </a:schemeClr>
              </a:solidFill>
            </a:rPr>
            <a:t>Recommend based upon response from peers -  “others like you”</a:t>
          </a:r>
          <a:endParaRPr lang="en-US" sz="1600" kern="1200">
            <a:solidFill>
              <a:schemeClr val="tx2">
                <a:lumMod val="75000"/>
                <a:lumOff val="25000"/>
              </a:schemeClr>
            </a:solidFill>
          </a:endParaRPr>
        </a:p>
      </dsp:txBody>
      <dsp:txXfrm>
        <a:off x="0" y="127793"/>
        <a:ext cx="2524124" cy="1514474"/>
      </dsp:txXfrm>
    </dsp:sp>
    <dsp:sp modelId="{1C8BAA41-BCCF-47A1-9CE3-D78B26C8322A}">
      <dsp:nvSpPr>
        <dsp:cNvPr id="0" name=""/>
        <dsp:cNvSpPr/>
      </dsp:nvSpPr>
      <dsp:spPr>
        <a:xfrm>
          <a:off x="2776537" y="127793"/>
          <a:ext cx="2524124" cy="15144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600" b="1" kern="1200" dirty="0">
              <a:solidFill>
                <a:schemeClr val="tx2">
                  <a:lumMod val="75000"/>
                  <a:lumOff val="25000"/>
                </a:schemeClr>
              </a:solidFill>
              <a:latin typeface="Arial" charset="0"/>
            </a:rPr>
            <a:t>Collaborative Filtering </a:t>
          </a:r>
          <a:r>
            <a:rPr kumimoji="0" lang="en-US" sz="1600" b="1" i="0" u="none" strike="noStrike" kern="1200" cap="none" normalizeH="0" baseline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rPr>
            <a:t>(Content)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600" b="0" kern="1200" dirty="0">
              <a:solidFill>
                <a:schemeClr val="tx2">
                  <a:lumMod val="75000"/>
                  <a:lumOff val="25000"/>
                </a:schemeClr>
              </a:solidFill>
            </a:rPr>
            <a:t>Recommend based upon content similarities – “things like this” </a:t>
          </a:r>
          <a:endParaRPr lang="en-US" sz="1600" kern="1200" dirty="0">
            <a:solidFill>
              <a:schemeClr val="tx2">
                <a:lumMod val="75000"/>
                <a:lumOff val="25000"/>
              </a:schemeClr>
            </a:solidFill>
          </a:endParaRPr>
        </a:p>
      </dsp:txBody>
      <dsp:txXfrm>
        <a:off x="2776537" y="127793"/>
        <a:ext cx="2524124" cy="1514474"/>
      </dsp:txXfrm>
    </dsp:sp>
    <dsp:sp modelId="{1D6691D2-E361-4710-B2D2-A8C822498438}">
      <dsp:nvSpPr>
        <dsp:cNvPr id="0" name=""/>
        <dsp:cNvSpPr/>
      </dsp:nvSpPr>
      <dsp:spPr>
        <a:xfrm>
          <a:off x="5553074" y="127793"/>
          <a:ext cx="2524124" cy="15144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600" b="1" kern="1200" dirty="0">
              <a:solidFill>
                <a:schemeClr val="tx2">
                  <a:lumMod val="75000"/>
                  <a:lumOff val="25000"/>
                </a:schemeClr>
              </a:solidFill>
              <a:latin typeface="Arial" charset="0"/>
            </a:rPr>
            <a:t>Feedback-Driven Customization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600" b="0" kern="1200" dirty="0">
              <a:solidFill>
                <a:schemeClr val="tx2">
                  <a:lumMod val="75000"/>
                  <a:lumOff val="25000"/>
                </a:schemeClr>
              </a:solidFill>
            </a:rPr>
            <a:t>Recommend/ adapt based upon individual feedback and preferences</a:t>
          </a:r>
          <a:endParaRPr lang="en-US" sz="1600" kern="1200" dirty="0">
            <a:solidFill>
              <a:schemeClr val="tx2">
                <a:lumMod val="75000"/>
                <a:lumOff val="25000"/>
              </a:schemeClr>
            </a:solidFill>
          </a:endParaRPr>
        </a:p>
      </dsp:txBody>
      <dsp:txXfrm>
        <a:off x="5553074" y="127793"/>
        <a:ext cx="2524124" cy="1514474"/>
      </dsp:txXfrm>
    </dsp:sp>
    <dsp:sp modelId="{72AFFB5B-1158-4E1E-BA4D-7C5530BBFF04}">
      <dsp:nvSpPr>
        <dsp:cNvPr id="0" name=""/>
        <dsp:cNvSpPr/>
      </dsp:nvSpPr>
      <dsp:spPr>
        <a:xfrm>
          <a:off x="0" y="1894681"/>
          <a:ext cx="2524124" cy="15144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solidFill>
                <a:schemeClr val="tx2">
                  <a:lumMod val="75000"/>
                  <a:lumOff val="25000"/>
                </a:schemeClr>
              </a:solidFill>
            </a:rPr>
            <a:t>Behavior Targeting/ Learning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>
              <a:solidFill>
                <a:schemeClr val="tx2">
                  <a:lumMod val="75000"/>
                  <a:lumOff val="25000"/>
                </a:schemeClr>
              </a:solidFill>
            </a:rPr>
            <a:t>Recommend/ adapt based upon past behavior</a:t>
          </a:r>
        </a:p>
      </dsp:txBody>
      <dsp:txXfrm>
        <a:off x="0" y="1894681"/>
        <a:ext cx="2524124" cy="1514474"/>
      </dsp:txXfrm>
    </dsp:sp>
    <dsp:sp modelId="{710BC31F-3651-47A6-B4DE-6B2F1FF55633}">
      <dsp:nvSpPr>
        <dsp:cNvPr id="0" name=""/>
        <dsp:cNvSpPr/>
      </dsp:nvSpPr>
      <dsp:spPr>
        <a:xfrm>
          <a:off x="2776537" y="1894681"/>
          <a:ext cx="2524124" cy="15144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solidFill>
                <a:schemeClr val="tx2">
                  <a:lumMod val="75000"/>
                  <a:lumOff val="25000"/>
                </a:schemeClr>
              </a:solidFill>
            </a:rPr>
            <a:t>Event/ State Targeting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tx2">
                  <a:lumMod val="75000"/>
                  <a:lumOff val="25000"/>
                </a:schemeClr>
              </a:solidFill>
            </a:rPr>
            <a:t>Recommend based upon awareness of a relevant event/ state</a:t>
          </a:r>
        </a:p>
      </dsp:txBody>
      <dsp:txXfrm>
        <a:off x="2776537" y="1894681"/>
        <a:ext cx="2524124" cy="1514474"/>
      </dsp:txXfrm>
    </dsp:sp>
    <dsp:sp modelId="{BFCE059D-CC33-4153-8893-2C01C387C112}">
      <dsp:nvSpPr>
        <dsp:cNvPr id="0" name=""/>
        <dsp:cNvSpPr/>
      </dsp:nvSpPr>
      <dsp:spPr>
        <a:xfrm>
          <a:off x="5553074" y="1894681"/>
          <a:ext cx="2524124" cy="15144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solidFill>
                <a:schemeClr val="tx2">
                  <a:lumMod val="75000"/>
                  <a:lumOff val="25000"/>
                </a:schemeClr>
              </a:solidFill>
            </a:rPr>
            <a:t>Predictive/ Proactive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tx2">
                  <a:lumMod val="75000"/>
                  <a:lumOff val="25000"/>
                </a:schemeClr>
              </a:solidFill>
            </a:rPr>
            <a:t>Recommend/ adapt based upon anticipation of an event</a:t>
          </a:r>
        </a:p>
      </dsp:txBody>
      <dsp:txXfrm>
        <a:off x="5553074" y="1894681"/>
        <a:ext cx="2524124" cy="1514474"/>
      </dsp:txXfrm>
    </dsp:sp>
    <dsp:sp modelId="{EBE15FA3-A84B-48F5-A756-244443122107}">
      <dsp:nvSpPr>
        <dsp:cNvPr id="0" name=""/>
        <dsp:cNvSpPr/>
      </dsp:nvSpPr>
      <dsp:spPr>
        <a:xfrm>
          <a:off x="1388268" y="3661568"/>
          <a:ext cx="2524124" cy="15144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2">
                  <a:lumMod val="75000"/>
                  <a:lumOff val="25000"/>
                </a:schemeClr>
              </a:solidFill>
            </a:rPr>
            <a:t>Mode/ Mood Targeting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2">
                  <a:lumMod val="75000"/>
                  <a:lumOff val="25000"/>
                </a:schemeClr>
              </a:solidFill>
            </a:rPr>
            <a:t>Recommend/ adapt based upon person’s state of mind or goal</a:t>
          </a:r>
        </a:p>
      </dsp:txBody>
      <dsp:txXfrm>
        <a:off x="1388268" y="3661568"/>
        <a:ext cx="2524124" cy="1514474"/>
      </dsp:txXfrm>
    </dsp:sp>
    <dsp:sp modelId="{466CA555-742A-4A18-AF96-10D7986CD3BB}">
      <dsp:nvSpPr>
        <dsp:cNvPr id="0" name=""/>
        <dsp:cNvSpPr/>
      </dsp:nvSpPr>
      <dsp:spPr>
        <a:xfrm>
          <a:off x="4164805" y="3661568"/>
          <a:ext cx="2524124" cy="15144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solidFill>
                <a:schemeClr val="tx2">
                  <a:lumMod val="75000"/>
                  <a:lumOff val="25000"/>
                </a:schemeClr>
              </a:solidFill>
            </a:rPr>
            <a:t>Profiling/ Surveying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tx2">
                  <a:lumMod val="75000"/>
                  <a:lumOff val="25000"/>
                </a:schemeClr>
              </a:solidFill>
            </a:rPr>
            <a:t>Recommend by collecting specific information from the customer</a:t>
          </a:r>
        </a:p>
      </dsp:txBody>
      <dsp:txXfrm>
        <a:off x="4164805" y="3661568"/>
        <a:ext cx="2524124" cy="151447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E7C581-A44E-411A-BDAE-5F2D9C999039}">
      <dsp:nvSpPr>
        <dsp:cNvPr id="0" name=""/>
        <dsp:cNvSpPr/>
      </dsp:nvSpPr>
      <dsp:spPr>
        <a:xfrm>
          <a:off x="928698" y="917"/>
          <a:ext cx="2272382" cy="136342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>
              <a:solidFill>
                <a:schemeClr val="tx2">
                  <a:lumMod val="75000"/>
                  <a:lumOff val="25000"/>
                </a:schemeClr>
              </a:solidFill>
            </a:rPr>
            <a:t>Personalize Queues</a:t>
          </a:r>
        </a:p>
      </dsp:txBody>
      <dsp:txXfrm>
        <a:off x="928698" y="917"/>
        <a:ext cx="2272382" cy="1363429"/>
      </dsp:txXfrm>
    </dsp:sp>
    <dsp:sp modelId="{FF17C6D3-BA5B-46BB-9587-FAABF3067F55}">
      <dsp:nvSpPr>
        <dsp:cNvPr id="0" name=""/>
        <dsp:cNvSpPr/>
      </dsp:nvSpPr>
      <dsp:spPr>
        <a:xfrm>
          <a:off x="3428319" y="917"/>
          <a:ext cx="2272382" cy="136342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>
              <a:solidFill>
                <a:schemeClr val="tx2">
                  <a:lumMod val="75000"/>
                  <a:lumOff val="25000"/>
                </a:schemeClr>
              </a:solidFill>
            </a:rPr>
            <a:t>Simplify   Purchase</a:t>
          </a:r>
        </a:p>
      </dsp:txBody>
      <dsp:txXfrm>
        <a:off x="3428319" y="917"/>
        <a:ext cx="2272382" cy="1363429"/>
      </dsp:txXfrm>
    </dsp:sp>
    <dsp:sp modelId="{8C66D47C-2DF6-40C7-9144-04E6D83AEB1D}">
      <dsp:nvSpPr>
        <dsp:cNvPr id="0" name=""/>
        <dsp:cNvSpPr/>
      </dsp:nvSpPr>
      <dsp:spPr>
        <a:xfrm>
          <a:off x="928698" y="1591585"/>
          <a:ext cx="2272382" cy="136342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>
              <a:solidFill>
                <a:schemeClr val="tx2">
                  <a:lumMod val="75000"/>
                  <a:lumOff val="25000"/>
                </a:schemeClr>
              </a:solidFill>
            </a:rPr>
            <a:t>Keep Customers   Informed</a:t>
          </a:r>
        </a:p>
      </dsp:txBody>
      <dsp:txXfrm>
        <a:off x="928698" y="1591585"/>
        <a:ext cx="2272382" cy="1363429"/>
      </dsp:txXfrm>
    </dsp:sp>
    <dsp:sp modelId="{BD1FCDEC-F2CE-4622-BBBF-3A4989B93C8A}">
      <dsp:nvSpPr>
        <dsp:cNvPr id="0" name=""/>
        <dsp:cNvSpPr/>
      </dsp:nvSpPr>
      <dsp:spPr>
        <a:xfrm>
          <a:off x="3428319" y="1591585"/>
          <a:ext cx="2272382" cy="136342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>
              <a:solidFill>
                <a:schemeClr val="tx2">
                  <a:lumMod val="75000"/>
                  <a:lumOff val="25000"/>
                </a:schemeClr>
              </a:solidFill>
            </a:rPr>
            <a:t>Reinforce      Value</a:t>
          </a:r>
        </a:p>
      </dsp:txBody>
      <dsp:txXfrm>
        <a:off x="3428319" y="1591585"/>
        <a:ext cx="2272382" cy="1363429"/>
      </dsp:txXfrm>
    </dsp:sp>
    <dsp:sp modelId="{1CE47BA7-8CFF-4039-B9EF-DAF61253203C}">
      <dsp:nvSpPr>
        <dsp:cNvPr id="0" name=""/>
        <dsp:cNvSpPr/>
      </dsp:nvSpPr>
      <dsp:spPr>
        <a:xfrm>
          <a:off x="2178508" y="3182252"/>
          <a:ext cx="2272382" cy="136342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>
              <a:solidFill>
                <a:schemeClr val="tx2">
                  <a:lumMod val="75000"/>
                  <a:lumOff val="25000"/>
                </a:schemeClr>
              </a:solidFill>
            </a:rPr>
            <a:t>Collect    Feedback</a:t>
          </a:r>
        </a:p>
      </dsp:txBody>
      <dsp:txXfrm>
        <a:off x="2178508" y="3182252"/>
        <a:ext cx="2272382" cy="136342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A119D0-50FD-4A76-9EE1-1141D89CFD28}">
      <dsp:nvSpPr>
        <dsp:cNvPr id="0" name=""/>
        <dsp:cNvSpPr/>
      </dsp:nvSpPr>
      <dsp:spPr>
        <a:xfrm>
          <a:off x="4781407" y="1415479"/>
          <a:ext cx="2085734" cy="208612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BD76934-D870-41D3-91BB-8F2C691CD30A}">
      <dsp:nvSpPr>
        <dsp:cNvPr id="0" name=""/>
        <dsp:cNvSpPr/>
      </dsp:nvSpPr>
      <dsp:spPr>
        <a:xfrm>
          <a:off x="4850660" y="1485029"/>
          <a:ext cx="1947228" cy="1947021"/>
        </a:xfrm>
        <a:prstGeom prst="ellipse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0070C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2">
                  <a:lumMod val="75000"/>
                  <a:lumOff val="25000"/>
                </a:schemeClr>
              </a:solidFill>
            </a:rPr>
            <a:t>Solution</a:t>
          </a:r>
        </a:p>
      </dsp:txBody>
      <dsp:txXfrm>
        <a:off x="5129030" y="1763227"/>
        <a:ext cx="1390489" cy="1390624"/>
      </dsp:txXfrm>
    </dsp:sp>
    <dsp:sp modelId="{FEFC4C05-0BCF-4D46-A42F-845D5B69A690}">
      <dsp:nvSpPr>
        <dsp:cNvPr id="0" name=""/>
        <dsp:cNvSpPr/>
      </dsp:nvSpPr>
      <dsp:spPr>
        <a:xfrm rot="2700000">
          <a:off x="2628253" y="1418001"/>
          <a:ext cx="2080710" cy="2080710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solidFill>
            <a:srgbClr val="0070C0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4BB701F-C5F7-4ECF-9D06-49B106BCE587}">
      <dsp:nvSpPr>
        <dsp:cNvPr id="0" name=""/>
        <dsp:cNvSpPr/>
      </dsp:nvSpPr>
      <dsp:spPr>
        <a:xfrm>
          <a:off x="2694994" y="1485029"/>
          <a:ext cx="1947228" cy="1947021"/>
        </a:xfrm>
        <a:prstGeom prst="ellipse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0070C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2">
                  <a:lumMod val="75000"/>
                  <a:lumOff val="25000"/>
                </a:schemeClr>
              </a:solidFill>
            </a:rPr>
            <a:t>Need</a:t>
          </a:r>
        </a:p>
      </dsp:txBody>
      <dsp:txXfrm>
        <a:off x="2973363" y="1763227"/>
        <a:ext cx="1390489" cy="1390624"/>
      </dsp:txXfrm>
    </dsp:sp>
    <dsp:sp modelId="{B1CF082B-DDB3-4783-B276-DE7799FCD4BF}">
      <dsp:nvSpPr>
        <dsp:cNvPr id="0" name=""/>
        <dsp:cNvSpPr/>
      </dsp:nvSpPr>
      <dsp:spPr>
        <a:xfrm rot="2700000">
          <a:off x="472587" y="1418001"/>
          <a:ext cx="2080710" cy="2080710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solidFill>
            <a:srgbClr val="0070C0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038F39B-EC6C-4702-A389-C3E4B73D9B4C}">
      <dsp:nvSpPr>
        <dsp:cNvPr id="0" name=""/>
        <dsp:cNvSpPr/>
      </dsp:nvSpPr>
      <dsp:spPr>
        <a:xfrm>
          <a:off x="539328" y="1485029"/>
          <a:ext cx="1947228" cy="1947021"/>
        </a:xfrm>
        <a:prstGeom prst="ellipse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0070C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2">
                  <a:lumMod val="75000"/>
                  <a:lumOff val="25000"/>
                </a:schemeClr>
              </a:solidFill>
            </a:rPr>
            <a:t>Context</a:t>
          </a:r>
        </a:p>
      </dsp:txBody>
      <dsp:txXfrm>
        <a:off x="817697" y="1763227"/>
        <a:ext cx="1390489" cy="13906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FC0FD-F010-43FA-A26F-CD8656A09258}">
      <dsp:nvSpPr>
        <dsp:cNvPr id="0" name=""/>
        <dsp:cNvSpPr/>
      </dsp:nvSpPr>
      <dsp:spPr>
        <a:xfrm>
          <a:off x="2844350" y="2327486"/>
          <a:ext cx="1690850" cy="1095287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i="1" kern="1200" dirty="0">
              <a:solidFill>
                <a:schemeClr val="tx2">
                  <a:lumMod val="75000"/>
                  <a:lumOff val="25000"/>
                </a:schemeClr>
              </a:solidFill>
            </a:rPr>
            <a:t>GPS</a:t>
          </a:r>
        </a:p>
        <a:p>
          <a:pPr marL="114300" lvl="1" indent="-114300" algn="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i="1" kern="1200" dirty="0">
              <a:solidFill>
                <a:schemeClr val="tx2">
                  <a:lumMod val="75000"/>
                  <a:lumOff val="25000"/>
                </a:schemeClr>
              </a:solidFill>
            </a:rPr>
            <a:t>Channel/ App</a:t>
          </a:r>
        </a:p>
        <a:p>
          <a:pPr marL="114300" lvl="1" indent="-114300" algn="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i="1" kern="1200" dirty="0">
              <a:solidFill>
                <a:schemeClr val="tx2">
                  <a:lumMod val="75000"/>
                  <a:lumOff val="25000"/>
                </a:schemeClr>
              </a:solidFill>
            </a:rPr>
            <a:t> Page/ Step   </a:t>
          </a:r>
        </a:p>
      </dsp:txBody>
      <dsp:txXfrm>
        <a:off x="3375665" y="2625368"/>
        <a:ext cx="1135475" cy="773345"/>
      </dsp:txXfrm>
    </dsp:sp>
    <dsp:sp modelId="{76B0FFC9-2525-49FC-803E-1AA74EF3E011}">
      <dsp:nvSpPr>
        <dsp:cNvPr id="0" name=""/>
        <dsp:cNvSpPr/>
      </dsp:nvSpPr>
      <dsp:spPr>
        <a:xfrm>
          <a:off x="85594" y="2327486"/>
          <a:ext cx="1690850" cy="1095287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i="1" kern="1200" dirty="0">
              <a:solidFill>
                <a:schemeClr val="tx2">
                  <a:lumMod val="75000"/>
                  <a:lumOff val="25000"/>
                </a:schemeClr>
              </a:solidFill>
            </a:rPr>
            <a:t>Patterns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i="1" kern="1200" dirty="0">
              <a:solidFill>
                <a:schemeClr val="tx2">
                  <a:lumMod val="75000"/>
                  <a:lumOff val="25000"/>
                </a:schemeClr>
              </a:solidFill>
            </a:rPr>
            <a:t>Events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i="1" kern="1200" dirty="0">
              <a:solidFill>
                <a:schemeClr val="tx2">
                  <a:lumMod val="75000"/>
                  <a:lumOff val="25000"/>
                </a:schemeClr>
              </a:solidFill>
            </a:rPr>
            <a:t>Need/ Interest</a:t>
          </a:r>
        </a:p>
      </dsp:txBody>
      <dsp:txXfrm>
        <a:off x="109654" y="2625368"/>
        <a:ext cx="1135475" cy="773345"/>
      </dsp:txXfrm>
    </dsp:sp>
    <dsp:sp modelId="{21783F3B-2A13-4216-A40A-B047D82E46E6}">
      <dsp:nvSpPr>
        <dsp:cNvPr id="0" name=""/>
        <dsp:cNvSpPr/>
      </dsp:nvSpPr>
      <dsp:spPr>
        <a:xfrm>
          <a:off x="2844350" y="0"/>
          <a:ext cx="1690850" cy="1095287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i="1" kern="1200" dirty="0">
              <a:solidFill>
                <a:schemeClr val="tx2">
                  <a:lumMod val="75000"/>
                  <a:lumOff val="25000"/>
                </a:schemeClr>
              </a:solidFill>
            </a:rPr>
            <a:t>Customer</a:t>
          </a:r>
        </a:p>
        <a:p>
          <a:pPr marL="114300" lvl="1" indent="-114300" algn="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i="1" kern="1200" dirty="0">
              <a:solidFill>
                <a:schemeClr val="tx2">
                  <a:lumMod val="75000"/>
                  <a:lumOff val="25000"/>
                </a:schemeClr>
              </a:solidFill>
            </a:rPr>
            <a:t>Account</a:t>
          </a:r>
        </a:p>
        <a:p>
          <a:pPr marL="114300" lvl="1" indent="-114300" algn="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i="1" kern="1200" dirty="0">
              <a:solidFill>
                <a:schemeClr val="tx2">
                  <a:lumMod val="75000"/>
                  <a:lumOff val="25000"/>
                </a:schemeClr>
              </a:solidFill>
            </a:rPr>
            <a:t>Business</a:t>
          </a:r>
        </a:p>
        <a:p>
          <a:pPr marL="114300" lvl="1" indent="-114300" algn="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i="1" kern="1200" dirty="0">
              <a:solidFill>
                <a:schemeClr val="tx2">
                  <a:lumMod val="75000"/>
                  <a:lumOff val="25000"/>
                </a:schemeClr>
              </a:solidFill>
            </a:rPr>
            <a:t>Success/ Fail</a:t>
          </a:r>
        </a:p>
      </dsp:txBody>
      <dsp:txXfrm>
        <a:off x="3375665" y="24060"/>
        <a:ext cx="1135475" cy="773345"/>
      </dsp:txXfrm>
    </dsp:sp>
    <dsp:sp modelId="{C2308E35-436A-45DF-B052-E0AAE0CB2B4C}">
      <dsp:nvSpPr>
        <dsp:cNvPr id="0" name=""/>
        <dsp:cNvSpPr/>
      </dsp:nvSpPr>
      <dsp:spPr>
        <a:xfrm>
          <a:off x="85594" y="0"/>
          <a:ext cx="1690850" cy="1095287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i="1" kern="1200" dirty="0">
              <a:solidFill>
                <a:schemeClr val="tx2">
                  <a:lumMod val="75000"/>
                  <a:lumOff val="25000"/>
                </a:schemeClr>
              </a:solidFill>
            </a:rPr>
            <a:t>Customer/ Account Info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i="1" kern="1200" dirty="0">
              <a:solidFill>
                <a:schemeClr val="tx2">
                  <a:lumMod val="75000"/>
                  <a:lumOff val="25000"/>
                </a:schemeClr>
              </a:solidFill>
            </a:rPr>
            <a:t>Preferences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i="1" kern="1200" dirty="0">
              <a:solidFill>
                <a:schemeClr val="tx2">
                  <a:lumMod val="75000"/>
                  <a:lumOff val="25000"/>
                </a:schemeClr>
              </a:solidFill>
            </a:rPr>
            <a:t>Goals</a:t>
          </a:r>
        </a:p>
      </dsp:txBody>
      <dsp:txXfrm>
        <a:off x="109654" y="24060"/>
        <a:ext cx="1135475" cy="773345"/>
      </dsp:txXfrm>
    </dsp:sp>
    <dsp:sp modelId="{F946D81F-56E7-4BFC-B5C4-C6D163CFAC34}">
      <dsp:nvSpPr>
        <dsp:cNvPr id="0" name=""/>
        <dsp:cNvSpPr/>
      </dsp:nvSpPr>
      <dsp:spPr>
        <a:xfrm>
          <a:off x="794108" y="195098"/>
          <a:ext cx="1482061" cy="1482061"/>
        </a:xfrm>
        <a:prstGeom prst="pieWedg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2">
                  <a:lumMod val="75000"/>
                  <a:lumOff val="25000"/>
                </a:schemeClr>
              </a:solidFill>
            </a:rPr>
            <a:t>Profile</a:t>
          </a:r>
        </a:p>
      </dsp:txBody>
      <dsp:txXfrm>
        <a:off x="1228194" y="629184"/>
        <a:ext cx="1047975" cy="1047975"/>
      </dsp:txXfrm>
    </dsp:sp>
    <dsp:sp modelId="{A4114B11-92D2-4D86-8F35-C5D2F4511D8E}">
      <dsp:nvSpPr>
        <dsp:cNvPr id="0" name=""/>
        <dsp:cNvSpPr/>
      </dsp:nvSpPr>
      <dsp:spPr>
        <a:xfrm rot="5400000">
          <a:off x="2344625" y="195098"/>
          <a:ext cx="1482061" cy="1482061"/>
        </a:xfrm>
        <a:prstGeom prst="pieWedg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tx2">
                  <a:lumMod val="75000"/>
                  <a:lumOff val="25000"/>
                </a:schemeClr>
              </a:solidFill>
            </a:rPr>
            <a:t>Events</a:t>
          </a:r>
        </a:p>
      </dsp:txBody>
      <dsp:txXfrm rot="-5400000">
        <a:off x="2344625" y="629184"/>
        <a:ext cx="1047975" cy="1047975"/>
      </dsp:txXfrm>
    </dsp:sp>
    <dsp:sp modelId="{2FF53C2F-A406-489A-99F5-093C9CD6795A}">
      <dsp:nvSpPr>
        <dsp:cNvPr id="0" name=""/>
        <dsp:cNvSpPr/>
      </dsp:nvSpPr>
      <dsp:spPr>
        <a:xfrm rot="10800000">
          <a:off x="2344625" y="1745614"/>
          <a:ext cx="1482061" cy="1482061"/>
        </a:xfrm>
        <a:prstGeom prst="pieWedg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tx2">
                  <a:lumMod val="75000"/>
                  <a:lumOff val="25000"/>
                </a:schemeClr>
              </a:solidFill>
            </a:rPr>
            <a:t>Location</a:t>
          </a:r>
        </a:p>
      </dsp:txBody>
      <dsp:txXfrm rot="10800000">
        <a:off x="2344625" y="1745614"/>
        <a:ext cx="1047975" cy="1047975"/>
      </dsp:txXfrm>
    </dsp:sp>
    <dsp:sp modelId="{E1FCEBD3-09B6-4D5E-A0F5-30CA6A1693ED}">
      <dsp:nvSpPr>
        <dsp:cNvPr id="0" name=""/>
        <dsp:cNvSpPr/>
      </dsp:nvSpPr>
      <dsp:spPr>
        <a:xfrm rot="16200000">
          <a:off x="794108" y="1745614"/>
          <a:ext cx="1482061" cy="1482061"/>
        </a:xfrm>
        <a:prstGeom prst="pieWedg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2">
                  <a:lumMod val="75000"/>
                  <a:lumOff val="25000"/>
                </a:schemeClr>
              </a:solidFill>
            </a:rPr>
            <a:t>Predictions</a:t>
          </a:r>
        </a:p>
      </dsp:txBody>
      <dsp:txXfrm rot="5400000">
        <a:off x="1228194" y="1745614"/>
        <a:ext cx="1047975" cy="1047975"/>
      </dsp:txXfrm>
    </dsp:sp>
    <dsp:sp modelId="{E0A008B6-7CBE-4AB6-9697-219818FF88C0}">
      <dsp:nvSpPr>
        <dsp:cNvPr id="0" name=""/>
        <dsp:cNvSpPr/>
      </dsp:nvSpPr>
      <dsp:spPr>
        <a:xfrm>
          <a:off x="2054545" y="1403337"/>
          <a:ext cx="511704" cy="444960"/>
        </a:xfrm>
        <a:prstGeom prst="circularArrow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C88DC1-F9DE-4A6E-969F-41539C2E51B9}">
      <dsp:nvSpPr>
        <dsp:cNvPr id="0" name=""/>
        <dsp:cNvSpPr/>
      </dsp:nvSpPr>
      <dsp:spPr>
        <a:xfrm rot="10800000">
          <a:off x="2054545" y="1574476"/>
          <a:ext cx="511704" cy="444960"/>
        </a:xfrm>
        <a:prstGeom prst="circularArrow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D98ADC-7B79-48C5-B0F6-4FDB8879D071}">
      <dsp:nvSpPr>
        <dsp:cNvPr id="0" name=""/>
        <dsp:cNvSpPr/>
      </dsp:nvSpPr>
      <dsp:spPr>
        <a:xfrm>
          <a:off x="1721792" y="0"/>
          <a:ext cx="1402114" cy="1402328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DF3D98-50E0-48A6-AFF0-AAB96478AE80}">
      <dsp:nvSpPr>
        <dsp:cNvPr id="0" name=""/>
        <dsp:cNvSpPr/>
      </dsp:nvSpPr>
      <dsp:spPr>
        <a:xfrm>
          <a:off x="2031705" y="506283"/>
          <a:ext cx="779128" cy="389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2">
                  <a:lumMod val="75000"/>
                  <a:lumOff val="25000"/>
                </a:schemeClr>
              </a:solidFill>
            </a:rPr>
            <a:t>Right Content</a:t>
          </a:r>
        </a:p>
      </dsp:txBody>
      <dsp:txXfrm>
        <a:off x="2031705" y="506283"/>
        <a:ext cx="779128" cy="389470"/>
      </dsp:txXfrm>
    </dsp:sp>
    <dsp:sp modelId="{A171DD31-B5E6-478D-AB54-B35241BECAE7}">
      <dsp:nvSpPr>
        <dsp:cNvPr id="0" name=""/>
        <dsp:cNvSpPr/>
      </dsp:nvSpPr>
      <dsp:spPr>
        <a:xfrm>
          <a:off x="1332359" y="805741"/>
          <a:ext cx="1402114" cy="140232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051B6B-18EA-4C2E-B2FC-716517DC2C6A}">
      <dsp:nvSpPr>
        <dsp:cNvPr id="0" name=""/>
        <dsp:cNvSpPr/>
      </dsp:nvSpPr>
      <dsp:spPr>
        <a:xfrm>
          <a:off x="1643853" y="1316685"/>
          <a:ext cx="779128" cy="389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2">
                  <a:lumMod val="75000"/>
                  <a:lumOff val="25000"/>
                </a:schemeClr>
              </a:solidFill>
            </a:rPr>
            <a:t>Right Place</a:t>
          </a:r>
        </a:p>
      </dsp:txBody>
      <dsp:txXfrm>
        <a:off x="1643853" y="1316685"/>
        <a:ext cx="779128" cy="389470"/>
      </dsp:txXfrm>
    </dsp:sp>
    <dsp:sp modelId="{35B8F362-0D44-4174-BD3F-96E49D8DCC71}">
      <dsp:nvSpPr>
        <dsp:cNvPr id="0" name=""/>
        <dsp:cNvSpPr/>
      </dsp:nvSpPr>
      <dsp:spPr>
        <a:xfrm>
          <a:off x="1821585" y="1707904"/>
          <a:ext cx="1204633" cy="1205116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B46FED-62E1-4DA2-8721-A31DA21E1AAA}">
      <dsp:nvSpPr>
        <dsp:cNvPr id="0" name=""/>
        <dsp:cNvSpPr/>
      </dsp:nvSpPr>
      <dsp:spPr>
        <a:xfrm>
          <a:off x="2033548" y="2128253"/>
          <a:ext cx="779128" cy="389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2">
                  <a:lumMod val="75000"/>
                  <a:lumOff val="25000"/>
                </a:schemeClr>
              </a:solidFill>
            </a:rPr>
            <a:t>Right Time</a:t>
          </a:r>
        </a:p>
      </dsp:txBody>
      <dsp:txXfrm>
        <a:off x="2033548" y="2128253"/>
        <a:ext cx="779128" cy="38947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11F1EC-EFCB-4E47-A6E5-5ED01B675F30}">
      <dsp:nvSpPr>
        <dsp:cNvPr id="0" name=""/>
        <dsp:cNvSpPr/>
      </dsp:nvSpPr>
      <dsp:spPr>
        <a:xfrm>
          <a:off x="0" y="3059187"/>
          <a:ext cx="6096000" cy="1004093"/>
        </a:xfrm>
        <a:prstGeom prst="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2">
                  <a:lumMod val="75000"/>
                  <a:lumOff val="25000"/>
                </a:schemeClr>
              </a:solidFill>
            </a:rPr>
            <a:t>Best Expected Benefit</a:t>
          </a:r>
        </a:p>
      </dsp:txBody>
      <dsp:txXfrm>
        <a:off x="0" y="3059187"/>
        <a:ext cx="6096000" cy="542210"/>
      </dsp:txXfrm>
    </dsp:sp>
    <dsp:sp modelId="{688F3130-007F-4F9A-B25C-8AEED887DB89}">
      <dsp:nvSpPr>
        <dsp:cNvPr id="0" name=""/>
        <dsp:cNvSpPr/>
      </dsp:nvSpPr>
      <dsp:spPr>
        <a:xfrm>
          <a:off x="2976" y="3581316"/>
          <a:ext cx="2030015" cy="461883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2">
                  <a:lumMod val="75000"/>
                  <a:lumOff val="25000"/>
                </a:schemeClr>
              </a:solidFill>
            </a:rPr>
            <a:t>Awareness</a:t>
          </a:r>
        </a:p>
      </dsp:txBody>
      <dsp:txXfrm>
        <a:off x="2976" y="3581316"/>
        <a:ext cx="2030015" cy="461883"/>
      </dsp:txXfrm>
    </dsp:sp>
    <dsp:sp modelId="{5B068190-1180-4F8A-9A6A-254967445639}">
      <dsp:nvSpPr>
        <dsp:cNvPr id="0" name=""/>
        <dsp:cNvSpPr/>
      </dsp:nvSpPr>
      <dsp:spPr>
        <a:xfrm>
          <a:off x="2032992" y="3581316"/>
          <a:ext cx="2030015" cy="461883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2">
                  <a:lumMod val="75000"/>
                  <a:lumOff val="25000"/>
                </a:schemeClr>
              </a:solidFill>
            </a:rPr>
            <a:t>Engagement</a:t>
          </a:r>
          <a:endParaRPr lang="en-US" sz="2400" kern="1200" dirty="0">
            <a:solidFill>
              <a:schemeClr val="tx2">
                <a:lumMod val="75000"/>
                <a:lumOff val="25000"/>
              </a:schemeClr>
            </a:solidFill>
          </a:endParaRPr>
        </a:p>
      </dsp:txBody>
      <dsp:txXfrm>
        <a:off x="2032992" y="3581316"/>
        <a:ext cx="2030015" cy="461883"/>
      </dsp:txXfrm>
    </dsp:sp>
    <dsp:sp modelId="{E57030FA-6986-4B39-8F70-F92280B208EF}">
      <dsp:nvSpPr>
        <dsp:cNvPr id="0" name=""/>
        <dsp:cNvSpPr/>
      </dsp:nvSpPr>
      <dsp:spPr>
        <a:xfrm>
          <a:off x="4063007" y="3581316"/>
          <a:ext cx="2030015" cy="461883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2">
                  <a:lumMod val="75000"/>
                  <a:lumOff val="25000"/>
                </a:schemeClr>
              </a:solidFill>
            </a:rPr>
            <a:t>Conversion</a:t>
          </a:r>
        </a:p>
      </dsp:txBody>
      <dsp:txXfrm>
        <a:off x="4063007" y="3581316"/>
        <a:ext cx="2030015" cy="461883"/>
      </dsp:txXfrm>
    </dsp:sp>
    <dsp:sp modelId="{2D4F1430-0B8C-4477-B5F0-62BD541FD59A}">
      <dsp:nvSpPr>
        <dsp:cNvPr id="0" name=""/>
        <dsp:cNvSpPr/>
      </dsp:nvSpPr>
      <dsp:spPr>
        <a:xfrm rot="10800000">
          <a:off x="0" y="1529953"/>
          <a:ext cx="6096000" cy="1544296"/>
        </a:xfrm>
        <a:prstGeom prst="upArrowCallou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2">
                  <a:lumMod val="75000"/>
                  <a:lumOff val="25000"/>
                </a:schemeClr>
              </a:solidFill>
            </a:rPr>
            <a:t>Benefit Index</a:t>
          </a:r>
        </a:p>
      </dsp:txBody>
      <dsp:txXfrm rot="-10800000">
        <a:off x="0" y="1529953"/>
        <a:ext cx="6096000" cy="542047"/>
      </dsp:txXfrm>
    </dsp:sp>
    <dsp:sp modelId="{AE990D86-FD28-4C51-AA5F-E3B695B1753F}">
      <dsp:nvSpPr>
        <dsp:cNvPr id="0" name=""/>
        <dsp:cNvSpPr/>
      </dsp:nvSpPr>
      <dsp:spPr>
        <a:xfrm>
          <a:off x="0" y="2072001"/>
          <a:ext cx="3047999" cy="461744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2">
                  <a:lumMod val="75000"/>
                  <a:lumOff val="25000"/>
                </a:schemeClr>
              </a:solidFill>
            </a:rPr>
            <a:t>PV</a:t>
          </a:r>
        </a:p>
      </dsp:txBody>
      <dsp:txXfrm>
        <a:off x="0" y="2072001"/>
        <a:ext cx="3047999" cy="461744"/>
      </dsp:txXfrm>
    </dsp:sp>
    <dsp:sp modelId="{045FA384-2D77-4804-8492-29AD6ACC5E43}">
      <dsp:nvSpPr>
        <dsp:cNvPr id="0" name=""/>
        <dsp:cNvSpPr/>
      </dsp:nvSpPr>
      <dsp:spPr>
        <a:xfrm>
          <a:off x="3048000" y="2072001"/>
          <a:ext cx="3047999" cy="461744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2">
                  <a:lumMod val="75000"/>
                  <a:lumOff val="25000"/>
                </a:schemeClr>
              </a:solidFill>
            </a:rPr>
            <a:t>NPS</a:t>
          </a:r>
        </a:p>
      </dsp:txBody>
      <dsp:txXfrm>
        <a:off x="3048000" y="2072001"/>
        <a:ext cx="3047999" cy="461744"/>
      </dsp:txXfrm>
    </dsp:sp>
    <dsp:sp modelId="{942FDF5D-843C-494D-B999-061B51534B9C}">
      <dsp:nvSpPr>
        <dsp:cNvPr id="0" name=""/>
        <dsp:cNvSpPr/>
      </dsp:nvSpPr>
      <dsp:spPr>
        <a:xfrm rot="10800000">
          <a:off x="0" y="718"/>
          <a:ext cx="6096000" cy="1544296"/>
        </a:xfrm>
        <a:prstGeom prst="upArrowCallou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2">
                  <a:lumMod val="75000"/>
                  <a:lumOff val="25000"/>
                </a:schemeClr>
              </a:solidFill>
            </a:rPr>
            <a:t>Relevance</a:t>
          </a:r>
        </a:p>
      </dsp:txBody>
      <dsp:txXfrm rot="-10800000">
        <a:off x="0" y="718"/>
        <a:ext cx="6096000" cy="542047"/>
      </dsp:txXfrm>
    </dsp:sp>
    <dsp:sp modelId="{C8A3D752-7CF6-491C-89DD-A4656740DEC3}">
      <dsp:nvSpPr>
        <dsp:cNvPr id="0" name=""/>
        <dsp:cNvSpPr/>
      </dsp:nvSpPr>
      <dsp:spPr>
        <a:xfrm>
          <a:off x="2976" y="542766"/>
          <a:ext cx="2030015" cy="461744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2">
                  <a:lumMod val="75000"/>
                  <a:lumOff val="25000"/>
                </a:schemeClr>
              </a:solidFill>
            </a:rPr>
            <a:t>Urgency</a:t>
          </a:r>
        </a:p>
      </dsp:txBody>
      <dsp:txXfrm>
        <a:off x="2976" y="542766"/>
        <a:ext cx="2030015" cy="461744"/>
      </dsp:txXfrm>
    </dsp:sp>
    <dsp:sp modelId="{12CA838B-216B-4E53-9982-1ACE4328C829}">
      <dsp:nvSpPr>
        <dsp:cNvPr id="0" name=""/>
        <dsp:cNvSpPr/>
      </dsp:nvSpPr>
      <dsp:spPr>
        <a:xfrm>
          <a:off x="2032992" y="542766"/>
          <a:ext cx="2030015" cy="461744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2">
                  <a:lumMod val="75000"/>
                  <a:lumOff val="25000"/>
                </a:schemeClr>
              </a:solidFill>
            </a:rPr>
            <a:t>Propensity</a:t>
          </a:r>
        </a:p>
      </dsp:txBody>
      <dsp:txXfrm>
        <a:off x="2032992" y="542766"/>
        <a:ext cx="2030015" cy="461744"/>
      </dsp:txXfrm>
    </dsp:sp>
    <dsp:sp modelId="{9B1B649C-84FA-4A72-8AC3-30F6653C45C8}">
      <dsp:nvSpPr>
        <dsp:cNvPr id="0" name=""/>
        <dsp:cNvSpPr/>
      </dsp:nvSpPr>
      <dsp:spPr>
        <a:xfrm>
          <a:off x="4063007" y="542766"/>
          <a:ext cx="2030015" cy="461744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2">
                  <a:lumMod val="75000"/>
                  <a:lumOff val="25000"/>
                </a:schemeClr>
              </a:solidFill>
            </a:rPr>
            <a:t>Response</a:t>
          </a:r>
        </a:p>
      </dsp:txBody>
      <dsp:txXfrm>
        <a:off x="4063007" y="542766"/>
        <a:ext cx="2030015" cy="46174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D98ADC-7B79-48C5-B0F6-4FDB8879D071}">
      <dsp:nvSpPr>
        <dsp:cNvPr id="0" name=""/>
        <dsp:cNvSpPr/>
      </dsp:nvSpPr>
      <dsp:spPr>
        <a:xfrm>
          <a:off x="1721792" y="0"/>
          <a:ext cx="1402114" cy="1402328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DF3D98-50E0-48A6-AFF0-AAB96478AE80}">
      <dsp:nvSpPr>
        <dsp:cNvPr id="0" name=""/>
        <dsp:cNvSpPr/>
      </dsp:nvSpPr>
      <dsp:spPr>
        <a:xfrm>
          <a:off x="2031705" y="506283"/>
          <a:ext cx="779128" cy="389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2">
                  <a:lumMod val="75000"/>
                  <a:lumOff val="25000"/>
                </a:schemeClr>
              </a:solidFill>
            </a:rPr>
            <a:t>Right Content</a:t>
          </a:r>
        </a:p>
      </dsp:txBody>
      <dsp:txXfrm>
        <a:off x="2031705" y="506283"/>
        <a:ext cx="779128" cy="389470"/>
      </dsp:txXfrm>
    </dsp:sp>
    <dsp:sp modelId="{A171DD31-B5E6-478D-AB54-B35241BECAE7}">
      <dsp:nvSpPr>
        <dsp:cNvPr id="0" name=""/>
        <dsp:cNvSpPr/>
      </dsp:nvSpPr>
      <dsp:spPr>
        <a:xfrm>
          <a:off x="1332359" y="805741"/>
          <a:ext cx="1402114" cy="140232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051B6B-18EA-4C2E-B2FC-716517DC2C6A}">
      <dsp:nvSpPr>
        <dsp:cNvPr id="0" name=""/>
        <dsp:cNvSpPr/>
      </dsp:nvSpPr>
      <dsp:spPr>
        <a:xfrm>
          <a:off x="1643853" y="1316685"/>
          <a:ext cx="779128" cy="389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2">
                  <a:lumMod val="75000"/>
                  <a:lumOff val="25000"/>
                </a:schemeClr>
              </a:solidFill>
            </a:rPr>
            <a:t>Right Place</a:t>
          </a:r>
        </a:p>
      </dsp:txBody>
      <dsp:txXfrm>
        <a:off x="1643853" y="1316685"/>
        <a:ext cx="779128" cy="389470"/>
      </dsp:txXfrm>
    </dsp:sp>
    <dsp:sp modelId="{35B8F362-0D44-4174-BD3F-96E49D8DCC71}">
      <dsp:nvSpPr>
        <dsp:cNvPr id="0" name=""/>
        <dsp:cNvSpPr/>
      </dsp:nvSpPr>
      <dsp:spPr>
        <a:xfrm>
          <a:off x="1821585" y="1707904"/>
          <a:ext cx="1204633" cy="1205116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B46FED-62E1-4DA2-8721-A31DA21E1AAA}">
      <dsp:nvSpPr>
        <dsp:cNvPr id="0" name=""/>
        <dsp:cNvSpPr/>
      </dsp:nvSpPr>
      <dsp:spPr>
        <a:xfrm>
          <a:off x="2033548" y="2128253"/>
          <a:ext cx="779128" cy="389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2">
                  <a:lumMod val="75000"/>
                  <a:lumOff val="25000"/>
                </a:schemeClr>
              </a:solidFill>
            </a:rPr>
            <a:t>Right Time</a:t>
          </a:r>
        </a:p>
      </dsp:txBody>
      <dsp:txXfrm>
        <a:off x="2033548" y="2128253"/>
        <a:ext cx="779128" cy="3894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8" y="5"/>
            <a:ext cx="3038475" cy="461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1521" tIns="40761" rIns="81521" bIns="40761" numCol="1" anchor="t" anchorCtr="0" compatLnSpc="1">
            <a:prstTxWarp prst="textNoShape">
              <a:avLst/>
            </a:prstTxWarp>
          </a:bodyPr>
          <a:lstStyle>
            <a:lvl1pPr algn="l" defTabSz="815287">
              <a:lnSpc>
                <a:spcPct val="100000"/>
              </a:lnSpc>
              <a:spcBef>
                <a:spcPct val="0"/>
              </a:spcBef>
              <a:defRPr sz="1000" b="0">
                <a:latin typeface="Helvetica Neue Medium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45" y="5"/>
            <a:ext cx="3038475" cy="461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1521" tIns="40761" rIns="81521" bIns="40761" numCol="1" anchor="t" anchorCtr="0" compatLnSpc="1">
            <a:prstTxWarp prst="textNoShape">
              <a:avLst/>
            </a:prstTxWarp>
          </a:bodyPr>
          <a:lstStyle>
            <a:lvl1pPr algn="r" defTabSz="815287">
              <a:lnSpc>
                <a:spcPct val="100000"/>
              </a:lnSpc>
              <a:spcBef>
                <a:spcPct val="0"/>
              </a:spcBef>
              <a:defRPr sz="1000" b="0">
                <a:latin typeface="Helvetica Neue Medium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5388" y="690563"/>
            <a:ext cx="4621212" cy="34655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6" y="4387936"/>
            <a:ext cx="5607050" cy="4155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1521" tIns="40761" rIns="81521" bIns="407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8" y="8772196"/>
            <a:ext cx="3038475" cy="462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1521" tIns="40761" rIns="81521" bIns="40761" numCol="1" anchor="b" anchorCtr="0" compatLnSpc="1">
            <a:prstTxWarp prst="textNoShape">
              <a:avLst/>
            </a:prstTxWarp>
          </a:bodyPr>
          <a:lstStyle>
            <a:lvl1pPr algn="l" defTabSz="815287">
              <a:lnSpc>
                <a:spcPct val="100000"/>
              </a:lnSpc>
              <a:spcBef>
                <a:spcPct val="0"/>
              </a:spcBef>
              <a:defRPr sz="1000" b="0">
                <a:latin typeface="Helvetica Neue Medium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45" y="8772196"/>
            <a:ext cx="3038475" cy="462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1521" tIns="40761" rIns="81521" bIns="40761" numCol="1" anchor="b" anchorCtr="0" compatLnSpc="1">
            <a:prstTxWarp prst="textNoShape">
              <a:avLst/>
            </a:prstTxWarp>
          </a:bodyPr>
          <a:lstStyle>
            <a:lvl1pPr algn="r" defTabSz="815287">
              <a:lnSpc>
                <a:spcPct val="100000"/>
              </a:lnSpc>
              <a:spcBef>
                <a:spcPct val="0"/>
              </a:spcBef>
              <a:defRPr sz="1000" b="0">
                <a:latin typeface="Helvetica Neue Medium"/>
              </a:defRPr>
            </a:lvl1pPr>
          </a:lstStyle>
          <a:p>
            <a:fld id="{D216AD8A-9667-47B7-962E-AC87D44A725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 Medium"/>
        <a:ea typeface="ＭＳ Ｐゴシック" charset="0"/>
        <a:cs typeface="ＭＳ Ｐゴシック" charset="0"/>
      </a:defRPr>
    </a:lvl1pPr>
    <a:lvl2pPr marL="45716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 Medium"/>
        <a:ea typeface="ＭＳ Ｐゴシック" charset="0"/>
        <a:cs typeface="+mn-cs"/>
      </a:defRPr>
    </a:lvl2pPr>
    <a:lvl3pPr marL="91433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 Medium"/>
        <a:ea typeface="ＭＳ Ｐゴシック" charset="0"/>
        <a:cs typeface="+mn-cs"/>
      </a:defRPr>
    </a:lvl3pPr>
    <a:lvl4pPr marL="137150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 Medium"/>
        <a:ea typeface="ＭＳ Ｐゴシック" charset="0"/>
        <a:cs typeface="+mn-cs"/>
      </a:defRPr>
    </a:lvl4pPr>
    <a:lvl5pPr marL="182867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 Medium"/>
        <a:ea typeface="ＭＳ Ｐゴシック" charset="0"/>
        <a:cs typeface="+mn-cs"/>
      </a:defRPr>
    </a:lvl5pPr>
    <a:lvl6pPr marL="2285845" algn="l" defTabSz="45716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14" algn="l" defTabSz="45716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83" algn="l" defTabSz="45716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52" algn="l" defTabSz="45716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ericanbanker.com/news/usaa-strives-for-personalization-in-its-banking-apps" TargetMode="External"/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forrester.com/report/Personalization+And+The+Rise+Of+Individualized+Experiences/-/E-RES115794" TargetMode="External"/><Relationship Id="rId5" Type="http://schemas.openxmlformats.org/officeDocument/2006/relationships/hyperlink" Target="http://finovate.com/alfa-bank-debuts-sense-a-new-way-of-mobile-banking/" TargetMode="External"/><Relationship Id="rId4" Type="http://schemas.openxmlformats.org/officeDocument/2006/relationships/hyperlink" Target="https://www.americanbanker.com/news/personalization-is-focus-of-wells-fargos-new-atm-design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6AD8A-9667-47B7-962E-AC87D44A725F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6723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6AD8A-9667-47B7-962E-AC87D44A725F}" type="slidenum">
              <a:rPr lang="en-US" altLang="en-US" smtClean="0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9342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6AD8A-9667-47B7-962E-AC87D44A725F}" type="slidenum">
              <a:rPr lang="en-US" altLang="en-US" smtClean="0"/>
              <a:pPr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6676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6AD8A-9667-47B7-962E-AC87D44A725F}" type="slidenum">
              <a:rPr lang="en-US" altLang="en-US" smtClean="0"/>
              <a:pPr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9485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6AD8A-9667-47B7-962E-AC87D44A725F}" type="slidenum">
              <a:rPr lang="en-US" altLang="en-US" smtClean="0"/>
              <a:pPr/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6745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6AD8A-9667-47B7-962E-AC87D44A725F}" type="slidenum">
              <a:rPr lang="en-US" altLang="en-US" smtClean="0"/>
              <a:pPr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53338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6AD8A-9667-47B7-962E-AC87D44A725F}" type="slidenum">
              <a:rPr lang="en-US" altLang="en-US" smtClean="0"/>
              <a:pPr/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63376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6AD8A-9667-47B7-962E-AC87D44A725F}" type="slidenum">
              <a:rPr lang="en-US" altLang="en-US" smtClean="0"/>
              <a:pPr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22073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6AD8A-9667-47B7-962E-AC87D44A725F}" type="slidenum">
              <a:rPr lang="en-US" altLang="en-US" smtClean="0"/>
              <a:pPr/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16916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6AD8A-9667-47B7-962E-AC87D44A725F}" type="slidenum">
              <a:rPr lang="en-US" altLang="en-US" smtClean="0"/>
              <a:pPr/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40542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6AD8A-9667-47B7-962E-AC87D44A725F}" type="slidenum">
              <a:rPr lang="en-US" altLang="en-US" smtClean="0"/>
              <a:pPr/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1582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1 https://www.yahoo.com/tech/how-does-facebook-decide-what-shows-up-in-your-news-90375237489.html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r>
              <a:rPr lang="en-US" b="0"/>
              <a:t>Amazon – 100s? item-to-item collaborative filtering models drive separate queues to maximize purchasing </a:t>
            </a:r>
          </a:p>
          <a:p>
            <a:pPr marL="0" indent="0">
              <a:buNone/>
            </a:pPr>
            <a:r>
              <a:rPr lang="en-US" b="0"/>
              <a:t> </a:t>
            </a:r>
          </a:p>
          <a:p>
            <a:r>
              <a:rPr lang="en-US" b="0"/>
              <a:t>Pandora – Content filtering based upon Music Genome (450 attributes). TU = Play more like this/ TD = Remove song to maximize playing time</a:t>
            </a:r>
          </a:p>
          <a:p>
            <a:endParaRPr lang="en-US" b="0"/>
          </a:p>
          <a:p>
            <a:r>
              <a:rPr lang="en-US" b="0"/>
              <a:t>Netflix – </a:t>
            </a:r>
            <a:r>
              <a:rPr lang="en-US" b="0" err="1"/>
              <a:t>Cinematch</a:t>
            </a:r>
            <a:r>
              <a:rPr lang="en-US" b="0"/>
              <a:t> – Hybrid content (meta) and collaborative filtering (views, ratings) divided into content (genre, actors, character types) and mood-based queues to maximize viewing time</a:t>
            </a:r>
          </a:p>
          <a:p>
            <a:endParaRPr lang="en-US" b="0"/>
          </a:p>
          <a:p>
            <a:r>
              <a:rPr lang="en-US" b="0"/>
              <a:t>Facebook – Newsfeed driven by a central ranking algorithm fed from relevancy scores derived from many predictive models for each outcome (click, like/hide, share, comment) to maximize engagement</a:t>
            </a:r>
          </a:p>
          <a:p>
            <a:endParaRPr lang="en-US" b="0"/>
          </a:p>
          <a:p>
            <a:pPr marL="0" lvl="1"/>
            <a:r>
              <a:rPr lang="en-US" b="0"/>
              <a:t>Facebook News Feed -&gt; goal is to get the right content to the right Customers at the right time/ need to condense 1500+ stories -&gt; 300</a:t>
            </a:r>
            <a:r>
              <a:rPr lang="en-US" b="0" baseline="30000"/>
              <a:t>1/ </a:t>
            </a:r>
            <a:r>
              <a:rPr lang="en-US" b="0"/>
              <a:t>measure result in terms of engagement (clicks, likes/ hides, comments, shares)1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6AD8A-9667-47B7-962E-AC87D44A725F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5019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 https://www.forester.com/report/Advance+To+NextGeneration+Personalization/-/E-RES80681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6AD8A-9667-47B7-962E-AC87D44A725F}" type="slidenum">
              <a:rPr lang="en-US" altLang="en-US" smtClean="0"/>
              <a:pPr/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52645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Proxima Nova"/>
              </a:rPr>
              <a:t>Card Activation Campaign Performance Source: </a:t>
            </a:r>
            <a:r>
              <a:rPr kumimoji="0" lang="en-US" sz="1200" b="0" i="0" u="none" strike="noStrike" kern="0" cap="none" spc="0" normalizeH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Proxima Nova"/>
              </a:rPr>
              <a:t> EDW, SiteCatalyst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uLnTx/>
              <a:uFillTx/>
              <a:latin typeface="Proxima Nova"/>
            </a:endParaRPr>
          </a:p>
          <a:p>
            <a:pPr defTabSz="3429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Proxima Nova"/>
              </a:rPr>
              <a:t>Notes:</a:t>
            </a:r>
            <a:r>
              <a:rPr kumimoji="0" lang="en-US" sz="1200" b="0" i="0" u="none" strike="noStrike" kern="0" cap="none" spc="0" normalizeH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Proxima Nova"/>
              </a:rPr>
              <a:t> Rates reflect # of customers clicking/converting in a given day divided by the sum of daily unique customers; </a:t>
            </a:r>
            <a:r>
              <a:rPr lang="en-US" sz="1200" b="0" kern="0" dirty="0">
                <a:solidFill>
                  <a:schemeClr val="tx2">
                    <a:lumMod val="75000"/>
                    <a:lumOff val="25000"/>
                  </a:schemeClr>
                </a:solidFill>
                <a:latin typeface="Proxima Nova" charset="0"/>
                <a:ea typeface="Proxima Nova" charset="0"/>
                <a:cs typeface="Proxima Nova" charset="0"/>
                <a:sym typeface="Helvetica Neue" charset="0"/>
              </a:rPr>
              <a:t>Conversions reflect customers who activated new card on EASE/COS within same day of viewing message (SiteCatalyst tags ‘Card </a:t>
            </a:r>
            <a:r>
              <a:rPr lang="en-US" sz="1200" b="0" kern="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Proxima Nova" charset="0"/>
                <a:ea typeface="Proxima Nova" charset="0"/>
                <a:cs typeface="Proxima Nova" charset="0"/>
                <a:sym typeface="Helvetica Neue" charset="0"/>
              </a:rPr>
              <a:t>Activation:Successful</a:t>
            </a:r>
            <a:r>
              <a:rPr lang="en-US" sz="1200" b="0" kern="0" dirty="0">
                <a:solidFill>
                  <a:schemeClr val="tx2">
                    <a:lumMod val="75000"/>
                    <a:lumOff val="25000"/>
                  </a:schemeClr>
                </a:solidFill>
                <a:latin typeface="Proxima Nova" charset="0"/>
                <a:ea typeface="Proxima Nova" charset="0"/>
                <a:cs typeface="Proxima Nova" charset="0"/>
                <a:sym typeface="Helvetica Neue" charset="0"/>
              </a:rPr>
              <a:t> Activation’ on iOS, Card Activation ‘success’ on Android, ‘card </a:t>
            </a:r>
            <a:r>
              <a:rPr lang="en-US" sz="1200" b="0" kern="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Proxima Nova" charset="0"/>
                <a:ea typeface="Proxima Nova" charset="0"/>
                <a:cs typeface="Proxima Nova" charset="0"/>
                <a:sym typeface="Helvetica Neue" charset="0"/>
              </a:rPr>
              <a:t>activation:card</a:t>
            </a:r>
            <a:r>
              <a:rPr lang="en-US" sz="1200" b="0" kern="0" dirty="0">
                <a:solidFill>
                  <a:schemeClr val="tx2">
                    <a:lumMod val="75000"/>
                    <a:lumOff val="25000"/>
                  </a:schemeClr>
                </a:solidFill>
                <a:latin typeface="Proxima Nova" charset="0"/>
                <a:ea typeface="Proxima Nova" charset="0"/>
                <a:cs typeface="Proxima Nova" charset="0"/>
                <a:sym typeface="Helvetica Neue" charset="0"/>
              </a:rPr>
              <a:t> activation success‘ or ‘card </a:t>
            </a:r>
            <a:r>
              <a:rPr lang="en-US" sz="1200" b="0" kern="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Proxima Nova" charset="0"/>
                <a:ea typeface="Proxima Nova" charset="0"/>
                <a:cs typeface="Proxima Nova" charset="0"/>
                <a:sym typeface="Helvetica Neue" charset="0"/>
              </a:rPr>
              <a:t>activation:complete</a:t>
            </a:r>
            <a:r>
              <a:rPr lang="en-US" sz="1200" b="0" kern="0" dirty="0">
                <a:solidFill>
                  <a:schemeClr val="tx2">
                    <a:lumMod val="75000"/>
                    <a:lumOff val="25000"/>
                  </a:schemeClr>
                </a:solidFill>
                <a:latin typeface="Proxima Nova" charset="0"/>
                <a:ea typeface="Proxima Nova" charset="0"/>
                <a:cs typeface="Proxima Nova" charset="0"/>
                <a:sym typeface="Helvetica Neue" charset="0"/>
              </a:rPr>
              <a:t>‘ on COS); Conversions attributed to actual channel of conversion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uLnTx/>
              <a:uFillTx/>
              <a:latin typeface="Proxima Nova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33776A-0D12-8F46-8200-FD1AB0C2A2E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799155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legend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33776A-0D12-8F46-8200-FD1AB0C2A2E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838235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33776A-0D12-8F46-8200-FD1AB0C2A2E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580514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33776A-0D12-8F46-8200-FD1AB0C2A2E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639153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tabLst>
                <a:tab pos="973138" algn="l"/>
              </a:tabLst>
            </a:pPr>
            <a:r>
              <a:rPr lang="en-US" sz="1200">
                <a:hlinkClick r:id="rId3"/>
              </a:rPr>
              <a:t>https://www.americanbanker.com/news/usaa-strives-for-personalization-in-its-banking-apps</a:t>
            </a:r>
            <a:endParaRPr lang="en-US" sz="1200"/>
          </a:p>
          <a:p>
            <a:r>
              <a:rPr lang="en-US" sz="1200">
                <a:hlinkClick r:id="rId4"/>
              </a:rPr>
              <a:t>https://www.americanbanker.com/news/personalization-is-focus-of-wells-fargos-new-atm-design</a:t>
            </a:r>
            <a:endParaRPr lang="en-US" sz="1200"/>
          </a:p>
          <a:p>
            <a:r>
              <a:rPr lang="en-US" sz="1200">
                <a:hlinkClick r:id="rId5"/>
              </a:rPr>
              <a:t>http://finovate.com/alfa-bank-debuts-sense-a-new-way-of-mobile-banking/</a:t>
            </a:r>
            <a:endParaRPr lang="en-US" sz="1200"/>
          </a:p>
          <a:p>
            <a:r>
              <a:rPr lang="en-US" sz="1200">
                <a:hlinkClick r:id="rId6"/>
              </a:rPr>
              <a:t>https://www.forrester.com/report/Personalization+And+The+Rise+Of+Individualized+Experiences/-/E-RES115794</a:t>
            </a:r>
            <a:endParaRPr lang="en-US" sz="1200"/>
          </a:p>
          <a:p>
            <a:pPr marL="0" indent="0">
              <a:buNone/>
            </a:pPr>
            <a:r>
              <a:rPr lang="en-US"/>
              <a:t>https://www.americanbanker.com/news/bb-amp-t-lets-customers-build-their-own-online-banking-portal</a:t>
            </a:r>
          </a:p>
          <a:p>
            <a:pPr marL="0" indent="0">
              <a:buNone/>
            </a:pPr>
            <a:r>
              <a:rPr lang="en-US"/>
              <a:t>https://www.americanbanker.com/news/how-googles-personal-assistant-is-influencing-financial-apps</a:t>
            </a:r>
          </a:p>
          <a:p>
            <a:r>
              <a:rPr lang="en-US" sz="1200"/>
              <a:t>http://bankinnovation.net/2013/04/bank-account-personalization-movens-financial-personality-feature/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6AD8A-9667-47B7-962E-AC87D44A725F}" type="slidenum">
              <a:rPr lang="en-US" altLang="en-US" smtClean="0"/>
              <a:pPr/>
              <a:t>80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628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http://www.mckinsey.com/industries/retail/our-insights/how-retailers-can-keep-up-with-consumers</a:t>
            </a:r>
          </a:p>
          <a:p>
            <a:r>
              <a:rPr lang="en-US" dirty="0"/>
              <a:t>2 https://www.martechadvisor.com/articles/customer-experience/recommendation-engines-how-amazon-and-netflix-are-winning-the-personalization-battle/</a:t>
            </a:r>
          </a:p>
          <a:p>
            <a:r>
              <a:rPr lang="en-US" dirty="0"/>
              <a:t>3 https://zephoria.com/top-15-valuable-facebook-statistics/</a:t>
            </a:r>
          </a:p>
          <a:p>
            <a:r>
              <a:rPr lang="en-US" dirty="0"/>
              <a:t>4</a:t>
            </a:r>
            <a:r>
              <a:rPr lang="en-US" baseline="0" dirty="0"/>
              <a:t> </a:t>
            </a:r>
            <a:r>
              <a:rPr lang="en-US" dirty="0"/>
              <a:t>https://techcrunch.com/2017/02/01/facebook-q4-2016-earnings/</a:t>
            </a:r>
          </a:p>
          <a:p>
            <a:r>
              <a:rPr lang="en-US" dirty="0"/>
              <a:t>5 http://www.businessinsider.com/subscribers-spent-more-time-per-person-watching-netflix-in-2015-2016-1</a:t>
            </a:r>
          </a:p>
          <a:p>
            <a:r>
              <a:rPr lang="en-US" dirty="0"/>
              <a:t>6 https://www.usatoday.com/story/tech/news/2017/01/18/netflix-shares-up-q4-subscriber-additions/96710172/</a:t>
            </a:r>
          </a:p>
          <a:p>
            <a:r>
              <a:rPr lang="en-US" dirty="0"/>
              <a:t>7 http://www.newsindata.com/home/2017/1/19/netflix-surges-in-2016-comcastnot-so-much (char)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6AD8A-9667-47B7-962E-AC87D44A725F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3155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https://newsroom.accenture.com/news/seven-out-of-10-consumers-globally-welcome-robo-advice-for-banking-insurance-and-retirement-services-according-to-accenture.htm</a:t>
            </a:r>
          </a:p>
          <a:p>
            <a:r>
              <a:rPr lang="en-US" dirty="0"/>
              <a:t>2 https://www.martechadvisor.com/articles/customer-experience/recommendation-engines-how-amazon-and-netflix-are-winning-the-personalization-battle/</a:t>
            </a:r>
          </a:p>
          <a:p>
            <a:r>
              <a:rPr lang="en-US" dirty="0"/>
              <a:t>3 https://zephoria.com/top-15-valuable-facebook-statistics/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 https://thefinancialbrand.com/64760/google-facebook-amazon-digital-experience/</a:t>
            </a:r>
          </a:p>
          <a:p>
            <a:r>
              <a:rPr lang="en-US" dirty="0"/>
              <a:t>https://www.prophet.com/relevantbrands-2016/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6AD8A-9667-47B7-962E-AC87D44A725F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5863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65%</a:t>
            </a:r>
            <a:r>
              <a:rPr lang="en-US" baseline="0" dirty="0"/>
              <a:t> - Forrester’s Global Business </a:t>
            </a:r>
            <a:r>
              <a:rPr lang="en-US" baseline="0" dirty="0" err="1"/>
              <a:t>Technographics</a:t>
            </a:r>
            <a:r>
              <a:rPr lang="en-US" baseline="0" dirty="0"/>
              <a:t> Data and Analytics Survey, 2015</a:t>
            </a:r>
          </a:p>
          <a:p>
            <a:r>
              <a:rPr lang="en-US" baseline="0" dirty="0"/>
              <a:t>68% - Forrester’s Digital Experience Delivery Online Survey , Q1 2016</a:t>
            </a:r>
          </a:p>
          <a:p>
            <a:r>
              <a:rPr lang="en-US" baseline="0" dirty="0"/>
              <a:t>Chart 60 – Digital Banking Report “The Power of Personalization in Banking”, 2016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6AD8A-9667-47B7-962E-AC87D44A725F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0865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6AD8A-9667-47B7-962E-AC87D44A725F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9048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6AD8A-9667-47B7-962E-AC87D44A725F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6652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6AD8A-9667-47B7-962E-AC87D44A725F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7992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6AD8A-9667-47B7-962E-AC87D44A725F}" type="slidenum">
              <a:rPr lang="en-US" altLang="en-US" smtClean="0"/>
              <a:pPr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7152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Text Box 10"/>
          <p:cNvSpPr txBox="1">
            <a:spLocks noChangeArrowheads="1"/>
          </p:cNvSpPr>
          <p:nvPr/>
        </p:nvSpPr>
        <p:spPr bwMode="auto">
          <a:xfrm>
            <a:off x="1828800" y="6446838"/>
            <a:ext cx="54864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lang="en-US" altLang="en-US" sz="1000" b="0">
                <a:solidFill>
                  <a:srgbClr val="000000"/>
                </a:solidFill>
                <a:latin typeface="Arial" charset="0"/>
                <a:ea typeface="+mn-ea"/>
              </a:rPr>
              <a:t>Confidential</a:t>
            </a:r>
          </a:p>
        </p:txBody>
      </p:sp>
      <p:sp>
        <p:nvSpPr>
          <p:cNvPr id="3083" name="Rectangle 11"/>
          <p:cNvSpPr>
            <a:spLocks noGrp="1" noChangeArrowheads="1"/>
          </p:cNvSpPr>
          <p:nvPr>
            <p:ph type="ctrTitle"/>
          </p:nvPr>
        </p:nvSpPr>
        <p:spPr bwMode="auto">
          <a:xfrm>
            <a:off x="1438275" y="2428875"/>
            <a:ext cx="7400925" cy="950913"/>
          </a:xfrm>
        </p:spPr>
        <p:txBody>
          <a:bodyPr/>
          <a:lstStyle>
            <a:lvl1pPr>
              <a:spcBef>
                <a:spcPct val="20000"/>
              </a:spcBef>
              <a:defRPr sz="2800"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3084" name="Rectangle 1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438275" y="3657600"/>
            <a:ext cx="6400800" cy="2438400"/>
          </a:xfrm>
        </p:spPr>
        <p:txBody>
          <a:bodyPr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pic>
        <p:nvPicPr>
          <p:cNvPr id="3093" name="Picture 21" descr="C1_Core_G_RGB_R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063" y="588963"/>
            <a:ext cx="3784600" cy="131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44500" y="6261100"/>
            <a:ext cx="2540000" cy="444500"/>
          </a:xfrm>
        </p:spPr>
        <p:txBody>
          <a:bodyPr/>
          <a:lstStyle/>
          <a:p>
            <a:r>
              <a:rPr lang="en-US"/>
              <a:t>Capital One Confidential/Proprietary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464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2931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76200"/>
            <a:ext cx="2133600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76200"/>
            <a:ext cx="6248400" cy="594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8754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7032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304800" y="1058863"/>
            <a:ext cx="8534400" cy="4960937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42711830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1952625"/>
            <a:ext cx="2870597" cy="2484438"/>
          </a:xfrm>
          <a:prstGeom prst="rect">
            <a:avLst/>
          </a:prstGeom>
        </p:spPr>
        <p:txBody>
          <a:bodyPr/>
          <a:lstStyle>
            <a:lvl1pPr marL="119063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23634" y="1952625"/>
            <a:ext cx="2915604" cy="2484438"/>
          </a:xfrm>
          <a:prstGeom prst="rect">
            <a:avLst/>
          </a:prstGeom>
        </p:spPr>
        <p:txBody>
          <a:bodyPr/>
          <a:lstStyle>
            <a:lvl1pPr marL="119063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5865997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4852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235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58863"/>
            <a:ext cx="4191000" cy="49609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58863"/>
            <a:ext cx="4191000" cy="49609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8986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0565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950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6209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2559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3559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gray">
          <a:xfrm>
            <a:off x="304800" y="76200"/>
            <a:ext cx="8534400" cy="70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gray">
          <a:xfrm>
            <a:off x="304800" y="1058863"/>
            <a:ext cx="8534400" cy="4960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gray">
          <a:xfrm>
            <a:off x="8501063" y="6446838"/>
            <a:ext cx="414337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0" hangingPunct="0">
              <a:lnSpc>
                <a:spcPct val="100000"/>
              </a:lnSpc>
              <a:spcBef>
                <a:spcPct val="0"/>
              </a:spcBef>
            </a:pPr>
            <a:fld id="{8644C79E-B99E-44AF-909A-EADCFDF84299}" type="slidenum">
              <a:rPr lang="en-US" altLang="en-US" sz="1000" b="0">
                <a:solidFill>
                  <a:srgbClr val="000000"/>
                </a:solidFill>
                <a:latin typeface="Arial" charset="0"/>
                <a:ea typeface="+mn-ea"/>
              </a:rPr>
              <a:pPr algn="r" eaLnBrk="0" hangingPunct="0">
                <a:lnSpc>
                  <a:spcPct val="100000"/>
                </a:lnSpc>
                <a:spcBef>
                  <a:spcPct val="0"/>
                </a:spcBef>
              </a:pPr>
              <a:t>‹#›</a:t>
            </a:fld>
            <a:endParaRPr lang="en-US" altLang="en-US" sz="1000" b="0">
              <a:solidFill>
                <a:srgbClr val="000000"/>
              </a:solidFill>
              <a:latin typeface="Arial" charset="0"/>
              <a:ea typeface="+mn-ea"/>
            </a:endParaRPr>
          </a:p>
        </p:txBody>
      </p:sp>
      <p:sp>
        <p:nvSpPr>
          <p:cNvPr id="1036" name="Text Box 12"/>
          <p:cNvSpPr txBox="1">
            <a:spLocks noChangeArrowheads="1"/>
          </p:cNvSpPr>
          <p:nvPr/>
        </p:nvSpPr>
        <p:spPr bwMode="gray">
          <a:xfrm>
            <a:off x="1828800" y="6446838"/>
            <a:ext cx="54864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lang="en-US" altLang="en-US" sz="1000" b="0">
                <a:solidFill>
                  <a:srgbClr val="000000"/>
                </a:solidFill>
                <a:latin typeface="Arial" charset="0"/>
                <a:ea typeface="+mn-ea"/>
              </a:rPr>
              <a:t>Confidential</a:t>
            </a:r>
          </a:p>
        </p:txBody>
      </p:sp>
      <p:pic>
        <p:nvPicPr>
          <p:cNvPr id="1043" name="Picture 19" descr="C1_Core_G_RGB_R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370638"/>
            <a:ext cx="10509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Confidential/Proprietary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03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6" r:id="rId1"/>
    <p:sldLayoutId id="2147484267" r:id="rId2"/>
    <p:sldLayoutId id="2147484268" r:id="rId3"/>
    <p:sldLayoutId id="2147484269" r:id="rId4"/>
    <p:sldLayoutId id="2147484270" r:id="rId5"/>
    <p:sldLayoutId id="2147484271" r:id="rId6"/>
    <p:sldLayoutId id="2147484272" r:id="rId7"/>
    <p:sldLayoutId id="2147484273" r:id="rId8"/>
    <p:sldLayoutId id="2147484274" r:id="rId9"/>
    <p:sldLayoutId id="2147484275" r:id="rId10"/>
    <p:sldLayoutId id="2147484276" r:id="rId11"/>
    <p:sldLayoutId id="2147484277" r:id="rId12"/>
    <p:sldLayoutId id="2147484278" r:id="rId13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9pPr>
    </p:titleStyle>
    <p:bodyStyle>
      <a:lvl1pPr marL="234950" indent="-23495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har char="•"/>
        <a:defRPr b="1">
          <a:solidFill>
            <a:schemeClr val="tx1"/>
          </a:solidFill>
          <a:latin typeface="+mn-lt"/>
          <a:ea typeface="+mn-ea"/>
          <a:cs typeface="+mn-cs"/>
        </a:defRPr>
      </a:lvl1pPr>
      <a:lvl2pPr marL="568325" indent="-219075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2pPr>
      <a:lvl3pPr marL="908050" indent="-2159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3pPr>
      <a:lvl4pPr marL="1257300" indent="-23495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har char="–"/>
        <a:defRPr sz="1200">
          <a:solidFill>
            <a:schemeClr val="tx1"/>
          </a:solidFill>
          <a:latin typeface="+mn-lt"/>
        </a:defRPr>
      </a:lvl4pPr>
      <a:lvl5pPr marL="1612900" indent="-2413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</a:defRPr>
      </a:lvl5pPr>
      <a:lvl6pPr marL="2070100" indent="-2413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</a:defRPr>
      </a:lvl6pPr>
      <a:lvl7pPr marL="2527300" indent="-2413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</a:defRPr>
      </a:lvl7pPr>
      <a:lvl8pPr marL="2984500" indent="-2413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</a:defRPr>
      </a:lvl8pPr>
      <a:lvl9pPr marL="3441700" indent="-2413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9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jpe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5.xml"/><Relationship Id="rId13" Type="http://schemas.openxmlformats.org/officeDocument/2006/relationships/diagramLayout" Target="../diagrams/layout16.xml"/><Relationship Id="rId3" Type="http://schemas.openxmlformats.org/officeDocument/2006/relationships/diagramLayout" Target="../diagrams/layout14.xml"/><Relationship Id="rId7" Type="http://schemas.openxmlformats.org/officeDocument/2006/relationships/diagramData" Target="../diagrams/data15.xml"/><Relationship Id="rId12" Type="http://schemas.openxmlformats.org/officeDocument/2006/relationships/diagramData" Target="../diagrams/data16.xml"/><Relationship Id="rId2" Type="http://schemas.openxmlformats.org/officeDocument/2006/relationships/diagramData" Target="../diagrams/data14.xml"/><Relationship Id="rId16" Type="http://schemas.microsoft.com/office/2007/relationships/diagramDrawing" Target="../diagrams/drawing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11" Type="http://schemas.microsoft.com/office/2007/relationships/diagramDrawing" Target="../diagrams/drawing15.xml"/><Relationship Id="rId5" Type="http://schemas.openxmlformats.org/officeDocument/2006/relationships/diagramColors" Target="../diagrams/colors14.xml"/><Relationship Id="rId15" Type="http://schemas.openxmlformats.org/officeDocument/2006/relationships/diagramColors" Target="../diagrams/colors16.xml"/><Relationship Id="rId10" Type="http://schemas.openxmlformats.org/officeDocument/2006/relationships/diagramColors" Target="../diagrams/colors15.xml"/><Relationship Id="rId4" Type="http://schemas.openxmlformats.org/officeDocument/2006/relationships/diagramQuickStyle" Target="../diagrams/quickStyle14.xml"/><Relationship Id="rId9" Type="http://schemas.openxmlformats.org/officeDocument/2006/relationships/diagramQuickStyle" Target="../diagrams/quickStyle15.xml"/><Relationship Id="rId14" Type="http://schemas.openxmlformats.org/officeDocument/2006/relationships/diagramQuickStyle" Target="../diagrams/quickStyle1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9.xml"/><Relationship Id="rId13" Type="http://schemas.openxmlformats.org/officeDocument/2006/relationships/diagramLayout" Target="../diagrams/layout20.xml"/><Relationship Id="rId3" Type="http://schemas.openxmlformats.org/officeDocument/2006/relationships/diagramLayout" Target="../diagrams/layout18.xml"/><Relationship Id="rId7" Type="http://schemas.openxmlformats.org/officeDocument/2006/relationships/diagramData" Target="../diagrams/data19.xml"/><Relationship Id="rId12" Type="http://schemas.openxmlformats.org/officeDocument/2006/relationships/diagramData" Target="../diagrams/data20.xml"/><Relationship Id="rId2" Type="http://schemas.openxmlformats.org/officeDocument/2006/relationships/diagramData" Target="../diagrams/data18.xml"/><Relationship Id="rId16" Type="http://schemas.microsoft.com/office/2007/relationships/diagramDrawing" Target="../diagrams/drawing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11" Type="http://schemas.microsoft.com/office/2007/relationships/diagramDrawing" Target="../diagrams/drawing19.xml"/><Relationship Id="rId5" Type="http://schemas.openxmlformats.org/officeDocument/2006/relationships/diagramColors" Target="../diagrams/colors18.xml"/><Relationship Id="rId15" Type="http://schemas.openxmlformats.org/officeDocument/2006/relationships/diagramColors" Target="../diagrams/colors20.xml"/><Relationship Id="rId10" Type="http://schemas.openxmlformats.org/officeDocument/2006/relationships/diagramColors" Target="../diagrams/colors19.xml"/><Relationship Id="rId4" Type="http://schemas.openxmlformats.org/officeDocument/2006/relationships/diagramQuickStyle" Target="../diagrams/quickStyle18.xml"/><Relationship Id="rId9" Type="http://schemas.openxmlformats.org/officeDocument/2006/relationships/diagramQuickStyle" Target="../diagrams/quickStyle19.xml"/><Relationship Id="rId14" Type="http://schemas.openxmlformats.org/officeDocument/2006/relationships/diagramQuickStyle" Target="../diagrams/quickStyle2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8.jpeg"/><Relationship Id="rId4" Type="http://schemas.openxmlformats.org/officeDocument/2006/relationships/chart" Target="../charts/char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8.jpeg"/><Relationship Id="rId4" Type="http://schemas.openxmlformats.org/officeDocument/2006/relationships/chart" Target="../charts/char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8.jpe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9144000" cy="1569493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9493"/>
            <a:ext cx="9144000" cy="5288507"/>
          </a:xfrm>
          <a:prstGeom prst="rect">
            <a:avLst/>
          </a:prstGeom>
        </p:spPr>
      </p:pic>
      <p:sp>
        <p:nvSpPr>
          <p:cNvPr id="4" name="Arrow: Striped Right 3"/>
          <p:cNvSpPr/>
          <p:nvPr/>
        </p:nvSpPr>
        <p:spPr bwMode="auto">
          <a:xfrm>
            <a:off x="0" y="16041"/>
            <a:ext cx="9079832" cy="2037347"/>
          </a:xfrm>
          <a:prstGeom prst="stripedRightArrow">
            <a:avLst>
              <a:gd name="adj1" fmla="val 50000"/>
              <a:gd name="adj2" fmla="val 51004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26318" y="1761997"/>
            <a:ext cx="4204236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Personalizing</a:t>
            </a:r>
          </a:p>
        </p:txBody>
      </p:sp>
      <p:sp>
        <p:nvSpPr>
          <p:cNvPr id="9" name="TextBox 8"/>
          <p:cNvSpPr txBox="1"/>
          <p:nvPr/>
        </p:nvSpPr>
        <p:spPr>
          <a:xfrm flipH="1">
            <a:off x="381316" y="640889"/>
            <a:ext cx="3735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Personalizing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6346209" y="3575713"/>
            <a:ext cx="723331" cy="327547"/>
          </a:xfrm>
          <a:prstGeom prst="rect">
            <a:avLst/>
          </a:prstGeom>
          <a:solidFill>
            <a:srgbClr val="00153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charset="0"/>
              </a:rPr>
              <a:t>COF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178" y="793423"/>
            <a:ext cx="1883392" cy="525928"/>
          </a:xfrm>
          <a:prstGeom prst="rect">
            <a:avLst/>
          </a:prstGeom>
        </p:spPr>
      </p:pic>
      <p:sp>
        <p:nvSpPr>
          <p:cNvPr id="14" name="Heart 13"/>
          <p:cNvSpPr/>
          <p:nvPr/>
        </p:nvSpPr>
        <p:spPr bwMode="auto">
          <a:xfrm>
            <a:off x="4213086" y="613426"/>
            <a:ext cx="945768" cy="830996"/>
          </a:xfrm>
          <a:prstGeom prst="hear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711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gray">
          <a:xfrm>
            <a:off x="1" y="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0">
                <a:solidFill>
                  <a:schemeClr val="bg1"/>
                </a:solidFill>
                <a:cs typeface="Garamond"/>
              </a:rPr>
              <a:t>There is evidence of real investment in personalization across industries and within our own</a:t>
            </a:r>
            <a:endParaRPr lang="en-US" b="0" i="1">
              <a:solidFill>
                <a:schemeClr val="bg1"/>
              </a:solidFill>
              <a:cs typeface="Garamon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5189" t="26357" b="14728"/>
          <a:stretch/>
        </p:blipFill>
        <p:spPr>
          <a:xfrm>
            <a:off x="1157463" y="1642612"/>
            <a:ext cx="1871785" cy="289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7745" t="11459" r="26574" b="16558"/>
          <a:stretch/>
        </p:blipFill>
        <p:spPr>
          <a:xfrm>
            <a:off x="3808716" y="1447799"/>
            <a:ext cx="5194414" cy="46019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6117" r="17294" b="85752"/>
          <a:stretch/>
        </p:blipFill>
        <p:spPr>
          <a:xfrm>
            <a:off x="301460" y="4746079"/>
            <a:ext cx="3583790" cy="9815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88865" y="1118909"/>
            <a:ext cx="971741" cy="327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Forrester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91754" y="1096963"/>
            <a:ext cx="2113079" cy="327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Digital Banking Report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340755" y="1447798"/>
            <a:ext cx="3505200" cy="4487696"/>
          </a:xfrm>
          <a:prstGeom prst="rect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945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cdn.chiefmartec.com/wp-content/uploads/2016/03/marketing_tech_landscape_timeline_20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52600"/>
            <a:ext cx="7616825" cy="428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 bwMode="gray">
          <a:xfrm>
            <a:off x="1" y="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0">
                <a:solidFill>
                  <a:schemeClr val="bg1"/>
                </a:solidFill>
                <a:cs typeface="Garamond"/>
              </a:rPr>
              <a:t>There has been an explosion in marketing technology that can be used to power personalization-type agendas</a:t>
            </a:r>
            <a:endParaRPr lang="en-US" b="0" i="1">
              <a:solidFill>
                <a:schemeClr val="bg1"/>
              </a:solidFill>
              <a:cs typeface="Garamon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6840" y="1277782"/>
            <a:ext cx="3050322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Marketing Technology Landscape</a:t>
            </a:r>
          </a:p>
        </p:txBody>
      </p:sp>
    </p:spTree>
    <p:extLst>
      <p:ext uri="{BB962C8B-B14F-4D97-AF65-F5344CB8AC3E}">
        <p14:creationId xmlns:p14="http://schemas.microsoft.com/office/powerpoint/2010/main" val="1166577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gray">
          <a:xfrm>
            <a:off x="1" y="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0">
                <a:solidFill>
                  <a:schemeClr val="bg1"/>
                </a:solidFill>
                <a:cs typeface="Garamond"/>
              </a:rPr>
              <a:t>At Capital One, we use our digital channels to “recommend” things to our customers all of the time</a:t>
            </a:r>
            <a:endParaRPr lang="en-US" b="0" i="1">
              <a:solidFill>
                <a:schemeClr val="bg1"/>
              </a:solidFill>
              <a:cs typeface="Garamond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79241" y="2230042"/>
            <a:ext cx="2088931" cy="914400"/>
          </a:xfrm>
          <a:prstGeom prst="rect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Products You Need</a:t>
            </a:r>
            <a:endParaRPr kumimoji="0" lang="en-US" sz="1400" b="1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00264" y="3296842"/>
            <a:ext cx="2088931" cy="914400"/>
          </a:xfrm>
          <a:prstGeom prst="rect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Account Servicing Actions</a:t>
            </a:r>
            <a:endParaRPr kumimoji="0" lang="en-US" sz="1400" b="1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00264" y="4363642"/>
            <a:ext cx="2088931" cy="914400"/>
          </a:xfrm>
          <a:prstGeom prst="rect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Digital Products &amp; Features You Need</a:t>
            </a:r>
            <a:endParaRPr kumimoji="0" lang="en-US" sz="1400" b="1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963777" y="4363642"/>
            <a:ext cx="2088931" cy="9144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Recommended Next Step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(Onboarding)</a:t>
            </a:r>
            <a:endParaRPr kumimoji="0" lang="en-US" sz="1400" b="1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2963778" y="2230042"/>
            <a:ext cx="2088931" cy="9144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Things You Should Know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(Service Updates)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2963778" y="3296842"/>
            <a:ext cx="2088931" cy="9144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Things You Might Be Interested In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 (Insights)</a:t>
            </a:r>
            <a:endParaRPr kumimoji="0" lang="en-US" sz="1400" b="1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6387594" y="2230041"/>
            <a:ext cx="1981200" cy="3048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And this is big</a:t>
            </a:r>
            <a:r>
              <a:rPr kumimoji="0" lang="en-US" sz="1400" b="1" i="0" u="none" strike="noStrike" cap="none" normalizeH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business for us:</a:t>
            </a:r>
          </a:p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baseline="0" dirty="0">
              <a:solidFill>
                <a:schemeClr val="tx2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rPr>
              <a:t>$ Digital-Driven Revenue &amp; Savings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02334" y="1750565"/>
            <a:ext cx="1011815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>
                <a:solidFill>
                  <a:schemeClr val="tx2">
                    <a:lumMod val="75000"/>
                    <a:lumOff val="25000"/>
                  </a:schemeClr>
                </a:solidFill>
              </a:rPr>
              <a:t>Emerging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28590" y="1750565"/>
            <a:ext cx="832279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>
                <a:solidFill>
                  <a:schemeClr val="tx2">
                    <a:lumMod val="75000"/>
                    <a:lumOff val="25000"/>
                  </a:schemeClr>
                </a:solidFill>
              </a:rPr>
              <a:t>Current</a:t>
            </a:r>
          </a:p>
        </p:txBody>
      </p:sp>
      <p:sp>
        <p:nvSpPr>
          <p:cNvPr id="5" name="Arrow: Chevron 4"/>
          <p:cNvSpPr/>
          <p:nvPr/>
        </p:nvSpPr>
        <p:spPr bwMode="auto">
          <a:xfrm>
            <a:off x="5348314" y="2230041"/>
            <a:ext cx="497305" cy="3048000"/>
          </a:xfrm>
          <a:prstGeom prst="chevron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602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gray">
          <a:xfrm>
            <a:off x="1" y="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0" dirty="0">
                <a:solidFill>
                  <a:schemeClr val="bg1"/>
                </a:solidFill>
                <a:cs typeface="Garamond"/>
              </a:rPr>
              <a:t>Capital One’s personalization strategy will need to consider its primary business objective 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1456022" y="1676400"/>
            <a:ext cx="1668178" cy="616694"/>
          </a:xfrm>
          <a:prstGeom prst="roundRect">
            <a:avLst>
              <a:gd name="adj" fmla="val 10000"/>
            </a:avLst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0" name="Rounded Rectangle 39"/>
          <p:cNvSpPr/>
          <p:nvPr/>
        </p:nvSpPr>
        <p:spPr>
          <a:xfrm>
            <a:off x="3226828" y="1676400"/>
            <a:ext cx="1668178" cy="616694"/>
          </a:xfrm>
          <a:prstGeom prst="roundRect">
            <a:avLst>
              <a:gd name="adj" fmla="val 10000"/>
            </a:avLst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1" name="Rounded Rectangle 40"/>
          <p:cNvSpPr/>
          <p:nvPr/>
        </p:nvSpPr>
        <p:spPr>
          <a:xfrm>
            <a:off x="5109993" y="1676400"/>
            <a:ext cx="1668178" cy="616694"/>
          </a:xfrm>
          <a:prstGeom prst="roundRect">
            <a:avLst>
              <a:gd name="adj" fmla="val 10000"/>
            </a:avLst>
          </a:prstGeom>
          <a:blipFill rotWithShape="1">
            <a:blip r:embed="rId5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2" name="Rounded Rectangle 41"/>
          <p:cNvSpPr/>
          <p:nvPr/>
        </p:nvSpPr>
        <p:spPr>
          <a:xfrm>
            <a:off x="7010400" y="1676400"/>
            <a:ext cx="1668178" cy="616694"/>
          </a:xfrm>
          <a:prstGeom prst="roundRect">
            <a:avLst>
              <a:gd name="adj" fmla="val 10000"/>
            </a:avLst>
          </a:prstGeom>
          <a:blipFill rotWithShape="1">
            <a:blip r:embed="rId6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8" name="Rectangle 37"/>
          <p:cNvSpPr/>
          <p:nvPr/>
        </p:nvSpPr>
        <p:spPr bwMode="auto">
          <a:xfrm>
            <a:off x="1490011" y="2438400"/>
            <a:ext cx="1600200" cy="1224726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Sell</a:t>
            </a:r>
            <a:r>
              <a:rPr kumimoji="0" lang="en-US" sz="1400" b="1" i="0" u="none" strike="noStrike" cap="none" normalizeH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products</a:t>
            </a:r>
            <a:endParaRPr kumimoji="0" lang="en-US" sz="1400" b="1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3260817" y="2438400"/>
            <a:ext cx="1600200" cy="1224726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Sell advertising</a:t>
            </a:r>
          </a:p>
        </p:txBody>
      </p:sp>
      <p:sp>
        <p:nvSpPr>
          <p:cNvPr id="45" name="Rectangle 44"/>
          <p:cNvSpPr/>
          <p:nvPr/>
        </p:nvSpPr>
        <p:spPr bwMode="auto">
          <a:xfrm>
            <a:off x="5143982" y="2438400"/>
            <a:ext cx="1600200" cy="1224726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Sell advertising</a:t>
            </a:r>
          </a:p>
        </p:txBody>
      </p:sp>
      <p:sp>
        <p:nvSpPr>
          <p:cNvPr id="46" name="Rectangle 45"/>
          <p:cNvSpPr/>
          <p:nvPr/>
        </p:nvSpPr>
        <p:spPr bwMode="auto">
          <a:xfrm>
            <a:off x="7044389" y="2438400"/>
            <a:ext cx="1600200" cy="1224726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Maximize Customer   Value?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18375" y="2638342"/>
            <a:ext cx="989373" cy="8248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Primary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Business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Objective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11592" y="4104199"/>
            <a:ext cx="120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</a:rPr>
              <a:t>Customer Need</a:t>
            </a:r>
          </a:p>
        </p:txBody>
      </p:sp>
      <p:sp>
        <p:nvSpPr>
          <p:cNvPr id="50" name="Rectangle 49"/>
          <p:cNvSpPr/>
          <p:nvPr/>
        </p:nvSpPr>
        <p:spPr bwMode="auto">
          <a:xfrm>
            <a:off x="1490011" y="3831626"/>
            <a:ext cx="1600200" cy="1068367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</a:pPr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Simplify purchase decisions and buying process</a:t>
            </a:r>
            <a:endParaRPr kumimoji="0" lang="en-US" sz="1200" b="0" i="0" u="none" strike="noStrike" cap="none" normalizeH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-48938" y="5276255"/>
            <a:ext cx="1524000" cy="5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</a:rPr>
              <a:t>Personalization</a:t>
            </a:r>
          </a:p>
          <a:p>
            <a:pPr>
              <a:lnSpc>
                <a:spcPct val="100000"/>
              </a:lnSpc>
            </a:pP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</a:rPr>
              <a:t>Approach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1490011" y="5055753"/>
            <a:ext cx="1600200" cy="1007312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</a:pPr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Deliver</a:t>
            </a: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product </a:t>
            </a:r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r</a:t>
            </a: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ecommendations for every </a:t>
            </a:r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p</a:t>
            </a: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urchasing</a:t>
            </a:r>
            <a:r>
              <a:rPr kumimoji="0" lang="en-US" sz="1200" b="0" i="0" u="none" strike="noStrike" cap="none" normalizeH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</a:t>
            </a:r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n</a:t>
            </a:r>
            <a:r>
              <a:rPr kumimoji="0" lang="en-US" sz="1200" b="0" i="0" u="none" strike="noStrike" cap="none" normalizeH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eed</a:t>
            </a:r>
          </a:p>
        </p:txBody>
      </p:sp>
      <p:sp>
        <p:nvSpPr>
          <p:cNvPr id="56" name="Rectangle 55"/>
          <p:cNvSpPr/>
          <p:nvPr/>
        </p:nvSpPr>
        <p:spPr bwMode="auto">
          <a:xfrm>
            <a:off x="3260817" y="3831626"/>
            <a:ext cx="1600200" cy="1068367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</a:pPr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Staying connected with friends and family</a:t>
            </a:r>
          </a:p>
        </p:txBody>
      </p:sp>
      <p:sp>
        <p:nvSpPr>
          <p:cNvPr id="57" name="Rectangle 56"/>
          <p:cNvSpPr/>
          <p:nvPr/>
        </p:nvSpPr>
        <p:spPr bwMode="auto">
          <a:xfrm>
            <a:off x="3260817" y="5055753"/>
            <a:ext cx="1600200" cy="1007312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</a:pPr>
            <a:r>
              <a:rPr lang="en-US" sz="1200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Foster daily/ hourly usage by sharing engaging content </a:t>
            </a:r>
          </a:p>
        </p:txBody>
      </p:sp>
      <p:sp>
        <p:nvSpPr>
          <p:cNvPr id="58" name="Rectangle 57"/>
          <p:cNvSpPr/>
          <p:nvPr/>
        </p:nvSpPr>
        <p:spPr bwMode="auto">
          <a:xfrm>
            <a:off x="5143982" y="3831626"/>
            <a:ext cx="1600200" cy="1068367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</a:pPr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Information and tools to manage everyday life</a:t>
            </a:r>
          </a:p>
        </p:txBody>
      </p:sp>
      <p:sp>
        <p:nvSpPr>
          <p:cNvPr id="59" name="Rectangle 58"/>
          <p:cNvSpPr/>
          <p:nvPr/>
        </p:nvSpPr>
        <p:spPr bwMode="auto">
          <a:xfrm>
            <a:off x="5143982" y="5025226"/>
            <a:ext cx="1600200" cy="1068367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</a:pPr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Deliver relevant, contextual, and predictive content and tools</a:t>
            </a:r>
          </a:p>
        </p:txBody>
      </p:sp>
      <p:sp>
        <p:nvSpPr>
          <p:cNvPr id="60" name="Rectangle 59"/>
          <p:cNvSpPr/>
          <p:nvPr/>
        </p:nvSpPr>
        <p:spPr bwMode="auto">
          <a:xfrm>
            <a:off x="7044389" y="3831626"/>
            <a:ext cx="1600200" cy="1068367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</a:pPr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Manage daily financial needs and achieve financial goals</a:t>
            </a:r>
          </a:p>
        </p:txBody>
      </p:sp>
      <p:sp>
        <p:nvSpPr>
          <p:cNvPr id="61" name="Rectangle 60"/>
          <p:cNvSpPr/>
          <p:nvPr/>
        </p:nvSpPr>
        <p:spPr bwMode="auto">
          <a:xfrm>
            <a:off x="7044389" y="5025226"/>
            <a:ext cx="1600200" cy="1068367"/>
          </a:xfrm>
          <a:prstGeom prst="rect">
            <a:avLst/>
          </a:prstGeom>
          <a:solidFill>
            <a:srgbClr val="0070C0"/>
          </a:soli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</a:pPr>
            <a:r>
              <a:rPr lang="en-US" sz="2800" b="0">
                <a:solidFill>
                  <a:schemeClr val="bg1"/>
                </a:solidFill>
                <a:latin typeface="Arial" charset="0"/>
              </a:rPr>
              <a:t>??</a:t>
            </a:r>
          </a:p>
        </p:txBody>
      </p:sp>
      <p:sp>
        <p:nvSpPr>
          <p:cNvPr id="47" name="Right Arrow 46"/>
          <p:cNvSpPr/>
          <p:nvPr/>
        </p:nvSpPr>
        <p:spPr bwMode="auto">
          <a:xfrm>
            <a:off x="6667500" y="5417832"/>
            <a:ext cx="685800" cy="283155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80809" y="2097928"/>
            <a:ext cx="1218602" cy="327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85000"/>
                    <a:lumOff val="15000"/>
                  </a:schemeClr>
                </a:solidFill>
              </a:rPr>
              <a:t>Marketplace</a:t>
            </a:r>
          </a:p>
        </p:txBody>
      </p:sp>
    </p:spTree>
    <p:extLst>
      <p:ext uri="{BB962C8B-B14F-4D97-AF65-F5344CB8AC3E}">
        <p14:creationId xmlns:p14="http://schemas.microsoft.com/office/powerpoint/2010/main" val="3410937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gray">
          <a:xfrm>
            <a:off x="1" y="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0">
                <a:solidFill>
                  <a:schemeClr val="bg1"/>
                </a:solidFill>
                <a:cs typeface="Garamond"/>
              </a:rPr>
              <a:t>Given the nature of our products and services, we can apply specific personalization “techniques” that have proven successful </a:t>
            </a:r>
          </a:p>
        </p:txBody>
      </p:sp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483845202"/>
              </p:ext>
            </p:extLst>
          </p:nvPr>
        </p:nvGraphicFramePr>
        <p:xfrm>
          <a:off x="533401" y="1213512"/>
          <a:ext cx="8077199" cy="5303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00954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80" y="1180975"/>
            <a:ext cx="3744594" cy="791978"/>
          </a:xfrm>
          <a:prstGeom prst="rect">
            <a:avLst/>
          </a:prstGeom>
        </p:spPr>
      </p:pic>
      <p:pic>
        <p:nvPicPr>
          <p:cNvPr id="5124" name="Picture 4" descr="Image result for pandora music genome projec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64" y="2251700"/>
            <a:ext cx="2303992" cy="128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523710" y="2963654"/>
            <a:ext cx="2154757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Feedback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(Peering/ Customization)</a:t>
            </a:r>
          </a:p>
        </p:txBody>
      </p:sp>
      <p:pic>
        <p:nvPicPr>
          <p:cNvPr id="5126" name="Picture 6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579" y="3652210"/>
            <a:ext cx="3027004" cy="2118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0363" y="2271529"/>
            <a:ext cx="3343275" cy="6191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b="18253"/>
          <a:stretch/>
        </p:blipFill>
        <p:spPr>
          <a:xfrm>
            <a:off x="6858000" y="2281075"/>
            <a:ext cx="1823362" cy="149054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879629" y="3743980"/>
            <a:ext cx="1780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Mode/ Mood Targeting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 bwMode="gray">
          <a:xfrm>
            <a:off x="1" y="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0">
                <a:solidFill>
                  <a:schemeClr val="bg1"/>
                </a:solidFill>
                <a:cs typeface="Garamond"/>
              </a:rPr>
              <a:t>Pandora creates a personalized listening experience by matching musical content to listener preferences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901258" y="5934394"/>
            <a:ext cx="1780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>
                <a:solidFill>
                  <a:schemeClr val="tx2">
                    <a:lumMod val="75000"/>
                    <a:lumOff val="25000"/>
                  </a:schemeClr>
                </a:solidFill>
              </a:rPr>
              <a:t>Profile/ Event Targeting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3389" y="2567112"/>
            <a:ext cx="1283453" cy="2219899"/>
          </a:xfrm>
          <a:prstGeom prst="rect">
            <a:avLst/>
          </a:prstGeom>
        </p:spPr>
      </p:pic>
      <p:pic>
        <p:nvPicPr>
          <p:cNvPr id="1030" name="Picture 6" descr="Image result for pandora radio email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06"/>
          <a:stretch/>
        </p:blipFill>
        <p:spPr bwMode="auto">
          <a:xfrm>
            <a:off x="3756706" y="4582225"/>
            <a:ext cx="1833137" cy="1613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19458" y="4937177"/>
            <a:ext cx="1625766" cy="56630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Music Genome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(Content Filtering)</a:t>
            </a:r>
          </a:p>
        </p:txBody>
      </p:sp>
      <p:pic>
        <p:nvPicPr>
          <p:cNvPr id="1026" name="Picture 2" descr="Image result for pandora personalized music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8" t="22699" r="25000" b="53275"/>
          <a:stretch/>
        </p:blipFill>
        <p:spPr bwMode="auto">
          <a:xfrm>
            <a:off x="4876800" y="1221575"/>
            <a:ext cx="3345179" cy="71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652744" y="6196004"/>
            <a:ext cx="189667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>
                <a:solidFill>
                  <a:schemeClr val="tx2">
                    <a:lumMod val="75000"/>
                    <a:lumOff val="25000"/>
                  </a:schemeClr>
                </a:solidFill>
              </a:rPr>
              <a:t>Personalized Content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1"/>
          <a:srcRect l="27873" t="46126" r="28955" b="8771"/>
          <a:stretch/>
        </p:blipFill>
        <p:spPr>
          <a:xfrm>
            <a:off x="6549389" y="4466135"/>
            <a:ext cx="2449986" cy="1439076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438973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stCxn id="6146" idx="3"/>
            <a:endCxn id="2" idx="1"/>
          </p:cNvCxnSpPr>
          <p:nvPr/>
        </p:nvCxnSpPr>
        <p:spPr bwMode="auto">
          <a:xfrm>
            <a:off x="2965171" y="3147396"/>
            <a:ext cx="3017328" cy="2247"/>
          </a:xfrm>
          <a:prstGeom prst="line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Title 1"/>
          <p:cNvSpPr txBox="1">
            <a:spLocks/>
          </p:cNvSpPr>
          <p:nvPr/>
        </p:nvSpPr>
        <p:spPr bwMode="gray">
          <a:xfrm>
            <a:off x="1" y="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0">
                <a:solidFill>
                  <a:schemeClr val="bg1"/>
                </a:solidFill>
                <a:cs typeface="Garamond"/>
              </a:rPr>
              <a:t>Facebook creates a personalized social experience and ad platform by understanding how a person identifies oneself and connects with others</a:t>
            </a:r>
          </a:p>
        </p:txBody>
      </p:sp>
      <p:pic>
        <p:nvPicPr>
          <p:cNvPr id="6146" name="Picture 2" descr="Image result for facebook personaliz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26" y="2539010"/>
            <a:ext cx="1983545" cy="121677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262423" y="3730822"/>
            <a:ext cx="12698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Social Graph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499" y="2445844"/>
            <a:ext cx="1988510" cy="140759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16686" y="3702875"/>
            <a:ext cx="9701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>
                <a:solidFill>
                  <a:schemeClr val="tx2">
                    <a:lumMod val="75000"/>
                    <a:lumOff val="25000"/>
                  </a:schemeClr>
                </a:solidFill>
              </a:rPr>
              <a:t>Feedback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618" y="2410616"/>
            <a:ext cx="1302434" cy="135615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4127425" y="3730823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>
                <a:solidFill>
                  <a:schemeClr val="tx2">
                    <a:lumMod val="75000"/>
                    <a:lumOff val="25000"/>
                  </a:schemeClr>
                </a:solidFill>
              </a:rPr>
              <a:t>Profile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73833" y="5840487"/>
            <a:ext cx="2644054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Personalized Ads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(Ad Match (ML) + Lookalike Audience (Profiling))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9070" y="4538339"/>
            <a:ext cx="2342479" cy="13123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99259" y="5850675"/>
            <a:ext cx="2478564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Personalized Newsfeed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(</a:t>
            </a:r>
            <a:r>
              <a:rPr lang="en-US" b="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EdgeRank</a:t>
            </a: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+ Customization)</a:t>
            </a:r>
          </a:p>
        </p:txBody>
      </p:sp>
      <p:sp>
        <p:nvSpPr>
          <p:cNvPr id="22" name="Arrow: Curved Right 21"/>
          <p:cNvSpPr/>
          <p:nvPr/>
        </p:nvSpPr>
        <p:spPr bwMode="auto">
          <a:xfrm>
            <a:off x="609600" y="4084756"/>
            <a:ext cx="1099504" cy="1382240"/>
          </a:xfrm>
          <a:prstGeom prst="curvedRightArrow">
            <a:avLst/>
          </a:prstGeom>
          <a:solidFill>
            <a:schemeClr val="bg1">
              <a:lumMod val="85000"/>
            </a:schemeClr>
          </a:soli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23" name="Arrow: Curved Right 22"/>
          <p:cNvSpPr/>
          <p:nvPr/>
        </p:nvSpPr>
        <p:spPr bwMode="auto">
          <a:xfrm flipH="1">
            <a:off x="7243125" y="4084756"/>
            <a:ext cx="1099504" cy="1382240"/>
          </a:xfrm>
          <a:prstGeom prst="curvedRightArrow">
            <a:avLst/>
          </a:prstGeom>
          <a:solidFill>
            <a:schemeClr val="bg1">
              <a:lumMod val="85000"/>
            </a:schemeClr>
          </a:soli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3" name="AutoShape 4" descr="Image result for facebook mission"/>
          <p:cNvSpPr>
            <a:spLocks noChangeAspect="1" noChangeArrowheads="1"/>
          </p:cNvSpPr>
          <p:nvPr/>
        </p:nvSpPr>
        <p:spPr bwMode="auto">
          <a:xfrm>
            <a:off x="4419600" y="333574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b="59585"/>
          <a:stretch/>
        </p:blipFill>
        <p:spPr>
          <a:xfrm>
            <a:off x="2362791" y="1219914"/>
            <a:ext cx="4222085" cy="107158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050" name="Picture 2" descr="facebook-news-feed-equati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495" y="4607249"/>
            <a:ext cx="2075423" cy="118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987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 bwMode="gray">
          <a:xfrm>
            <a:off x="1" y="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0" dirty="0">
                <a:solidFill>
                  <a:schemeClr val="bg1"/>
                </a:solidFill>
                <a:cs typeface="Garamond"/>
              </a:rPr>
              <a:t>Amazon builds personalization throughout the entirely of its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0" dirty="0">
                <a:solidFill>
                  <a:schemeClr val="bg1"/>
                </a:solidFill>
                <a:cs typeface="Garamond"/>
              </a:rPr>
              <a:t>shopping experience 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629733541"/>
              </p:ext>
            </p:extLst>
          </p:nvPr>
        </p:nvGraphicFramePr>
        <p:xfrm>
          <a:off x="1295400" y="1397000"/>
          <a:ext cx="6629400" cy="454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543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38"/>
          <p:cNvSpPr/>
          <p:nvPr/>
        </p:nvSpPr>
        <p:spPr>
          <a:xfrm>
            <a:off x="2743200" y="1186957"/>
            <a:ext cx="3701097" cy="1086679"/>
          </a:xfrm>
          <a:prstGeom prst="roundRect">
            <a:avLst>
              <a:gd name="adj" fmla="val 10000"/>
            </a:avLst>
          </a:prstGeom>
          <a:blipFill rotWithShape="1">
            <a:blip r:embed="rId2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Title 1"/>
          <p:cNvSpPr txBox="1">
            <a:spLocks/>
          </p:cNvSpPr>
          <p:nvPr/>
        </p:nvSpPr>
        <p:spPr bwMode="gray">
          <a:xfrm>
            <a:off x="1" y="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0">
                <a:solidFill>
                  <a:schemeClr val="bg1"/>
                </a:solidFill>
                <a:cs typeface="Garamond"/>
              </a:rPr>
              <a:t>Amazon creates personalized queues by understanding product similarities and aligning them to shopping needs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8630" y="2251712"/>
            <a:ext cx="1786065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</a:rPr>
              <a:t>Content-Based</a:t>
            </a:r>
          </a:p>
          <a:p>
            <a:pPr>
              <a:lnSpc>
                <a:spcPct val="100000"/>
              </a:lnSpc>
            </a:pP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</a:rPr>
              <a:t>Recommendations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15236" y="2219345"/>
            <a:ext cx="1786066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</a:rPr>
              <a:t> Peer-Based</a:t>
            </a:r>
          </a:p>
          <a:p>
            <a:pPr>
              <a:lnSpc>
                <a:spcPct val="100000"/>
              </a:lnSpc>
            </a:pP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</a:rPr>
              <a:t>Recommendations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76195" y="2203902"/>
            <a:ext cx="2361545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</a:rPr>
              <a:t> Contextual/ Personalized</a:t>
            </a:r>
          </a:p>
          <a:p>
            <a:pPr>
              <a:lnSpc>
                <a:spcPct val="100000"/>
              </a:lnSpc>
            </a:pP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</a:rPr>
              <a:t>Recommendations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1750" y="2203901"/>
            <a:ext cx="3072450" cy="2596699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3205106" y="2203903"/>
            <a:ext cx="3045091" cy="2220718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6356684" y="2191219"/>
            <a:ext cx="2686800" cy="4273749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05" y="2818021"/>
            <a:ext cx="8849895" cy="3501934"/>
          </a:xfrm>
          <a:prstGeom prst="rect">
            <a:avLst/>
          </a:prstGeom>
        </p:spPr>
      </p:pic>
      <p:pic>
        <p:nvPicPr>
          <p:cNvPr id="11" name="Picture 2" descr="newer-versio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909" r="53984" b="72770"/>
          <a:stretch/>
        </p:blipFill>
        <p:spPr bwMode="auto">
          <a:xfrm>
            <a:off x="480756" y="4372209"/>
            <a:ext cx="2214438" cy="304801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2174599" y="5547012"/>
            <a:ext cx="3257209" cy="7882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Driven by several 100’s collaborative filtering models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(peer/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 content)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cxnSp>
        <p:nvCxnSpPr>
          <p:cNvPr id="5" name="Straight Arrow Connector 4"/>
          <p:cNvCxnSpPr/>
          <p:nvPr/>
        </p:nvCxnSpPr>
        <p:spPr bwMode="auto">
          <a:xfrm flipH="1" flipV="1">
            <a:off x="1583141" y="4800601"/>
            <a:ext cx="2086435" cy="725697"/>
          </a:xfrm>
          <a:prstGeom prst="straightConnector1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/>
          <p:nvPr/>
        </p:nvCxnSpPr>
        <p:spPr bwMode="auto">
          <a:xfrm flipV="1">
            <a:off x="3669576" y="4472431"/>
            <a:ext cx="1078887" cy="1053868"/>
          </a:xfrm>
          <a:prstGeom prst="straightConnector1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22"/>
          <p:cNvCxnSpPr/>
          <p:nvPr/>
        </p:nvCxnSpPr>
        <p:spPr bwMode="auto">
          <a:xfrm flipV="1">
            <a:off x="3680253" y="5218277"/>
            <a:ext cx="2596341" cy="308021"/>
          </a:xfrm>
          <a:prstGeom prst="straightConnector1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29448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50000" t="26666" r="21863" b="28583"/>
          <a:stretch/>
        </p:blipFill>
        <p:spPr>
          <a:xfrm>
            <a:off x="268849" y="1343540"/>
            <a:ext cx="3769751" cy="337084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399" t="47610" r="76084" b="13861"/>
          <a:stretch/>
        </p:blipFill>
        <p:spPr>
          <a:xfrm>
            <a:off x="4203134" y="1343540"/>
            <a:ext cx="2517765" cy="334907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Title 1"/>
          <p:cNvSpPr txBox="1">
            <a:spLocks/>
          </p:cNvSpPr>
          <p:nvPr/>
        </p:nvSpPr>
        <p:spPr bwMode="gray">
          <a:xfrm>
            <a:off x="1" y="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0">
                <a:solidFill>
                  <a:schemeClr val="bg1"/>
                </a:solidFill>
                <a:cs typeface="Garamond"/>
              </a:rPr>
              <a:t>Amazon uses past purchase info to streamline the buying process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64167" t="9980" r="15833" b="15821"/>
          <a:stretch/>
        </p:blipFill>
        <p:spPr>
          <a:xfrm>
            <a:off x="6851080" y="2984726"/>
            <a:ext cx="1689159" cy="344946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076" name="Picture 4" descr="Image result for amazon recurring order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535539"/>
            <a:ext cx="5230152" cy="189865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l="23636" t="24341"/>
          <a:stretch/>
        </p:blipFill>
        <p:spPr>
          <a:xfrm>
            <a:off x="5689131" y="1507478"/>
            <a:ext cx="2851108" cy="134307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44895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4724400" y="1255051"/>
            <a:ext cx="3962400" cy="492283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71500" y="1255051"/>
            <a:ext cx="3962400" cy="492283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143000" y="1906638"/>
            <a:ext cx="2971800" cy="17526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Customer expectations for personalized banking experiences are increasingly being shaped by digital giants, fintech, and competitors, especially among Millennials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181600" y="1906638"/>
            <a:ext cx="2971800" cy="17526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 cohesive Personalization strategy can create sustained, authentic customer engagement that leads to measurable and impactful business results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1143000" y="3946575"/>
            <a:ext cx="2971800" cy="17526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Capital One has not achieved its potential for customer and digital engagement, limiting our ability to achieve cost/ revenue targets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196114" y="3946575"/>
            <a:ext cx="2971800" cy="17526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While we have some key pieces in place, we need investment to deliver breakout results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 bwMode="gray">
          <a:xfrm>
            <a:off x="1" y="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0">
                <a:solidFill>
                  <a:schemeClr val="bg1"/>
                </a:solidFill>
                <a:cs typeface="Garamond"/>
              </a:rPr>
              <a:t>Executive Summary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88157" y="1541461"/>
            <a:ext cx="1481496" cy="327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</a:rPr>
              <a:t>OPPORTUNITY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8704" y="1541461"/>
            <a:ext cx="1213795" cy="327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</a:rPr>
              <a:t>APPROACH</a:t>
            </a:r>
          </a:p>
        </p:txBody>
      </p:sp>
    </p:spTree>
    <p:extLst>
      <p:ext uri="{BB962C8B-B14F-4D97-AF65-F5344CB8AC3E}">
        <p14:creationId xmlns:p14="http://schemas.microsoft.com/office/powerpoint/2010/main" val="13383817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 bwMode="gray">
          <a:xfrm>
            <a:off x="1" y="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0">
                <a:solidFill>
                  <a:schemeClr val="bg1"/>
                </a:solidFill>
                <a:cs typeface="Garamond"/>
              </a:rPr>
              <a:t>Amazon keeps customers informed from the what they’ve seen to   what they’ve ordered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27052" b="38143"/>
          <a:stretch/>
        </p:blipFill>
        <p:spPr>
          <a:xfrm>
            <a:off x="89848" y="1219200"/>
            <a:ext cx="8915400" cy="143318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Picture 2" descr="Image result for amazon order updat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58"/>
          <a:stretch/>
        </p:blipFill>
        <p:spPr bwMode="auto">
          <a:xfrm>
            <a:off x="89848" y="2774620"/>
            <a:ext cx="4005656" cy="29317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amazon order updat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648" y="2774620"/>
            <a:ext cx="2458310" cy="29317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6772102" y="2774620"/>
            <a:ext cx="2233146" cy="29316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Rich Mobile</a:t>
            </a:r>
            <a:r>
              <a:rPr kumimoji="0" lang="en-US" sz="14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Tracking Alert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825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7031" r="18412" b="59765"/>
          <a:stretch/>
        </p:blipFill>
        <p:spPr>
          <a:xfrm>
            <a:off x="58153" y="1212929"/>
            <a:ext cx="9027695" cy="82145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Title 1"/>
          <p:cNvSpPr txBox="1">
            <a:spLocks/>
          </p:cNvSpPr>
          <p:nvPr/>
        </p:nvSpPr>
        <p:spPr bwMode="gray">
          <a:xfrm>
            <a:off x="1" y="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0">
                <a:solidFill>
                  <a:schemeClr val="bg1"/>
                </a:solidFill>
                <a:cs typeface="Garamond"/>
              </a:rPr>
              <a:t>Amazon uses personalization to show the customer where they are getting value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09" t="62430" r="67521" b="6479"/>
          <a:stretch/>
        </p:blipFill>
        <p:spPr>
          <a:xfrm>
            <a:off x="58153" y="2150347"/>
            <a:ext cx="4437647" cy="227727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25362" r="39167" b="5534"/>
          <a:stretch/>
        </p:blipFill>
        <p:spPr>
          <a:xfrm>
            <a:off x="4648200" y="2150347"/>
            <a:ext cx="4437647" cy="301216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90440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gray">
          <a:xfrm>
            <a:off x="1" y="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0" dirty="0">
                <a:solidFill>
                  <a:schemeClr val="bg1"/>
                </a:solidFill>
                <a:cs typeface="Garamond"/>
              </a:rPr>
              <a:t>Amazon also collects customer feedback wherever they can to learn about the customer to improve and personalize the experience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5178" r="67500" b="39624"/>
          <a:stretch/>
        </p:blipFill>
        <p:spPr>
          <a:xfrm>
            <a:off x="238912" y="4666534"/>
            <a:ext cx="3755518" cy="163702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6667" t="26285" r="30833" b="30965"/>
          <a:stretch/>
        </p:blipFill>
        <p:spPr>
          <a:xfrm>
            <a:off x="4197666" y="1258799"/>
            <a:ext cx="4627813" cy="207012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2" name="Group 1"/>
          <p:cNvGrpSpPr/>
          <p:nvPr/>
        </p:nvGrpSpPr>
        <p:grpSpPr>
          <a:xfrm>
            <a:off x="260683" y="1281545"/>
            <a:ext cx="3701717" cy="2819400"/>
            <a:chOff x="260683" y="1281545"/>
            <a:chExt cx="3701717" cy="28194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l="-1" t="14427" r="39823" b="4051"/>
            <a:stretch/>
          </p:blipFill>
          <p:spPr>
            <a:xfrm>
              <a:off x="260683" y="1281545"/>
              <a:ext cx="3701717" cy="2819400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65378" t="14427" r="14166" b="4051"/>
            <a:stretch/>
          </p:blipFill>
          <p:spPr>
            <a:xfrm>
              <a:off x="2695180" y="1281545"/>
              <a:ext cx="1258306" cy="2819400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  <p:cxnSp>
        <p:nvCxnSpPr>
          <p:cNvPr id="7" name="Straight Connector 6"/>
          <p:cNvCxnSpPr/>
          <p:nvPr/>
        </p:nvCxnSpPr>
        <p:spPr bwMode="auto">
          <a:xfrm>
            <a:off x="3962400" y="1281545"/>
            <a:ext cx="0" cy="281940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7219" y="1395157"/>
            <a:ext cx="1846188" cy="145214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28" name="Picture 4" descr="Image result for amazon merchant feedback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08"/>
          <a:stretch/>
        </p:blipFill>
        <p:spPr bwMode="auto">
          <a:xfrm>
            <a:off x="2520497" y="3433774"/>
            <a:ext cx="4095749" cy="18176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35491" t="66511" r="35286" b="8333"/>
          <a:stretch/>
        </p:blipFill>
        <p:spPr>
          <a:xfrm>
            <a:off x="4393731" y="4502688"/>
            <a:ext cx="3721025" cy="180086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l="70833" t="23320" r="14167" b="52965"/>
          <a:stretch/>
        </p:blipFill>
        <p:spPr>
          <a:xfrm>
            <a:off x="6871720" y="3617877"/>
            <a:ext cx="1953759" cy="17366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59126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52600"/>
            <a:ext cx="5867400" cy="407050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 bwMode="gray">
          <a:xfrm>
            <a:off x="1" y="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0">
                <a:solidFill>
                  <a:schemeClr val="bg1"/>
                </a:solidFill>
                <a:cs typeface="Garamond"/>
              </a:rPr>
              <a:t>Google Now provides highly contextual information by bringing “just the right information, at just the right time”</a:t>
            </a:r>
          </a:p>
        </p:txBody>
      </p:sp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6" r="21190"/>
          <a:stretch/>
        </p:blipFill>
        <p:spPr bwMode="auto">
          <a:xfrm>
            <a:off x="6310085" y="2286000"/>
            <a:ext cx="2682241" cy="32004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31109" y="1881967"/>
            <a:ext cx="1640193" cy="327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</a:rPr>
              <a:t>3</a:t>
            </a:r>
            <a:r>
              <a:rPr lang="en-US" baseline="30000">
                <a:solidFill>
                  <a:schemeClr val="tx2">
                    <a:lumMod val="75000"/>
                    <a:lumOff val="25000"/>
                  </a:schemeClr>
                </a:solidFill>
              </a:rPr>
              <a:t>rd</a:t>
            </a: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</a:rPr>
              <a:t> Party “Cards”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73957" y="1381070"/>
            <a:ext cx="2176686" cy="327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</a:rPr>
              <a:t>Contextual Tools &amp; Info</a:t>
            </a:r>
          </a:p>
        </p:txBody>
      </p:sp>
    </p:spTree>
    <p:extLst>
      <p:ext uri="{BB962C8B-B14F-4D97-AF65-F5344CB8AC3E}">
        <p14:creationId xmlns:p14="http://schemas.microsoft.com/office/powerpoint/2010/main" val="2318807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gray">
          <a:xfrm>
            <a:off x="1" y="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0"/>
              <a:t>Google Now is an ecosystem of connected data, content &amp; tools, and predictive modeling that delivers highly contextual information</a:t>
            </a:r>
            <a:endParaRPr lang="en-US" b="0" i="1">
              <a:solidFill>
                <a:schemeClr val="bg1"/>
              </a:solidFill>
              <a:cs typeface="Garamond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583368" y="1822999"/>
            <a:ext cx="1905000" cy="656296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</a:pP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Customizations</a:t>
            </a:r>
            <a:endParaRPr kumimoji="0" lang="en-US" sz="1400" b="1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09600" y="1822999"/>
            <a:ext cx="1676400" cy="1391626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Customer Data from Google</a:t>
            </a:r>
            <a:r>
              <a:rPr kumimoji="0" lang="en-US" sz="1400" b="1" i="0" u="none" strike="noStrike" cap="none" normalizeH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Products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(Search, Gmail,</a:t>
            </a:r>
            <a:r>
              <a:rPr lang="en-US" sz="120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Photo,</a:t>
            </a:r>
            <a:r>
              <a:rPr lang="en-US" sz="120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 YouTube, Maps, etc.)</a:t>
            </a:r>
            <a:endParaRPr kumimoji="0" lang="en-US" sz="1200" b="1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09600" y="4395073"/>
            <a:ext cx="1676400" cy="838200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Customer</a:t>
            </a:r>
            <a:r>
              <a:rPr kumimoji="0" lang="en-US" sz="1400" b="1" i="0" u="none" strike="noStrike" cap="none" normalizeH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</a:t>
            </a:r>
            <a:r>
              <a:rPr kumimoji="0" lang="en-US" sz="1400" b="1" i="0" u="none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Feedback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(Helpful/ Not)</a:t>
            </a:r>
            <a:endParaRPr kumimoji="0" lang="en-US" sz="1400" b="1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09599" y="5404398"/>
            <a:ext cx="1676400" cy="838200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3</a:t>
            </a:r>
            <a:r>
              <a:rPr kumimoji="0" lang="en-US" sz="1400" b="1" i="0" u="none" strike="noStrike" cap="none" normalizeH="0" baseline="3000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rd</a:t>
            </a:r>
            <a:r>
              <a:rPr kumimoji="0" lang="en-US" sz="1400" b="1" i="0" u="none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Party </a:t>
            </a: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Apps Data</a:t>
            </a:r>
            <a:endParaRPr kumimoji="0" lang="en-US" sz="1400" b="1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2666018" y="3332869"/>
            <a:ext cx="685798" cy="599757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>
            <a:off x="5796833" y="3332450"/>
            <a:ext cx="716279" cy="599757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791408" y="1980870"/>
            <a:ext cx="1676400" cy="922587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Insights –</a:t>
            </a:r>
          </a:p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</a:t>
            </a:r>
            <a:r>
              <a:rPr kumimoji="0" lang="en-US" sz="1200" b="1" i="0" u="none" strike="noStrike" cap="none" normalizeH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Commute Time, Weather</a:t>
            </a:r>
            <a:r>
              <a:rPr lang="en-US" sz="120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, etc.</a:t>
            </a:r>
            <a:endParaRPr lang="en-US">
              <a:solidFill>
                <a:schemeClr val="tx2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583368" y="3365283"/>
            <a:ext cx="1905000" cy="476502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Google Search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3583368" y="3956631"/>
            <a:ext cx="1905000" cy="428999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Google Assistant</a:t>
            </a:r>
            <a:endParaRPr kumimoji="0" lang="en-US" sz="1400" b="1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429000" y="1350446"/>
            <a:ext cx="2257179" cy="5051822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Google Now Platform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3583368" y="4500476"/>
            <a:ext cx="1905000" cy="920908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Google Integration:</a:t>
            </a:r>
            <a:r>
              <a:rPr kumimoji="0" lang="en-US" sz="1400" b="1" i="0" u="none" strike="noStrike" cap="none" normalizeH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</a:t>
            </a:r>
            <a:r>
              <a:rPr kumimoji="0" lang="en-US" sz="1200" b="1" i="0" u="none" strike="noStrike" cap="none" normalizeH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(</a:t>
            </a:r>
            <a:r>
              <a:rPr kumimoji="0" lang="en-US" sz="1200" b="1" i="0" u="none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Maps, Nest, Android,</a:t>
            </a:r>
            <a:r>
              <a:rPr kumimoji="0" lang="en-US" sz="1200" b="1" i="0" u="none" strike="noStrike" cap="none" normalizeH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Play, </a:t>
            </a:r>
            <a:r>
              <a:rPr kumimoji="0" lang="en-US" sz="1200" b="1" i="0" u="none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etc.)</a:t>
            </a:r>
            <a:r>
              <a:rPr kumimoji="0" lang="en-US" sz="1400" b="1" i="0" u="none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3583368" y="2594141"/>
            <a:ext cx="1905000" cy="656296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Predictive</a:t>
            </a:r>
            <a:r>
              <a:rPr kumimoji="0" lang="en-US" sz="1400" b="1" i="0" u="none" strike="noStrike" cap="none" normalizeH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Models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3583368" y="5536229"/>
            <a:ext cx="1905000" cy="706369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3</a:t>
            </a:r>
            <a:r>
              <a:rPr kumimoji="0" lang="en-US" sz="1400" b="1" i="0" u="none" strike="noStrike" cap="none" normalizeH="0" baseline="3000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rd</a:t>
            </a:r>
            <a:r>
              <a:rPr kumimoji="0" lang="en-US" sz="1400" b="1" i="0" u="none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Party Cards/ Apps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6791408" y="4008407"/>
            <a:ext cx="1676400" cy="860095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Content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(Google &amp; 3</a:t>
            </a:r>
            <a:r>
              <a:rPr lang="en-US" sz="1200" baseline="3000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rd</a:t>
            </a:r>
            <a:r>
              <a:rPr lang="en-US" sz="120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 Party Feeds)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6806018" y="3013771"/>
            <a:ext cx="1676400" cy="918436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Reminders -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Calendar, Travel, Alarm, etc.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6806018" y="5275840"/>
            <a:ext cx="1676400" cy="448613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Search Results</a:t>
            </a:r>
            <a:endParaRPr kumimoji="0" lang="en-US" sz="1400" b="1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806018" y="5768717"/>
            <a:ext cx="1676400" cy="470337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Voice Commands</a:t>
            </a:r>
            <a:endParaRPr kumimoji="0" lang="en-US" sz="1400" b="1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09599" y="3385749"/>
            <a:ext cx="1676400" cy="838200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Mobile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(GPS,</a:t>
            </a:r>
            <a:r>
              <a:rPr kumimoji="0" lang="en-US" sz="1200" b="1" i="0" u="none" strike="noStrike" cap="none" normalizeH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Apps, Android)</a:t>
            </a:r>
            <a:endParaRPr kumimoji="0" lang="en-US" sz="1200" b="1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6623767" y="1350446"/>
            <a:ext cx="1986833" cy="5051822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Personalized UX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365120" y="1350446"/>
            <a:ext cx="2257179" cy="5051822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Connected</a:t>
            </a:r>
            <a:r>
              <a:rPr kumimoji="0" lang="en-US" sz="1400" b="1" i="0" u="none" strike="noStrike" cap="none" normalizeH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Data</a:t>
            </a:r>
            <a:endParaRPr kumimoji="0" lang="en-US" sz="1400" b="1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91827" y="1676400"/>
            <a:ext cx="875561" cy="3139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u="sng">
                <a:solidFill>
                  <a:schemeClr val="tx2">
                    <a:lumMod val="75000"/>
                    <a:lumOff val="25000"/>
                  </a:schemeClr>
                </a:solidFill>
              </a:rPr>
              <a:t>Proactive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236895" y="4948763"/>
            <a:ext cx="814647" cy="3139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u="sng">
                <a:solidFill>
                  <a:schemeClr val="tx2">
                    <a:lumMod val="75000"/>
                    <a:lumOff val="25000"/>
                  </a:schemeClr>
                </a:solidFill>
              </a:rPr>
              <a:t>Reactive</a:t>
            </a:r>
          </a:p>
        </p:txBody>
      </p:sp>
    </p:spTree>
    <p:extLst>
      <p:ext uri="{BB962C8B-B14F-4D97-AF65-F5344CB8AC3E}">
        <p14:creationId xmlns:p14="http://schemas.microsoft.com/office/powerpoint/2010/main" val="3648940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gray">
          <a:xfrm>
            <a:off x="1" y="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0">
                <a:solidFill>
                  <a:schemeClr val="bg1"/>
                </a:solidFill>
                <a:cs typeface="Garamond"/>
              </a:rPr>
              <a:t>Personalization is designed to drive engagement that delivers measureable and sustainable business outcomes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295400" y="2362200"/>
            <a:ext cx="2057400" cy="2286000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Revenue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Savings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Loyalty 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985386" y="2362200"/>
            <a:ext cx="2057400" cy="2286000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Brand,</a:t>
            </a:r>
            <a:r>
              <a:rPr kumimoji="0" lang="en-US" sz="1400" b="1" i="0" u="none" strike="noStrike" cap="none" normalizeH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</a:t>
            </a: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             </a:t>
            </a:r>
            <a:r>
              <a:rPr kumimoji="0" lang="en-US" sz="1400" b="1" i="0" u="none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Product, &amp; Digital</a:t>
            </a:r>
            <a:r>
              <a:rPr kumimoji="0" lang="en-US" sz="1400" b="1" i="0" u="none" strike="noStrike" cap="none" normalizeH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Engagement</a:t>
            </a:r>
            <a:endParaRPr kumimoji="0" lang="en-US" sz="1400" b="1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2" name="Curved Down Arrow 1"/>
          <p:cNvSpPr/>
          <p:nvPr/>
        </p:nvSpPr>
        <p:spPr bwMode="auto">
          <a:xfrm>
            <a:off x="3771900" y="2628819"/>
            <a:ext cx="1828800" cy="609600"/>
          </a:xfrm>
          <a:prstGeom prst="curvedDownArrow">
            <a:avLst/>
          </a:prstGeom>
          <a:solidFill>
            <a:srgbClr val="0070C0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1" name="Curved Down Arrow 10"/>
          <p:cNvSpPr/>
          <p:nvPr/>
        </p:nvSpPr>
        <p:spPr bwMode="auto">
          <a:xfrm rot="10961087">
            <a:off x="3724212" y="3912792"/>
            <a:ext cx="1828800" cy="609600"/>
          </a:xfrm>
          <a:prstGeom prst="curvedDownArrow">
            <a:avLst/>
          </a:prstGeom>
          <a:solidFill>
            <a:srgbClr val="0070C0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6684" y="3390819"/>
            <a:ext cx="1886542" cy="327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PERSONALIZATION</a:t>
            </a:r>
          </a:p>
        </p:txBody>
      </p:sp>
    </p:spTree>
    <p:extLst>
      <p:ext uri="{BB962C8B-B14F-4D97-AF65-F5344CB8AC3E}">
        <p14:creationId xmlns:p14="http://schemas.microsoft.com/office/powerpoint/2010/main" val="3287605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gray">
          <a:xfrm>
            <a:off x="1" y="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0">
                <a:solidFill>
                  <a:schemeClr val="bg1"/>
                </a:solidFill>
                <a:cs typeface="Garamond"/>
              </a:rPr>
              <a:t>The business opportunity for personalization is wherever we can identify an engagement gap</a:t>
            </a:r>
            <a:endParaRPr lang="en-US" b="0" i="1">
              <a:solidFill>
                <a:schemeClr val="bg1"/>
              </a:solidFill>
              <a:cs typeface="Garamond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184502" y="4737827"/>
            <a:ext cx="2286000" cy="1249680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Customers switch </a:t>
            </a: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channels </a:t>
            </a:r>
            <a:r>
              <a:rPr kumimoji="0" lang="en-US" sz="1400" b="1" i="0" u="none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for context</a:t>
            </a:r>
            <a:r>
              <a:rPr kumimoji="0" lang="en-US" sz="1400" b="1" i="0" u="none" strike="noStrike" cap="none" normalizeH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(understanding &amp; status) or when they get stuck</a:t>
            </a:r>
            <a:endParaRPr kumimoji="0" lang="en-US" sz="1400" b="1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184502" y="3255738"/>
            <a:ext cx="2286000" cy="1249680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</a:pP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Customers are not responding to our digital  campaigns/ messages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284007" y="1829688"/>
            <a:ext cx="2286000" cy="1249680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</a:pP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Customers are not aware of all of their account benefits and how/ when to use them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3284007" y="4737827"/>
            <a:ext cx="2286000" cy="1249680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</a:pP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Customers need help avoiding mistakes and making progress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08317" y="3255738"/>
            <a:ext cx="2286000" cy="1249680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Customers become less satisfied</a:t>
            </a:r>
            <a:r>
              <a:rPr kumimoji="0" lang="en-US" sz="1400" b="1" i="0" u="none" strike="noStrike" cap="none" normalizeH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with COF over time (NPS)</a:t>
            </a:r>
            <a:endParaRPr kumimoji="0" lang="en-US" sz="1400" b="1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184502" y="1829688"/>
            <a:ext cx="2286000" cy="1249680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</a:pP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Customers are under-utilizing our digital channel and features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5405" y="1829791"/>
            <a:ext cx="2271824" cy="1249475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Customers don’t trust COF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/ feel COF knows them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08317" y="4737827"/>
            <a:ext cx="2286000" cy="1249680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Customers are only giving a small part of their business to COF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34589" y="1314510"/>
            <a:ext cx="1984839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>
                <a:solidFill>
                  <a:schemeClr val="tx2">
                    <a:lumMod val="75000"/>
                    <a:lumOff val="25000"/>
                  </a:schemeClr>
                </a:solidFill>
              </a:rPr>
              <a:t>Product Engagement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38246" y="1314510"/>
            <a:ext cx="1826141" cy="327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>
                <a:solidFill>
                  <a:schemeClr val="tx2">
                    <a:lumMod val="75000"/>
                    <a:lumOff val="25000"/>
                  </a:schemeClr>
                </a:solidFill>
              </a:rPr>
              <a:t>Brand Engagement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3284007" y="3255738"/>
            <a:ext cx="2286000" cy="1249680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</a:pP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Customers are not sure what products will best meet their individual needs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00004" y="1326404"/>
            <a:ext cx="1854995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>
                <a:solidFill>
                  <a:schemeClr val="tx2">
                    <a:lumMod val="75000"/>
                    <a:lumOff val="25000"/>
                  </a:schemeClr>
                </a:solidFill>
              </a:rPr>
              <a:t>Digital Engagement</a:t>
            </a:r>
          </a:p>
        </p:txBody>
      </p:sp>
    </p:spTree>
    <p:extLst>
      <p:ext uri="{BB962C8B-B14F-4D97-AF65-F5344CB8AC3E}">
        <p14:creationId xmlns:p14="http://schemas.microsoft.com/office/powerpoint/2010/main" val="1474020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5056305" y="1752600"/>
            <a:ext cx="2743200" cy="1295400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Customers are</a:t>
            </a:r>
            <a:r>
              <a:rPr kumimoji="0" lang="en-US" sz="1400" b="0" i="0" u="none" strike="noStrike" cap="none" normalizeH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increasingly comfortable with sharing </a:t>
            </a:r>
            <a:r>
              <a:rPr lang="en-US" b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data, but there are personas that never will be</a:t>
            </a:r>
            <a:endParaRPr kumimoji="0" lang="en-US" sz="1400" b="0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574800" y="3429000"/>
            <a:ext cx="2743200" cy="1295400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Customers already expect FIs to use the data they have to better serve</a:t>
            </a:r>
            <a:r>
              <a:rPr kumimoji="0" lang="en-US" sz="1400" b="0" i="0" u="none" strike="noStrike" cap="none" normalizeH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them and generally feel protected (servicing needs)</a:t>
            </a:r>
            <a:endParaRPr kumimoji="0" lang="en-US" sz="1400" b="0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574800" y="1752600"/>
            <a:ext cx="2743200" cy="1295400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Customers know</a:t>
            </a: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and generally trust FIs with their data,  but a</a:t>
            </a: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sking for data requires more transparency to ensure it is for their benefit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092699" y="3429000"/>
            <a:ext cx="2743200" cy="1295400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Customers do</a:t>
            </a: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not feel FIs know them or use their data to help them make smart decisions </a:t>
            </a: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or grow </a:t>
            </a: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(financial needs/ trust)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 bwMode="gray">
          <a:xfrm>
            <a:off x="1" y="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0">
                <a:solidFill>
                  <a:schemeClr val="bg1"/>
                </a:solidFill>
                <a:cs typeface="Garamond"/>
              </a:rPr>
              <a:t>Our customers are ready for personalization</a:t>
            </a:r>
            <a:endParaRPr lang="en-US" b="0" i="1">
              <a:solidFill>
                <a:schemeClr val="bg1"/>
              </a:solidFill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349019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gray">
          <a:xfrm>
            <a:off x="1" y="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0">
                <a:solidFill>
                  <a:schemeClr val="bg1"/>
                </a:solidFill>
                <a:cs typeface="Garamond"/>
              </a:rPr>
              <a:t>Personalization is mission-aligned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533400" y="2133600"/>
            <a:ext cx="2514600" cy="1828800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sng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Company Mission</a:t>
            </a:r>
          </a:p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Change Banking for Good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314701" y="2133600"/>
            <a:ext cx="2514600" cy="1828800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sng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Digital Mission</a:t>
            </a:r>
          </a:p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Capital One is a leading digital company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6096002" y="2133600"/>
            <a:ext cx="2514600" cy="1828800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u="sng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Technology</a:t>
            </a:r>
            <a:r>
              <a:rPr kumimoji="0" lang="en-US" sz="1400" b="1" i="0" u="sng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Mission</a:t>
            </a:r>
          </a:p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Capital One is a leading technology company</a:t>
            </a:r>
          </a:p>
        </p:txBody>
      </p:sp>
      <p:sp>
        <p:nvSpPr>
          <p:cNvPr id="10" name="Rectangle 9"/>
          <p:cNvSpPr/>
          <p:nvPr/>
        </p:nvSpPr>
        <p:spPr>
          <a:xfrm>
            <a:off x="914400" y="4999037"/>
            <a:ext cx="1752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Personalization is customer-centric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314701" y="5001409"/>
            <a:ext cx="268650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Personalization will drive digital innovation and engagement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275660" y="4999037"/>
            <a:ext cx="215528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Personalization will require cutting edge technology</a:t>
            </a:r>
          </a:p>
        </p:txBody>
      </p:sp>
      <p:sp>
        <p:nvSpPr>
          <p:cNvPr id="13" name="Down Arrow 12"/>
          <p:cNvSpPr/>
          <p:nvPr/>
        </p:nvSpPr>
        <p:spPr bwMode="auto">
          <a:xfrm>
            <a:off x="1447800" y="4073882"/>
            <a:ext cx="685800" cy="765244"/>
          </a:xfrm>
          <a:prstGeom prst="downArrow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4229100" y="4073882"/>
            <a:ext cx="685800" cy="765244"/>
          </a:xfrm>
          <a:prstGeom prst="downArrow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7010401" y="4073882"/>
            <a:ext cx="685800" cy="765244"/>
          </a:xfrm>
          <a:prstGeom prst="downArrow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0762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gray">
          <a:xfrm>
            <a:off x="1" y="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b="0">
                <a:solidFill>
                  <a:schemeClr val="bg1"/>
                </a:solidFill>
                <a:cs typeface="Garamond"/>
              </a:rPr>
              <a:t>Before we make any meaningful commitment to Personalization, we should consider some of the risks</a:t>
            </a:r>
            <a:endParaRPr lang="en-US" b="0" i="1">
              <a:solidFill>
                <a:schemeClr val="bg1"/>
              </a:solidFill>
              <a:cs typeface="Garamond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276600" y="2438400"/>
            <a:ext cx="2590800" cy="1295400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Personalization</a:t>
            </a:r>
            <a:r>
              <a:rPr kumimoji="0" lang="en-US" sz="1400" b="1" i="0" u="none" strike="noStrike" cap="none" normalizeH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is hard to get right – will be a journey</a:t>
            </a:r>
            <a:endParaRPr kumimoji="0" lang="en-US" sz="1400" b="1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81000" y="2445224"/>
            <a:ext cx="2590800" cy="1295400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Personalization</a:t>
            </a:r>
            <a:r>
              <a:rPr kumimoji="0" lang="en-US" sz="1400" b="1" i="0" u="none" strike="noStrike" cap="none" normalizeH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will require large scale commitment to be effective</a:t>
            </a:r>
            <a:endParaRPr kumimoji="0" lang="en-US" sz="1400" b="1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172200" y="2438400"/>
            <a:ext cx="2590800" cy="1295400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Customers</a:t>
            </a:r>
            <a:r>
              <a:rPr kumimoji="0" lang="en-US" sz="1400" b="1" i="0" u="none" strike="noStrike" cap="none" normalizeH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may not really want it – utility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 is fine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192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gray">
          <a:xfrm>
            <a:off x="1" y="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0" dirty="0">
                <a:solidFill>
                  <a:schemeClr val="bg1"/>
                </a:solidFill>
                <a:cs typeface="Garamond"/>
              </a:rPr>
              <a:t>Agenda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183473000"/>
              </p:ext>
            </p:extLst>
          </p:nvPr>
        </p:nvGraphicFramePr>
        <p:xfrm>
          <a:off x="996288" y="1323833"/>
          <a:ext cx="7165074" cy="4913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Arrow: Right 6"/>
          <p:cNvSpPr/>
          <p:nvPr/>
        </p:nvSpPr>
        <p:spPr bwMode="auto">
          <a:xfrm>
            <a:off x="4462822" y="1844177"/>
            <a:ext cx="614150" cy="477672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Arrow: Right 7"/>
          <p:cNvSpPr/>
          <p:nvPr/>
        </p:nvSpPr>
        <p:spPr bwMode="auto">
          <a:xfrm>
            <a:off x="4462822" y="3541594"/>
            <a:ext cx="614150" cy="477672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695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 bwMode="gray">
          <a:xfrm>
            <a:off x="1" y="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b="0">
                <a:solidFill>
                  <a:schemeClr val="bg1"/>
                </a:solidFill>
                <a:cs typeface="Garamond"/>
              </a:rPr>
              <a:t>Compared to digital pioneers, we are far behind in our personalization capabilities </a:t>
            </a:r>
            <a:endParaRPr lang="en-US" b="0" i="1">
              <a:solidFill>
                <a:schemeClr val="bg1"/>
              </a:solidFill>
              <a:cs typeface="Garamond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33400" y="1905000"/>
            <a:ext cx="2971800" cy="3048000"/>
          </a:xfrm>
          <a:prstGeom prst="rect">
            <a:avLst/>
          </a:prstGeom>
          <a:noFill/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sng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Current</a:t>
            </a:r>
            <a:r>
              <a:rPr kumimoji="0" lang="en-US" sz="1400" b="1" i="0" u="sng" strike="noStrike" cap="none" normalizeH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State</a:t>
            </a:r>
          </a:p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No Personalization Strategy</a:t>
            </a:r>
          </a:p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Batch </a:t>
            </a:r>
            <a:r>
              <a:rPr lang="en-US" b="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Segmentation</a:t>
            </a:r>
          </a:p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Rule-Driven Decisioning </a:t>
            </a:r>
          </a:p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Limited Use of</a:t>
            </a: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Predictive Models/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Machine Learning </a:t>
            </a:r>
          </a:p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Fairly Static UX</a:t>
            </a:r>
          </a:p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Limited Content</a:t>
            </a:r>
          </a:p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Channel-Specific</a:t>
            </a:r>
          </a:p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No</a:t>
            </a: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Integrated Customer Data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410200" y="1905000"/>
            <a:ext cx="2971800" cy="3048000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sng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Digital Leaders</a:t>
            </a:r>
            <a:endParaRPr kumimoji="0" lang="en-US" sz="1400" b="1" i="0" u="sng" strike="noStrike" cap="none" normalizeH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Personalization Business Model</a:t>
            </a:r>
          </a:p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Real-Time Targeting</a:t>
            </a:r>
          </a:p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Model-Driven Decisioning</a:t>
            </a:r>
          </a:p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Highly</a:t>
            </a: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Evolved ML Models Running at Scale in Real-Time</a:t>
            </a:r>
          </a:p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Fairly Dynamic UX</a:t>
            </a:r>
          </a:p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Large Content Inventory</a:t>
            </a:r>
          </a:p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Omni-Channel Platform</a:t>
            </a:r>
          </a:p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Connected Customer Data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3" name="Right Arrow 2"/>
          <p:cNvSpPr/>
          <p:nvPr/>
        </p:nvSpPr>
        <p:spPr bwMode="auto">
          <a:xfrm>
            <a:off x="3663950" y="3048000"/>
            <a:ext cx="1587500" cy="6858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Investment</a:t>
            </a:r>
          </a:p>
        </p:txBody>
      </p:sp>
    </p:spTree>
    <p:extLst>
      <p:ext uri="{BB962C8B-B14F-4D97-AF65-F5344CB8AC3E}">
        <p14:creationId xmlns:p14="http://schemas.microsoft.com/office/powerpoint/2010/main" val="1802861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Arrow: Striped Right 4"/>
          <p:cNvSpPr/>
          <p:nvPr/>
        </p:nvSpPr>
        <p:spPr bwMode="auto">
          <a:xfrm>
            <a:off x="0" y="16041"/>
            <a:ext cx="9079832" cy="2037347"/>
          </a:xfrm>
          <a:prstGeom prst="stripedRightArrow">
            <a:avLst>
              <a:gd name="adj1" fmla="val 50000"/>
              <a:gd name="adj2" fmla="val 51004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</a:pPr>
            <a:r>
              <a:rPr lang="en-US" sz="2800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How do we approach Personalization?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0" y="2920621"/>
            <a:ext cx="9144000" cy="109807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</a:pPr>
            <a:r>
              <a:rPr lang="en-US" sz="2400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…in the context of EASE but extendible to other channels.</a:t>
            </a:r>
          </a:p>
        </p:txBody>
      </p:sp>
    </p:spTree>
    <p:extLst>
      <p:ext uri="{BB962C8B-B14F-4D97-AF65-F5344CB8AC3E}">
        <p14:creationId xmlns:p14="http://schemas.microsoft.com/office/powerpoint/2010/main" val="38168370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449941" y="2830287"/>
            <a:ext cx="3164115" cy="136434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Needs-Based</a:t>
            </a:r>
            <a:r>
              <a:rPr lang="en-US" sz="18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                     Content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471887" y="2819590"/>
            <a:ext cx="3164115" cy="136434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Best Expected Benefit Decisioning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6" name="Plus Sign 5"/>
          <p:cNvSpPr/>
          <p:nvPr/>
        </p:nvSpPr>
        <p:spPr bwMode="auto">
          <a:xfrm>
            <a:off x="4122057" y="2982687"/>
            <a:ext cx="841829" cy="1059542"/>
          </a:xfrm>
          <a:prstGeom prst="mathPlus">
            <a:avLst/>
          </a:prstGeom>
          <a:solidFill>
            <a:schemeClr val="bg1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gray">
          <a:xfrm>
            <a:off x="1" y="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0" dirty="0">
                <a:solidFill>
                  <a:schemeClr val="bg1"/>
                </a:solidFill>
                <a:cs typeface="Garamond"/>
              </a:rPr>
              <a:t>EASE will integrate both customer and business needs into a cohesive personalized experience</a:t>
            </a:r>
            <a:endParaRPr lang="en-US" b="0" i="1" dirty="0">
              <a:solidFill>
                <a:schemeClr val="bg1"/>
              </a:solidFill>
              <a:cs typeface="Garamon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31753" y="2410119"/>
            <a:ext cx="1800493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u="sng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Customer Need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5757" y="2394858"/>
            <a:ext cx="1736373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u="sng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Business Need</a:t>
            </a:r>
          </a:p>
        </p:txBody>
      </p:sp>
    </p:spTree>
    <p:extLst>
      <p:ext uri="{BB962C8B-B14F-4D97-AF65-F5344CB8AC3E}">
        <p14:creationId xmlns:p14="http://schemas.microsoft.com/office/powerpoint/2010/main" val="2389733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gray">
          <a:xfrm>
            <a:off x="1" y="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S PGothic" pitchFamily="34" charset="-128"/>
                <a:cs typeface="Garamond"/>
              </a:rPr>
              <a:t>We will</a:t>
            </a:r>
            <a:r>
              <a:rPr kumimoji="0" lang="en-US" altLang="en-US" sz="22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S PGothic" pitchFamily="34" charset="-128"/>
                <a:cs typeface="Garamond"/>
              </a:rPr>
              <a:t> need a Personalization Framework to guide us along this journey</a:t>
            </a:r>
            <a:endParaRPr kumimoji="0" lang="en-US" sz="22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S PGothic" pitchFamily="34" charset="-128"/>
              <a:cs typeface="Garamond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1127760" y="1338263"/>
            <a:ext cx="6705600" cy="54133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Personalization Strategy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What </a:t>
            </a: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needs can we address?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1127760" y="2011680"/>
            <a:ext cx="1981200" cy="4267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Business Needs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3497580" y="2011680"/>
            <a:ext cx="1981200" cy="4267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Playbook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1127760" y="2565400"/>
            <a:ext cx="6705600" cy="54133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Personalization Approach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What is required to address the needs?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3497580" y="3249280"/>
            <a:ext cx="1981200" cy="508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Data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1127760" y="3249280"/>
            <a:ext cx="1981200" cy="508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CX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5859780" y="3929908"/>
            <a:ext cx="1981200" cy="75946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>
              <a:lnSpc>
                <a:spcPct val="100000"/>
              </a:lnSpc>
              <a:defRPr/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Best Expected   Benefit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5859780" y="3248132"/>
            <a:ext cx="1981200" cy="51029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Decisioning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3497580" y="3919116"/>
            <a:ext cx="1981200" cy="7810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Real-Time Customer</a:t>
            </a: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 Context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1127760" y="3919116"/>
            <a:ext cx="1981200" cy="7810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>
              <a:lnSpc>
                <a:spcPct val="100000"/>
              </a:lnSpc>
              <a:defRPr/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Needs-Based       Content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1135380" y="4800600"/>
            <a:ext cx="6705600" cy="54133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Machine Learning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How</a:t>
            </a: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 do we optimize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?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1127760" y="5413828"/>
            <a:ext cx="1981200" cy="61468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Insights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3497580" y="5413828"/>
            <a:ext cx="1981200" cy="61468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Propensity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5859780" y="5413828"/>
            <a:ext cx="1981200" cy="61468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Response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5859780" y="2011680"/>
            <a:ext cx="1981200" cy="4267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Customer Needs</a:t>
            </a:r>
          </a:p>
        </p:txBody>
      </p:sp>
      <p:cxnSp>
        <p:nvCxnSpPr>
          <p:cNvPr id="44" name="Straight Arrow Connector 43"/>
          <p:cNvCxnSpPr/>
          <p:nvPr/>
        </p:nvCxnSpPr>
        <p:spPr bwMode="auto">
          <a:xfrm flipV="1">
            <a:off x="6842760" y="3766341"/>
            <a:ext cx="0" cy="159540"/>
          </a:xfrm>
          <a:prstGeom prst="straightConnector1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/>
          <p:cNvCxnSpPr>
            <a:stCxn id="37" idx="0"/>
            <a:endCxn id="33" idx="2"/>
          </p:cNvCxnSpPr>
          <p:nvPr/>
        </p:nvCxnSpPr>
        <p:spPr bwMode="auto">
          <a:xfrm flipV="1">
            <a:off x="4488180" y="3757280"/>
            <a:ext cx="0" cy="161836"/>
          </a:xfrm>
          <a:prstGeom prst="straightConnector1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Arrow Connector 45"/>
          <p:cNvCxnSpPr>
            <a:stCxn id="38" idx="0"/>
            <a:endCxn id="34" idx="2"/>
          </p:cNvCxnSpPr>
          <p:nvPr/>
        </p:nvCxnSpPr>
        <p:spPr bwMode="auto">
          <a:xfrm flipV="1">
            <a:off x="2118360" y="3757280"/>
            <a:ext cx="0" cy="161836"/>
          </a:xfrm>
          <a:prstGeom prst="straightConnector1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Arrow Connector 46"/>
          <p:cNvCxnSpPr/>
          <p:nvPr/>
        </p:nvCxnSpPr>
        <p:spPr bwMode="auto">
          <a:xfrm flipH="1">
            <a:off x="5478780" y="2225040"/>
            <a:ext cx="381000" cy="0"/>
          </a:xfrm>
          <a:prstGeom prst="straightConnector1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/>
          <p:cNvCxnSpPr/>
          <p:nvPr/>
        </p:nvCxnSpPr>
        <p:spPr bwMode="auto">
          <a:xfrm>
            <a:off x="3108960" y="2225040"/>
            <a:ext cx="388620" cy="0"/>
          </a:xfrm>
          <a:prstGeom prst="straightConnector1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705233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gray">
          <a:xfrm>
            <a:off x="1" y="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latin typeface="Arial"/>
                <a:cs typeface="Garamond"/>
              </a:rPr>
              <a:t>The Personalization Strategy seeks to align business needs to customer needs using a Playbook</a:t>
            </a:r>
            <a:endParaRPr kumimoji="0" lang="en-US" sz="22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S PGothic" pitchFamily="34" charset="-128"/>
              <a:cs typeface="Garamond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1127760" y="1338263"/>
            <a:ext cx="6705600" cy="54133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Personalization Strategy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What </a:t>
            </a: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needs can we address?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1127760" y="2011680"/>
            <a:ext cx="1981200" cy="42672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Business Needs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3497580" y="2011680"/>
            <a:ext cx="1981200" cy="42672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Playbook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1127760" y="2565400"/>
            <a:ext cx="6705600" cy="54133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Personalization Approach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What is required to address the needs?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3497580" y="3249280"/>
            <a:ext cx="1981200" cy="508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Data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1127760" y="3249280"/>
            <a:ext cx="1981200" cy="508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CX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5859780" y="3929908"/>
            <a:ext cx="1981200" cy="75946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>
              <a:lnSpc>
                <a:spcPct val="100000"/>
              </a:lnSpc>
              <a:defRPr/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Best Expected   Benefit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5859780" y="3248132"/>
            <a:ext cx="1981200" cy="51029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Decisioning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3497580" y="3919116"/>
            <a:ext cx="1981200" cy="7810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Real-Time Customer</a:t>
            </a: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 Context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1127760" y="3919116"/>
            <a:ext cx="1981200" cy="7810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>
              <a:lnSpc>
                <a:spcPct val="100000"/>
              </a:lnSpc>
              <a:defRPr/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Needs-Based   Content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1135380" y="4800600"/>
            <a:ext cx="6705600" cy="54133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Machine Learning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How</a:t>
            </a: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 do we optimize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?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1127760" y="5413828"/>
            <a:ext cx="1981200" cy="61468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Insights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3497580" y="5413828"/>
            <a:ext cx="1981200" cy="61468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Propensity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5859780" y="5413828"/>
            <a:ext cx="1981200" cy="61468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Response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5859780" y="2011680"/>
            <a:ext cx="1981200" cy="42672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Customer Needs</a:t>
            </a:r>
          </a:p>
        </p:txBody>
      </p:sp>
      <p:cxnSp>
        <p:nvCxnSpPr>
          <p:cNvPr id="44" name="Straight Arrow Connector 43"/>
          <p:cNvCxnSpPr/>
          <p:nvPr/>
        </p:nvCxnSpPr>
        <p:spPr bwMode="auto">
          <a:xfrm flipV="1">
            <a:off x="6842760" y="3766341"/>
            <a:ext cx="0" cy="159540"/>
          </a:xfrm>
          <a:prstGeom prst="straightConnector1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/>
          <p:cNvCxnSpPr>
            <a:stCxn id="37" idx="0"/>
            <a:endCxn id="33" idx="2"/>
          </p:cNvCxnSpPr>
          <p:nvPr/>
        </p:nvCxnSpPr>
        <p:spPr bwMode="auto">
          <a:xfrm flipV="1">
            <a:off x="4488180" y="3757280"/>
            <a:ext cx="0" cy="161836"/>
          </a:xfrm>
          <a:prstGeom prst="straightConnector1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Arrow Connector 45"/>
          <p:cNvCxnSpPr>
            <a:stCxn id="38" idx="0"/>
            <a:endCxn id="34" idx="2"/>
          </p:cNvCxnSpPr>
          <p:nvPr/>
        </p:nvCxnSpPr>
        <p:spPr bwMode="auto">
          <a:xfrm flipV="1">
            <a:off x="2118360" y="3757280"/>
            <a:ext cx="0" cy="161836"/>
          </a:xfrm>
          <a:prstGeom prst="straightConnector1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Arrow Connector 46"/>
          <p:cNvCxnSpPr/>
          <p:nvPr/>
        </p:nvCxnSpPr>
        <p:spPr bwMode="auto">
          <a:xfrm flipH="1">
            <a:off x="5478780" y="2225040"/>
            <a:ext cx="381000" cy="0"/>
          </a:xfrm>
          <a:prstGeom prst="straightConnector1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/>
          <p:cNvCxnSpPr/>
          <p:nvPr/>
        </p:nvCxnSpPr>
        <p:spPr bwMode="auto">
          <a:xfrm>
            <a:off x="3108960" y="2225040"/>
            <a:ext cx="388620" cy="0"/>
          </a:xfrm>
          <a:prstGeom prst="straightConnector1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619274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3145929" y="2486169"/>
            <a:ext cx="2835442" cy="70449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Guide</a:t>
            </a:r>
            <a:r>
              <a:rPr kumimoji="0" lang="en-US" sz="1400" b="1" i="0" u="none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Me</a:t>
            </a:r>
          </a:p>
          <a:p>
            <a:pPr>
              <a:lnSpc>
                <a:spcPct val="100000"/>
              </a:lnSpc>
            </a:pPr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Help customers improve, grow, &amp; achieve goals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6117729" y="2486169"/>
            <a:ext cx="2835442" cy="70449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Reward Me</a:t>
            </a:r>
          </a:p>
          <a:p>
            <a:pPr>
              <a:lnSpc>
                <a:spcPct val="100000"/>
              </a:lnSpc>
            </a:pPr>
            <a:r>
              <a:rPr lang="en-US" sz="1200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Help customers get value &amp;             feel valued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30116" y="1748664"/>
            <a:ext cx="4267066" cy="4247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KNOW ME, MY SITUATION, &amp; GOALS</a:t>
            </a:r>
          </a:p>
        </p:txBody>
      </p:sp>
      <p:cxnSp>
        <p:nvCxnSpPr>
          <p:cNvPr id="15" name="Straight Connector 14"/>
          <p:cNvCxnSpPr>
            <a:stCxn id="13" idx="2"/>
            <a:endCxn id="6" idx="0"/>
          </p:cNvCxnSpPr>
          <p:nvPr/>
        </p:nvCxnSpPr>
        <p:spPr bwMode="auto">
          <a:xfrm>
            <a:off x="4563649" y="2173396"/>
            <a:ext cx="1" cy="312773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/>
          <p:cNvCxnSpPr>
            <a:stCxn id="13" idx="2"/>
            <a:endCxn id="7" idx="0"/>
          </p:cNvCxnSpPr>
          <p:nvPr/>
        </p:nvCxnSpPr>
        <p:spPr bwMode="auto">
          <a:xfrm>
            <a:off x="4563649" y="2173396"/>
            <a:ext cx="2971801" cy="312773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4"/>
          <p:cNvSpPr/>
          <p:nvPr/>
        </p:nvSpPr>
        <p:spPr bwMode="auto">
          <a:xfrm>
            <a:off x="3145929" y="3248169"/>
            <a:ext cx="2835442" cy="1495927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Advise how to avoid fees/ penalties</a:t>
            </a:r>
          </a:p>
          <a:p>
            <a:pPr>
              <a:lnSpc>
                <a:spcPct val="150000"/>
              </a:lnSpc>
            </a:pPr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Reinforce positive behavior</a:t>
            </a:r>
          </a:p>
          <a:p>
            <a:pPr>
              <a:lnSpc>
                <a:spcPct val="150000"/>
              </a:lnSpc>
            </a:pPr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Provide financial guidance (short/long)</a:t>
            </a:r>
          </a:p>
          <a:p>
            <a:pPr>
              <a:lnSpc>
                <a:spcPct val="150000"/>
              </a:lnSpc>
            </a:pPr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Suggest services that benefit me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6117729" y="3248169"/>
            <a:ext cx="2835442" cy="1495927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</a:pPr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Highlight value received from account benefits</a:t>
            </a:r>
          </a:p>
          <a:p>
            <a:pPr>
              <a:lnSpc>
                <a:spcPct val="150000"/>
              </a:lnSpc>
            </a:pPr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Highlight value from digital features</a:t>
            </a:r>
          </a:p>
          <a:p>
            <a:pPr>
              <a:lnSpc>
                <a:spcPct val="150000"/>
              </a:lnSpc>
            </a:pPr>
            <a:endParaRPr lang="en-US" sz="200" b="0">
              <a:solidFill>
                <a:schemeClr val="tx2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>
              <a:lnSpc>
                <a:spcPct val="100000"/>
              </a:lnSpc>
            </a:pPr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Acknowledge customer loyalty and value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 bwMode="gray">
          <a:xfrm>
            <a:off x="1" y="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0" dirty="0"/>
              <a:t>Our Personalization Strategy will focus on the main “know me” needs customers have of their banks</a:t>
            </a:r>
            <a:endParaRPr lang="en-US" b="0" dirty="0">
              <a:solidFill>
                <a:schemeClr val="bg1"/>
              </a:solidFill>
              <a:cs typeface="Garamond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155243" y="2485799"/>
            <a:ext cx="2835442" cy="70258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Protect</a:t>
            </a:r>
            <a:r>
              <a:rPr kumimoji="0" lang="en-US" sz="1400" b="1" i="0" u="none" strike="noStrike" cap="none" normalizeH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Me</a:t>
            </a:r>
          </a:p>
          <a:p>
            <a:pPr>
              <a:lnSpc>
                <a:spcPct val="100000"/>
              </a:lnSpc>
            </a:pPr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Help customers stay informed &amp;    avoid mistakes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155243" y="3248169"/>
            <a:ext cx="2835442" cy="1495927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Keep my data and money safe</a:t>
            </a:r>
          </a:p>
          <a:p>
            <a:pPr>
              <a:lnSpc>
                <a:spcPct val="100000"/>
              </a:lnSpc>
            </a:pPr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Proactively warn of an upcoming or potential event</a:t>
            </a:r>
          </a:p>
          <a:p>
            <a:pPr>
              <a:lnSpc>
                <a:spcPct val="100000"/>
              </a:lnSpc>
            </a:pPr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Highlight unusual activity or changes in spending patterns/ bills</a:t>
            </a:r>
          </a:p>
          <a:p>
            <a:pPr>
              <a:lnSpc>
                <a:spcPct val="150000"/>
              </a:lnSpc>
            </a:pPr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Keep me informed on issues</a:t>
            </a:r>
          </a:p>
        </p:txBody>
      </p:sp>
      <p:cxnSp>
        <p:nvCxnSpPr>
          <p:cNvPr id="23" name="Straight Connector 22"/>
          <p:cNvCxnSpPr>
            <a:stCxn id="13" idx="2"/>
            <a:endCxn id="20" idx="0"/>
          </p:cNvCxnSpPr>
          <p:nvPr/>
        </p:nvCxnSpPr>
        <p:spPr bwMode="auto">
          <a:xfrm flipH="1">
            <a:off x="1572964" y="2173396"/>
            <a:ext cx="2990685" cy="312403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Isosceles Triangle 2"/>
          <p:cNvSpPr/>
          <p:nvPr/>
        </p:nvSpPr>
        <p:spPr bwMode="auto">
          <a:xfrm rot="10800000">
            <a:off x="1295011" y="4913195"/>
            <a:ext cx="6537277" cy="436727"/>
          </a:xfrm>
          <a:prstGeom prst="triangle">
            <a:avLst>
              <a:gd name="adj" fmla="val 49374"/>
            </a:avLst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30256" y="5615406"/>
            <a:ext cx="4083489" cy="4247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TRUST, LOYALTY, &amp; ENGAGEMENT</a:t>
            </a:r>
          </a:p>
        </p:txBody>
      </p:sp>
    </p:spTree>
    <p:extLst>
      <p:ext uri="{BB962C8B-B14F-4D97-AF65-F5344CB8AC3E}">
        <p14:creationId xmlns:p14="http://schemas.microsoft.com/office/powerpoint/2010/main" val="37530789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/>
          <p:cNvSpPr>
            <a:spLocks noChangeAspect="1"/>
          </p:cNvSpPr>
          <p:nvPr/>
        </p:nvSpPr>
        <p:spPr bwMode="auto">
          <a:xfrm>
            <a:off x="3193757" y="2135215"/>
            <a:ext cx="2795060" cy="2804333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00000"/>
              </a:lnSpc>
            </a:pPr>
            <a:endParaRPr lang="en-US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 bwMode="auto">
          <a:xfrm>
            <a:off x="3252669" y="2194322"/>
            <a:ext cx="2677236" cy="2686118"/>
          </a:xfrm>
          <a:prstGeom prst="ellipse">
            <a:avLst/>
          </a:prstGeom>
          <a:solidFill>
            <a:srgbClr val="0070C0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00000"/>
              </a:lnSpc>
            </a:pPr>
            <a:endParaRPr lang="en-US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7" name="Right Arrow 26"/>
          <p:cNvSpPr/>
          <p:nvPr/>
        </p:nvSpPr>
        <p:spPr bwMode="auto">
          <a:xfrm>
            <a:off x="1" y="2632161"/>
            <a:ext cx="3709742" cy="1873919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gray">
          <a:xfrm>
            <a:off x="1" y="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0" dirty="0">
                <a:solidFill>
                  <a:schemeClr val="bg1"/>
                </a:solidFill>
                <a:cs typeface="Garamond"/>
              </a:rPr>
              <a:t>Personalization will match a customer need to a “solution”</a:t>
            </a:r>
          </a:p>
        </p:txBody>
      </p:sp>
      <p:sp>
        <p:nvSpPr>
          <p:cNvPr id="21" name="Right Arrow 20"/>
          <p:cNvSpPr/>
          <p:nvPr/>
        </p:nvSpPr>
        <p:spPr bwMode="auto">
          <a:xfrm rot="10800000">
            <a:off x="5216887" y="2632159"/>
            <a:ext cx="3927111" cy="1873919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16569" y="3414962"/>
            <a:ext cx="6848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Need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370208" y="341496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Solution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34132" y="3252108"/>
            <a:ext cx="1701107" cy="63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Personalization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Strategy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546761" y="2337523"/>
            <a:ext cx="2474407" cy="2088816"/>
            <a:chOff x="6546761" y="2284858"/>
            <a:chExt cx="2474407" cy="2088816"/>
          </a:xfrm>
        </p:grpSpPr>
        <p:grpSp>
          <p:nvGrpSpPr>
            <p:cNvPr id="28" name="Group 27"/>
            <p:cNvGrpSpPr>
              <a:grpSpLocks noChangeAspect="1"/>
            </p:cNvGrpSpPr>
            <p:nvPr/>
          </p:nvGrpSpPr>
          <p:grpSpPr>
            <a:xfrm>
              <a:off x="7161137" y="2284858"/>
              <a:ext cx="1222838" cy="1226896"/>
              <a:chOff x="191072" y="1831526"/>
              <a:chExt cx="3493825" cy="3505415"/>
            </a:xfrm>
          </p:grpSpPr>
          <p:sp>
            <p:nvSpPr>
              <p:cNvPr id="29" name="Oval 28"/>
              <p:cNvSpPr/>
              <p:nvPr/>
            </p:nvSpPr>
            <p:spPr bwMode="auto">
              <a:xfrm>
                <a:off x="191072" y="1831526"/>
                <a:ext cx="3493825" cy="3505415"/>
              </a:xfrm>
              <a:prstGeom prst="ellipse">
                <a:avLst/>
              </a:prstGeom>
              <a:solidFill>
                <a:srgbClr val="0070C0"/>
              </a:solidFill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>
                  <a:lnSpc>
                    <a:spcPct val="100000"/>
                  </a:lnSpc>
                </a:pPr>
                <a:endParaRPr lang="en-US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31" name="Oval 30"/>
              <p:cNvSpPr>
                <a:spLocks noChangeAspect="1"/>
              </p:cNvSpPr>
              <p:nvPr/>
            </p:nvSpPr>
            <p:spPr bwMode="auto">
              <a:xfrm>
                <a:off x="264711" y="1905410"/>
                <a:ext cx="3346545" cy="3357648"/>
              </a:xfrm>
              <a:prstGeom prst="ellipse">
                <a:avLst/>
              </a:prstGeom>
              <a:solidFill>
                <a:srgbClr val="0070C0"/>
              </a:solidFill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bg1"/>
                    </a:solidFill>
                    <a:latin typeface="Arial" charset="0"/>
                  </a:rPr>
                  <a:t>Protect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bg1"/>
                    </a:solidFill>
                    <a:latin typeface="Arial" charset="0"/>
                  </a:rPr>
                  <a:t>Me</a:t>
                </a:r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>
              <a:off x="6546761" y="3146778"/>
              <a:ext cx="1222838" cy="1226896"/>
              <a:chOff x="191072" y="1831527"/>
              <a:chExt cx="3493825" cy="3505416"/>
            </a:xfrm>
          </p:grpSpPr>
          <p:sp>
            <p:nvSpPr>
              <p:cNvPr id="33" name="Oval 32"/>
              <p:cNvSpPr/>
              <p:nvPr/>
            </p:nvSpPr>
            <p:spPr bwMode="auto">
              <a:xfrm>
                <a:off x="191072" y="1831527"/>
                <a:ext cx="3493825" cy="3505416"/>
              </a:xfrm>
              <a:prstGeom prst="ellipse">
                <a:avLst/>
              </a:prstGeom>
              <a:solidFill>
                <a:srgbClr val="0070C0"/>
              </a:solidFill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>
                  <a:lnSpc>
                    <a:spcPct val="100000"/>
                  </a:lnSpc>
                </a:pPr>
                <a:endParaRPr lang="en-US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34" name="Oval 33"/>
              <p:cNvSpPr>
                <a:spLocks noChangeAspect="1"/>
              </p:cNvSpPr>
              <p:nvPr/>
            </p:nvSpPr>
            <p:spPr bwMode="auto">
              <a:xfrm>
                <a:off x="264710" y="1905411"/>
                <a:ext cx="3346545" cy="3357648"/>
              </a:xfrm>
              <a:prstGeom prst="ellipse">
                <a:avLst/>
              </a:prstGeom>
              <a:solidFill>
                <a:srgbClr val="0070C0"/>
              </a:solidFill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bg1"/>
                    </a:solidFill>
                    <a:latin typeface="Arial" charset="0"/>
                  </a:rPr>
                  <a:t>Guide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bg1"/>
                    </a:solidFill>
                    <a:latin typeface="Arial" charset="0"/>
                  </a:rPr>
                  <a:t>Me</a:t>
                </a:r>
              </a:p>
            </p:txBody>
          </p:sp>
        </p:grpSp>
        <p:grpSp>
          <p:nvGrpSpPr>
            <p:cNvPr id="35" name="Group 34"/>
            <p:cNvGrpSpPr>
              <a:grpSpLocks noChangeAspect="1"/>
            </p:cNvGrpSpPr>
            <p:nvPr/>
          </p:nvGrpSpPr>
          <p:grpSpPr>
            <a:xfrm>
              <a:off x="7798330" y="3120919"/>
              <a:ext cx="1222838" cy="1226896"/>
              <a:chOff x="191072" y="1831527"/>
              <a:chExt cx="3493825" cy="3505416"/>
            </a:xfrm>
          </p:grpSpPr>
          <p:sp>
            <p:nvSpPr>
              <p:cNvPr id="36" name="Oval 35"/>
              <p:cNvSpPr/>
              <p:nvPr/>
            </p:nvSpPr>
            <p:spPr bwMode="auto">
              <a:xfrm>
                <a:off x="191072" y="1831527"/>
                <a:ext cx="3493825" cy="3505416"/>
              </a:xfrm>
              <a:prstGeom prst="ellipse">
                <a:avLst/>
              </a:prstGeom>
              <a:solidFill>
                <a:srgbClr val="0070C0"/>
              </a:solidFill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>
                  <a:lnSpc>
                    <a:spcPct val="100000"/>
                  </a:lnSpc>
                </a:pPr>
                <a:endParaRPr lang="en-US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37" name="Oval 36"/>
              <p:cNvSpPr>
                <a:spLocks noChangeAspect="1"/>
              </p:cNvSpPr>
              <p:nvPr/>
            </p:nvSpPr>
            <p:spPr bwMode="auto">
              <a:xfrm>
                <a:off x="264710" y="1905411"/>
                <a:ext cx="3346545" cy="3357648"/>
              </a:xfrm>
              <a:prstGeom prst="ellipse">
                <a:avLst/>
              </a:prstGeom>
              <a:solidFill>
                <a:srgbClr val="0070C0"/>
              </a:solidFill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bg1"/>
                    </a:solidFill>
                    <a:latin typeface="Arial" charset="0"/>
                  </a:rPr>
                  <a:t>Reward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bg1"/>
                    </a:solidFill>
                    <a:latin typeface="Arial" charset="0"/>
                  </a:rPr>
                  <a:t>Me</a:t>
                </a: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-28730" y="2337523"/>
            <a:ext cx="2474407" cy="2088816"/>
            <a:chOff x="-28730" y="2390188"/>
            <a:chExt cx="2474407" cy="2088816"/>
          </a:xfrm>
        </p:grpSpPr>
        <p:grpSp>
          <p:nvGrpSpPr>
            <p:cNvPr id="38" name="Group 37"/>
            <p:cNvGrpSpPr>
              <a:grpSpLocks noChangeAspect="1"/>
            </p:cNvGrpSpPr>
            <p:nvPr/>
          </p:nvGrpSpPr>
          <p:grpSpPr>
            <a:xfrm>
              <a:off x="585646" y="2390188"/>
              <a:ext cx="1222838" cy="1226896"/>
              <a:chOff x="191072" y="1831526"/>
              <a:chExt cx="3493825" cy="3505415"/>
            </a:xfrm>
          </p:grpSpPr>
          <p:sp>
            <p:nvSpPr>
              <p:cNvPr id="39" name="Oval 38"/>
              <p:cNvSpPr/>
              <p:nvPr/>
            </p:nvSpPr>
            <p:spPr bwMode="auto">
              <a:xfrm>
                <a:off x="191072" y="1831526"/>
                <a:ext cx="3493825" cy="3505415"/>
              </a:xfrm>
              <a:prstGeom prst="ellipse">
                <a:avLst/>
              </a:prstGeom>
              <a:solidFill>
                <a:srgbClr val="0070C0"/>
              </a:solidFill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>
                  <a:lnSpc>
                    <a:spcPct val="100000"/>
                  </a:lnSpc>
                </a:pPr>
                <a:endParaRPr lang="en-US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40" name="Oval 39"/>
              <p:cNvSpPr>
                <a:spLocks noChangeAspect="1"/>
              </p:cNvSpPr>
              <p:nvPr/>
            </p:nvSpPr>
            <p:spPr bwMode="auto">
              <a:xfrm>
                <a:off x="264711" y="1905410"/>
                <a:ext cx="3346545" cy="3357648"/>
              </a:xfrm>
              <a:prstGeom prst="ellipse">
                <a:avLst/>
              </a:prstGeom>
              <a:solidFill>
                <a:srgbClr val="0070C0"/>
              </a:solidFill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bg1"/>
                    </a:solidFill>
                    <a:latin typeface="Arial" charset="0"/>
                  </a:rPr>
                  <a:t>Status &amp;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bg1"/>
                    </a:solidFill>
                    <a:latin typeface="Arial" charset="0"/>
                  </a:rPr>
                  <a:t>Help</a:t>
                </a:r>
              </a:p>
            </p:txBody>
          </p:sp>
        </p:grpSp>
        <p:grpSp>
          <p:nvGrpSpPr>
            <p:cNvPr id="41" name="Group 40"/>
            <p:cNvGrpSpPr>
              <a:grpSpLocks noChangeAspect="1"/>
            </p:cNvGrpSpPr>
            <p:nvPr/>
          </p:nvGrpSpPr>
          <p:grpSpPr>
            <a:xfrm>
              <a:off x="-28730" y="3252108"/>
              <a:ext cx="1222838" cy="1226896"/>
              <a:chOff x="191072" y="1831527"/>
              <a:chExt cx="3493825" cy="3505416"/>
            </a:xfrm>
          </p:grpSpPr>
          <p:sp>
            <p:nvSpPr>
              <p:cNvPr id="42" name="Oval 41"/>
              <p:cNvSpPr/>
              <p:nvPr/>
            </p:nvSpPr>
            <p:spPr bwMode="auto">
              <a:xfrm>
                <a:off x="191072" y="1831527"/>
                <a:ext cx="3493825" cy="3505416"/>
              </a:xfrm>
              <a:prstGeom prst="ellipse">
                <a:avLst/>
              </a:prstGeom>
              <a:solidFill>
                <a:srgbClr val="0070C0"/>
              </a:solidFill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>
                  <a:lnSpc>
                    <a:spcPct val="100000"/>
                  </a:lnSpc>
                </a:pPr>
                <a:endParaRPr lang="en-US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43" name="Oval 42"/>
              <p:cNvSpPr>
                <a:spLocks noChangeAspect="1"/>
              </p:cNvSpPr>
              <p:nvPr/>
            </p:nvSpPr>
            <p:spPr bwMode="auto">
              <a:xfrm>
                <a:off x="264710" y="1905411"/>
                <a:ext cx="3346545" cy="3357648"/>
              </a:xfrm>
              <a:prstGeom prst="ellipse">
                <a:avLst/>
              </a:prstGeom>
              <a:solidFill>
                <a:srgbClr val="0070C0"/>
              </a:solidFill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bg1"/>
                    </a:solidFill>
                    <a:latin typeface="Arial" charset="0"/>
                  </a:rPr>
                  <a:t>Offers &amp;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bg1"/>
                    </a:solidFill>
                    <a:latin typeface="Arial" charset="0"/>
                  </a:rPr>
                  <a:t>Advice</a:t>
                </a:r>
              </a:p>
            </p:txBody>
          </p:sp>
        </p:grpSp>
        <p:grpSp>
          <p:nvGrpSpPr>
            <p:cNvPr id="44" name="Group 43"/>
            <p:cNvGrpSpPr>
              <a:grpSpLocks noChangeAspect="1"/>
            </p:cNvGrpSpPr>
            <p:nvPr/>
          </p:nvGrpSpPr>
          <p:grpSpPr>
            <a:xfrm>
              <a:off x="1222839" y="3226249"/>
              <a:ext cx="1222838" cy="1226896"/>
              <a:chOff x="191072" y="1831527"/>
              <a:chExt cx="3493825" cy="3505416"/>
            </a:xfrm>
          </p:grpSpPr>
          <p:sp>
            <p:nvSpPr>
              <p:cNvPr id="45" name="Oval 44"/>
              <p:cNvSpPr/>
              <p:nvPr/>
            </p:nvSpPr>
            <p:spPr bwMode="auto">
              <a:xfrm>
                <a:off x="191072" y="1831527"/>
                <a:ext cx="3493825" cy="3505416"/>
              </a:xfrm>
              <a:prstGeom prst="ellipse">
                <a:avLst/>
              </a:prstGeom>
              <a:solidFill>
                <a:srgbClr val="0070C0"/>
              </a:solidFill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>
                  <a:lnSpc>
                    <a:spcPct val="100000"/>
                  </a:lnSpc>
                </a:pPr>
                <a:endParaRPr lang="en-US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46" name="Oval 45"/>
              <p:cNvSpPr>
                <a:spLocks noChangeAspect="1"/>
              </p:cNvSpPr>
              <p:nvPr/>
            </p:nvSpPr>
            <p:spPr bwMode="auto">
              <a:xfrm>
                <a:off x="264710" y="1905411"/>
                <a:ext cx="3346545" cy="3357648"/>
              </a:xfrm>
              <a:prstGeom prst="ellipse">
                <a:avLst/>
              </a:prstGeom>
              <a:solidFill>
                <a:srgbClr val="0070C0"/>
              </a:solidFill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bg1"/>
                    </a:solidFill>
                    <a:latin typeface="Arial" charset="0"/>
                  </a:rPr>
                  <a:t>Benefits &amp;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bg1"/>
                    </a:solidFill>
                    <a:latin typeface="Arial" charset="0"/>
                  </a:rPr>
                  <a:t>Appreciation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9238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ight Arrow 26"/>
          <p:cNvSpPr/>
          <p:nvPr/>
        </p:nvSpPr>
        <p:spPr bwMode="auto">
          <a:xfrm>
            <a:off x="0" y="2632161"/>
            <a:ext cx="9144001" cy="1873919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gray">
          <a:xfrm>
            <a:off x="1" y="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0" dirty="0">
                <a:solidFill>
                  <a:schemeClr val="bg1"/>
                </a:solidFill>
                <a:cs typeface="Garamond"/>
              </a:rPr>
              <a:t>The solution also supports an underlying business objective and measurable business result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3327279" y="4113072"/>
            <a:ext cx="2053218" cy="85733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Digital Engagement</a:t>
            </a:r>
          </a:p>
          <a:p>
            <a:pPr marL="109538" indent="-10953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Reliance on Digital</a:t>
            </a:r>
          </a:p>
          <a:p>
            <a:pPr marL="109538" indent="-10953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Use of Digital features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327279" y="3139521"/>
            <a:ext cx="2053219" cy="85669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Product Engagement</a:t>
            </a:r>
          </a:p>
          <a:p>
            <a:pPr marL="109538" indent="-10953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Awareness benefits </a:t>
            </a:r>
          </a:p>
          <a:p>
            <a:pPr marL="109538" indent="-10953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Use of benefits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329169" y="2218090"/>
            <a:ext cx="2053219" cy="788449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Brand Engagement</a:t>
            </a:r>
            <a:endParaRPr lang="en-US" sz="1200" b="0" dirty="0">
              <a:solidFill>
                <a:schemeClr val="tx2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Retention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kumimoji="0" lang="en-US" sz="1200" b="0" i="0" u="none" strike="noStrike" cap="none" normalizeH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Satisfaction</a:t>
            </a:r>
            <a:endParaRPr kumimoji="0" lang="en-US" sz="1200" b="1" i="0" u="none" strike="noStrike" cap="none" normalizeH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28730" y="2340973"/>
            <a:ext cx="2474407" cy="2088816"/>
            <a:chOff x="-28730" y="2390188"/>
            <a:chExt cx="2474407" cy="2088816"/>
          </a:xfrm>
        </p:grpSpPr>
        <p:grpSp>
          <p:nvGrpSpPr>
            <p:cNvPr id="28" name="Group 27"/>
            <p:cNvGrpSpPr>
              <a:grpSpLocks noChangeAspect="1"/>
            </p:cNvGrpSpPr>
            <p:nvPr/>
          </p:nvGrpSpPr>
          <p:grpSpPr>
            <a:xfrm>
              <a:off x="585646" y="2390188"/>
              <a:ext cx="1222838" cy="1226896"/>
              <a:chOff x="191072" y="1831526"/>
              <a:chExt cx="3493825" cy="3505415"/>
            </a:xfrm>
          </p:grpSpPr>
          <p:sp>
            <p:nvSpPr>
              <p:cNvPr id="29" name="Oval 28"/>
              <p:cNvSpPr/>
              <p:nvPr/>
            </p:nvSpPr>
            <p:spPr bwMode="auto">
              <a:xfrm>
                <a:off x="191072" y="1831526"/>
                <a:ext cx="3493825" cy="3505415"/>
              </a:xfrm>
              <a:prstGeom prst="ellipse">
                <a:avLst/>
              </a:prstGeom>
              <a:solidFill>
                <a:srgbClr val="0070C0"/>
              </a:solidFill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>
                  <a:lnSpc>
                    <a:spcPct val="100000"/>
                  </a:lnSpc>
                </a:pPr>
                <a:endParaRPr lang="en-US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31" name="Oval 30"/>
              <p:cNvSpPr>
                <a:spLocks noChangeAspect="1"/>
              </p:cNvSpPr>
              <p:nvPr/>
            </p:nvSpPr>
            <p:spPr bwMode="auto">
              <a:xfrm>
                <a:off x="264711" y="1905410"/>
                <a:ext cx="3346545" cy="3357648"/>
              </a:xfrm>
              <a:prstGeom prst="ellipse">
                <a:avLst/>
              </a:prstGeom>
              <a:solidFill>
                <a:srgbClr val="0070C0"/>
              </a:solidFill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bg1"/>
                    </a:solidFill>
                    <a:latin typeface="Arial" charset="0"/>
                  </a:rPr>
                  <a:t>Status &amp;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bg1"/>
                    </a:solidFill>
                    <a:latin typeface="Arial" charset="0"/>
                  </a:rPr>
                  <a:t>Help</a:t>
                </a:r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>
              <a:off x="-28730" y="3252108"/>
              <a:ext cx="1222838" cy="1226896"/>
              <a:chOff x="191072" y="1831527"/>
              <a:chExt cx="3493825" cy="3505416"/>
            </a:xfrm>
          </p:grpSpPr>
          <p:sp>
            <p:nvSpPr>
              <p:cNvPr id="33" name="Oval 32"/>
              <p:cNvSpPr/>
              <p:nvPr/>
            </p:nvSpPr>
            <p:spPr bwMode="auto">
              <a:xfrm>
                <a:off x="191072" y="1831527"/>
                <a:ext cx="3493825" cy="3505416"/>
              </a:xfrm>
              <a:prstGeom prst="ellipse">
                <a:avLst/>
              </a:prstGeom>
              <a:solidFill>
                <a:srgbClr val="0070C0"/>
              </a:solidFill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>
                  <a:lnSpc>
                    <a:spcPct val="100000"/>
                  </a:lnSpc>
                </a:pPr>
                <a:endParaRPr lang="en-US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34" name="Oval 33"/>
              <p:cNvSpPr>
                <a:spLocks noChangeAspect="1"/>
              </p:cNvSpPr>
              <p:nvPr/>
            </p:nvSpPr>
            <p:spPr bwMode="auto">
              <a:xfrm>
                <a:off x="264710" y="1905411"/>
                <a:ext cx="3346545" cy="3357648"/>
              </a:xfrm>
              <a:prstGeom prst="ellipse">
                <a:avLst/>
              </a:prstGeom>
              <a:solidFill>
                <a:srgbClr val="0070C0"/>
              </a:solidFill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bg1"/>
                    </a:solidFill>
                    <a:latin typeface="Arial" charset="0"/>
                  </a:rPr>
                  <a:t>Offers &amp;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bg1"/>
                    </a:solidFill>
                    <a:latin typeface="Arial" charset="0"/>
                  </a:rPr>
                  <a:t>Advice</a:t>
                </a:r>
              </a:p>
            </p:txBody>
          </p:sp>
        </p:grpSp>
        <p:grpSp>
          <p:nvGrpSpPr>
            <p:cNvPr id="35" name="Group 34"/>
            <p:cNvGrpSpPr>
              <a:grpSpLocks noChangeAspect="1"/>
            </p:cNvGrpSpPr>
            <p:nvPr/>
          </p:nvGrpSpPr>
          <p:grpSpPr>
            <a:xfrm>
              <a:off x="1222839" y="3226249"/>
              <a:ext cx="1222838" cy="1226896"/>
              <a:chOff x="191072" y="1831527"/>
              <a:chExt cx="3493825" cy="3505416"/>
            </a:xfrm>
          </p:grpSpPr>
          <p:sp>
            <p:nvSpPr>
              <p:cNvPr id="36" name="Oval 35"/>
              <p:cNvSpPr/>
              <p:nvPr/>
            </p:nvSpPr>
            <p:spPr bwMode="auto">
              <a:xfrm>
                <a:off x="191072" y="1831527"/>
                <a:ext cx="3493825" cy="3505416"/>
              </a:xfrm>
              <a:prstGeom prst="ellipse">
                <a:avLst/>
              </a:prstGeom>
              <a:solidFill>
                <a:srgbClr val="0070C0"/>
              </a:solidFill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>
                  <a:lnSpc>
                    <a:spcPct val="100000"/>
                  </a:lnSpc>
                </a:pPr>
                <a:endParaRPr lang="en-US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37" name="Oval 36"/>
              <p:cNvSpPr>
                <a:spLocks noChangeAspect="1"/>
              </p:cNvSpPr>
              <p:nvPr/>
            </p:nvSpPr>
            <p:spPr bwMode="auto">
              <a:xfrm>
                <a:off x="264710" y="1905411"/>
                <a:ext cx="3346545" cy="3357648"/>
              </a:xfrm>
              <a:prstGeom prst="ellipse">
                <a:avLst/>
              </a:prstGeom>
              <a:solidFill>
                <a:srgbClr val="0070C0"/>
              </a:solidFill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bg1"/>
                    </a:solidFill>
                    <a:latin typeface="Arial" charset="0"/>
                  </a:rPr>
                  <a:t>Benefits &amp;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bg1"/>
                    </a:solidFill>
                    <a:latin typeface="Arial" charset="0"/>
                  </a:rPr>
                  <a:t>Appreciation</a:t>
                </a: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5717858" y="2417264"/>
            <a:ext cx="2474407" cy="2088816"/>
            <a:chOff x="5492832" y="2340973"/>
            <a:chExt cx="2474407" cy="2088816"/>
          </a:xfrm>
        </p:grpSpPr>
        <p:grpSp>
          <p:nvGrpSpPr>
            <p:cNvPr id="38" name="Group 37"/>
            <p:cNvGrpSpPr>
              <a:grpSpLocks noChangeAspect="1"/>
            </p:cNvGrpSpPr>
            <p:nvPr/>
          </p:nvGrpSpPr>
          <p:grpSpPr>
            <a:xfrm>
              <a:off x="6107208" y="2340973"/>
              <a:ext cx="1222838" cy="1226896"/>
              <a:chOff x="191072" y="1831526"/>
              <a:chExt cx="3493825" cy="3505415"/>
            </a:xfrm>
          </p:grpSpPr>
          <p:sp>
            <p:nvSpPr>
              <p:cNvPr id="39" name="Oval 38"/>
              <p:cNvSpPr/>
              <p:nvPr/>
            </p:nvSpPr>
            <p:spPr bwMode="auto">
              <a:xfrm>
                <a:off x="191072" y="1831526"/>
                <a:ext cx="3493825" cy="3505415"/>
              </a:xfrm>
              <a:prstGeom prst="ellipse">
                <a:avLst/>
              </a:prstGeom>
              <a:solidFill>
                <a:srgbClr val="0070C0"/>
              </a:solidFill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>
                  <a:lnSpc>
                    <a:spcPct val="100000"/>
                  </a:lnSpc>
                </a:pPr>
                <a:endParaRPr lang="en-US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40" name="Oval 39"/>
              <p:cNvSpPr>
                <a:spLocks noChangeAspect="1"/>
              </p:cNvSpPr>
              <p:nvPr/>
            </p:nvSpPr>
            <p:spPr bwMode="auto">
              <a:xfrm>
                <a:off x="264711" y="1905410"/>
                <a:ext cx="3346545" cy="3357648"/>
              </a:xfrm>
              <a:prstGeom prst="ellipse">
                <a:avLst/>
              </a:prstGeom>
              <a:solidFill>
                <a:srgbClr val="0070C0"/>
              </a:solidFill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bg1"/>
                    </a:solidFill>
                    <a:latin typeface="Arial" charset="0"/>
                  </a:rPr>
                  <a:t>Revenue</a:t>
                </a:r>
              </a:p>
            </p:txBody>
          </p:sp>
        </p:grpSp>
        <p:grpSp>
          <p:nvGrpSpPr>
            <p:cNvPr id="41" name="Group 40"/>
            <p:cNvGrpSpPr>
              <a:grpSpLocks noChangeAspect="1"/>
            </p:cNvGrpSpPr>
            <p:nvPr/>
          </p:nvGrpSpPr>
          <p:grpSpPr>
            <a:xfrm>
              <a:off x="5492832" y="3202893"/>
              <a:ext cx="1222838" cy="1226896"/>
              <a:chOff x="191072" y="1831527"/>
              <a:chExt cx="3493825" cy="3505416"/>
            </a:xfrm>
          </p:grpSpPr>
          <p:sp>
            <p:nvSpPr>
              <p:cNvPr id="42" name="Oval 41"/>
              <p:cNvSpPr/>
              <p:nvPr/>
            </p:nvSpPr>
            <p:spPr bwMode="auto">
              <a:xfrm>
                <a:off x="191072" y="1831527"/>
                <a:ext cx="3493825" cy="3505416"/>
              </a:xfrm>
              <a:prstGeom prst="ellipse">
                <a:avLst/>
              </a:prstGeom>
              <a:solidFill>
                <a:srgbClr val="0070C0"/>
              </a:solidFill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>
                  <a:lnSpc>
                    <a:spcPct val="100000"/>
                  </a:lnSpc>
                </a:pPr>
                <a:endParaRPr lang="en-US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43" name="Oval 42"/>
              <p:cNvSpPr>
                <a:spLocks noChangeAspect="1"/>
              </p:cNvSpPr>
              <p:nvPr/>
            </p:nvSpPr>
            <p:spPr bwMode="auto">
              <a:xfrm>
                <a:off x="264710" y="1905411"/>
                <a:ext cx="3346545" cy="3357648"/>
              </a:xfrm>
              <a:prstGeom prst="ellipse">
                <a:avLst/>
              </a:prstGeom>
              <a:solidFill>
                <a:srgbClr val="0070C0"/>
              </a:solidFill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bg1"/>
                    </a:solidFill>
                    <a:latin typeface="Arial" charset="0"/>
                  </a:rPr>
                  <a:t>Savings</a:t>
                </a:r>
              </a:p>
            </p:txBody>
          </p:sp>
        </p:grpSp>
        <p:grpSp>
          <p:nvGrpSpPr>
            <p:cNvPr id="44" name="Group 43"/>
            <p:cNvGrpSpPr>
              <a:grpSpLocks noChangeAspect="1"/>
            </p:cNvGrpSpPr>
            <p:nvPr/>
          </p:nvGrpSpPr>
          <p:grpSpPr>
            <a:xfrm>
              <a:off x="6744401" y="3177034"/>
              <a:ext cx="1222838" cy="1226896"/>
              <a:chOff x="191072" y="1831527"/>
              <a:chExt cx="3493825" cy="3505416"/>
            </a:xfrm>
          </p:grpSpPr>
          <p:sp>
            <p:nvSpPr>
              <p:cNvPr id="45" name="Oval 44"/>
              <p:cNvSpPr/>
              <p:nvPr/>
            </p:nvSpPr>
            <p:spPr bwMode="auto">
              <a:xfrm>
                <a:off x="191072" y="1831527"/>
                <a:ext cx="3493825" cy="3505416"/>
              </a:xfrm>
              <a:prstGeom prst="ellipse">
                <a:avLst/>
              </a:prstGeom>
              <a:solidFill>
                <a:srgbClr val="0070C0"/>
              </a:solidFill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>
                  <a:lnSpc>
                    <a:spcPct val="100000"/>
                  </a:lnSpc>
                </a:pPr>
                <a:endParaRPr lang="en-US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46" name="Oval 45"/>
              <p:cNvSpPr>
                <a:spLocks noChangeAspect="1"/>
              </p:cNvSpPr>
              <p:nvPr/>
            </p:nvSpPr>
            <p:spPr bwMode="auto">
              <a:xfrm>
                <a:off x="264710" y="1905411"/>
                <a:ext cx="3346545" cy="3357648"/>
              </a:xfrm>
              <a:prstGeom prst="ellipse">
                <a:avLst/>
              </a:prstGeom>
              <a:solidFill>
                <a:srgbClr val="0070C0"/>
              </a:solidFill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bg1"/>
                    </a:solidFill>
                    <a:latin typeface="Arial" charset="0"/>
                  </a:rPr>
                  <a:t>NPS</a:t>
                </a:r>
              </a:p>
            </p:txBody>
          </p:sp>
        </p:grpSp>
      </p:grpSp>
      <p:sp>
        <p:nvSpPr>
          <p:cNvPr id="12" name="TextBox 11"/>
          <p:cNvSpPr txBox="1"/>
          <p:nvPr/>
        </p:nvSpPr>
        <p:spPr>
          <a:xfrm>
            <a:off x="588813" y="1767138"/>
            <a:ext cx="1210588" cy="427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Solution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687166" y="1770743"/>
            <a:ext cx="1337226" cy="427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Objective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456429" y="1767138"/>
            <a:ext cx="968535" cy="427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5989909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722998" y="2884867"/>
            <a:ext cx="2514600" cy="19441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sng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Context</a:t>
            </a:r>
          </a:p>
          <a:p>
            <a:pPr marL="342900" indent="-342900" algn="l">
              <a:lnSpc>
                <a:spcPct val="100000"/>
              </a:lnSpc>
              <a:buFont typeface="+mj-lt"/>
              <a:buAutoNum type="arabicPeriod"/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Identify Actionable Segments/ Needs</a:t>
            </a: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Map Journeys &amp; Events</a:t>
            </a: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Define Targeting Strategy (Attributes/ Models/ Placements)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3350024" y="2884865"/>
            <a:ext cx="2514600" cy="194415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u="sng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Content</a:t>
            </a: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Define Solution  (Content, Tools, UX)</a:t>
            </a: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sz="1400" b="0" i="0" strike="noStrike" cap="none" normalizeH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Source/ Build Solution </a:t>
            </a: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sz="1400" b="0" i="0" strike="noStrike" cap="none" normalizeH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Validate Solution (Research/ Content Test)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5980798" y="2874747"/>
            <a:ext cx="2664538" cy="195353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u="sng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Conversion</a:t>
            </a: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sz="1400" b="0" i="0" strike="noStrike" cap="none" normalizeH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Define Test &amp; Objectives/ KPIs </a:t>
            </a: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sz="1400" b="0" i="0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Run Experiment/</a:t>
            </a:r>
            <a:r>
              <a:rPr kumimoji="0" lang="en-US" sz="1400" b="0" i="0" strike="noStrike" cap="none" normalizeH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Measure Result</a:t>
            </a: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Learn &amp; </a:t>
            </a:r>
            <a:r>
              <a:rPr kumimoji="0" lang="en-US" sz="1400" b="0" i="0" strike="noStrike" cap="none" normalizeH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Refine</a:t>
            </a: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Scale/ Automate</a:t>
            </a:r>
            <a:endParaRPr kumimoji="0" lang="en-US" sz="1400" b="0" i="0" strike="noStrike" cap="none" normalizeH="0" baseline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716752" y="2295996"/>
            <a:ext cx="7928584" cy="48421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PERSONALIZATION PLAYBOOK</a:t>
            </a:r>
          </a:p>
        </p:txBody>
      </p:sp>
      <p:sp>
        <p:nvSpPr>
          <p:cNvPr id="8" name="Down Arrow 7"/>
          <p:cNvSpPr/>
          <p:nvPr/>
        </p:nvSpPr>
        <p:spPr bwMode="auto">
          <a:xfrm rot="10800000">
            <a:off x="1406336" y="4999403"/>
            <a:ext cx="876300" cy="509258"/>
          </a:xfrm>
          <a:prstGeom prst="downArrow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441514" y="5625219"/>
            <a:ext cx="4572000" cy="307777"/>
          </a:xfrm>
          <a:prstGeom prst="rect">
            <a:avLst/>
          </a:prstGeom>
          <a:ln>
            <a:noFill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Research &amp; Analysis</a:t>
            </a:r>
          </a:p>
        </p:txBody>
      </p:sp>
      <p:sp>
        <p:nvSpPr>
          <p:cNvPr id="24" name="Down Arrow 23"/>
          <p:cNvSpPr/>
          <p:nvPr/>
        </p:nvSpPr>
        <p:spPr bwMode="auto">
          <a:xfrm rot="10800000">
            <a:off x="4138508" y="4999403"/>
            <a:ext cx="876300" cy="509258"/>
          </a:xfrm>
          <a:prstGeom prst="downArrow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282636" y="5625219"/>
            <a:ext cx="4572000" cy="307777"/>
          </a:xfrm>
          <a:prstGeom prst="rect">
            <a:avLst/>
          </a:prstGeom>
          <a:ln>
            <a:noFill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Design Thinking</a:t>
            </a:r>
          </a:p>
        </p:txBody>
      </p:sp>
      <p:sp>
        <p:nvSpPr>
          <p:cNvPr id="29" name="Down Arrow 28"/>
          <p:cNvSpPr/>
          <p:nvPr/>
        </p:nvSpPr>
        <p:spPr bwMode="auto">
          <a:xfrm rot="10800000">
            <a:off x="6946120" y="4999403"/>
            <a:ext cx="876300" cy="509258"/>
          </a:xfrm>
          <a:prstGeom prst="downArrow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098269" y="5625219"/>
            <a:ext cx="4572000" cy="307777"/>
          </a:xfrm>
          <a:prstGeom prst="rect">
            <a:avLst/>
          </a:prstGeom>
          <a:ln>
            <a:noFill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Test &amp; Learn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 bwMode="gray">
          <a:xfrm>
            <a:off x="1" y="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0" dirty="0"/>
              <a:t>The Personalization Playbook is a repeatable process that will allow us validate, scale, and automate needs-based solutions</a:t>
            </a:r>
            <a:endParaRPr lang="en-US" b="0" dirty="0">
              <a:solidFill>
                <a:schemeClr val="bg1"/>
              </a:solidFill>
              <a:cs typeface="Garamond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3288124" y="1904794"/>
            <a:ext cx="2514600" cy="328599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Guide Me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5864624" y="1904794"/>
            <a:ext cx="2780712" cy="328599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Reward Me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66406" y="1276979"/>
            <a:ext cx="3358035" cy="3508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</a:rPr>
              <a:t>KNOW ME, MY SITUATION, &amp; GOALS</a:t>
            </a:r>
          </a:p>
        </p:txBody>
      </p:sp>
      <p:cxnSp>
        <p:nvCxnSpPr>
          <p:cNvPr id="26" name="Straight Connector 25"/>
          <p:cNvCxnSpPr>
            <a:stCxn id="25" idx="2"/>
            <a:endCxn id="20" idx="0"/>
          </p:cNvCxnSpPr>
          <p:nvPr/>
        </p:nvCxnSpPr>
        <p:spPr bwMode="auto">
          <a:xfrm>
            <a:off x="4545424" y="1627844"/>
            <a:ext cx="0" cy="276950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25" idx="2"/>
            <a:endCxn id="22" idx="0"/>
          </p:cNvCxnSpPr>
          <p:nvPr/>
        </p:nvCxnSpPr>
        <p:spPr bwMode="auto">
          <a:xfrm>
            <a:off x="4545424" y="1627844"/>
            <a:ext cx="2709556" cy="276950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/>
          <p:cNvSpPr/>
          <p:nvPr/>
        </p:nvSpPr>
        <p:spPr bwMode="auto">
          <a:xfrm>
            <a:off x="722998" y="1904794"/>
            <a:ext cx="2499966" cy="328599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Protect</a:t>
            </a:r>
            <a:r>
              <a:rPr kumimoji="0" lang="en-US" sz="1400" b="1" i="0" u="none" strike="noStrike" cap="none" normalizeH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Me</a:t>
            </a:r>
            <a:endParaRPr kumimoji="0" lang="en-US" sz="1400" b="1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cxnSp>
        <p:nvCxnSpPr>
          <p:cNvPr id="32" name="Straight Connector 31"/>
          <p:cNvCxnSpPr>
            <a:stCxn id="25" idx="2"/>
            <a:endCxn id="31" idx="0"/>
          </p:cNvCxnSpPr>
          <p:nvPr/>
        </p:nvCxnSpPr>
        <p:spPr bwMode="auto">
          <a:xfrm flipH="1">
            <a:off x="1972981" y="1627844"/>
            <a:ext cx="2572443" cy="276950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322431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gray">
          <a:xfrm>
            <a:off x="1" y="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latin typeface="Arial"/>
                <a:cs typeface="Garamond"/>
              </a:rPr>
              <a:t>The Personalization Approach will evolve and integrate the key components needed to support the strategy</a:t>
            </a:r>
            <a:endParaRPr kumimoji="0" lang="en-US" sz="22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S PGothic" pitchFamily="34" charset="-128"/>
              <a:cs typeface="Garamond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1127760" y="1338263"/>
            <a:ext cx="6705600" cy="54133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Personalization Strategy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What </a:t>
            </a: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needs can we address?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1127760" y="2011680"/>
            <a:ext cx="1981200" cy="4267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Business Needs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3497580" y="2011680"/>
            <a:ext cx="1981200" cy="4267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Playbook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1127760" y="2565400"/>
            <a:ext cx="6705600" cy="54133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Personalization Approach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What is required to address the needs?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3497580" y="3249280"/>
            <a:ext cx="1981200" cy="5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Data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1127760" y="3249280"/>
            <a:ext cx="1981200" cy="50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CX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5859780" y="3929908"/>
            <a:ext cx="1981200" cy="75946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>
              <a:lnSpc>
                <a:spcPct val="100000"/>
              </a:lnSpc>
              <a:defRPr/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Best Expected   Benefit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5859780" y="3248132"/>
            <a:ext cx="1981200" cy="51029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Decisioning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3497580" y="3919116"/>
            <a:ext cx="1981200" cy="78105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Real-Time Customer</a:t>
            </a: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 Context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1127760" y="3919116"/>
            <a:ext cx="1981200" cy="78105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>
              <a:lnSpc>
                <a:spcPct val="100000"/>
              </a:lnSpc>
              <a:defRPr/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Needs-Based   Content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1135380" y="4800600"/>
            <a:ext cx="6705600" cy="54133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Machine Learning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How</a:t>
            </a: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 do we optimize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?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1127760" y="5413828"/>
            <a:ext cx="1981200" cy="61468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Insights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3497580" y="5413828"/>
            <a:ext cx="1981200" cy="61468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Propensity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5859780" y="5413828"/>
            <a:ext cx="1981200" cy="61468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Response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5859780" y="2011680"/>
            <a:ext cx="1981200" cy="4267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Customer Needs</a:t>
            </a:r>
          </a:p>
        </p:txBody>
      </p:sp>
      <p:cxnSp>
        <p:nvCxnSpPr>
          <p:cNvPr id="44" name="Straight Arrow Connector 43"/>
          <p:cNvCxnSpPr/>
          <p:nvPr/>
        </p:nvCxnSpPr>
        <p:spPr bwMode="auto">
          <a:xfrm flipV="1">
            <a:off x="6842760" y="3766341"/>
            <a:ext cx="0" cy="159540"/>
          </a:xfrm>
          <a:prstGeom prst="straightConnector1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/>
          <p:cNvCxnSpPr>
            <a:stCxn id="37" idx="0"/>
            <a:endCxn id="33" idx="2"/>
          </p:cNvCxnSpPr>
          <p:nvPr/>
        </p:nvCxnSpPr>
        <p:spPr bwMode="auto">
          <a:xfrm flipV="1">
            <a:off x="4488180" y="3757280"/>
            <a:ext cx="0" cy="161836"/>
          </a:xfrm>
          <a:prstGeom prst="straightConnector1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Arrow Connector 45"/>
          <p:cNvCxnSpPr>
            <a:stCxn id="38" idx="0"/>
            <a:endCxn id="34" idx="2"/>
          </p:cNvCxnSpPr>
          <p:nvPr/>
        </p:nvCxnSpPr>
        <p:spPr bwMode="auto">
          <a:xfrm flipV="1">
            <a:off x="2118360" y="3757280"/>
            <a:ext cx="0" cy="161836"/>
          </a:xfrm>
          <a:prstGeom prst="straightConnector1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Arrow Connector 46"/>
          <p:cNvCxnSpPr/>
          <p:nvPr/>
        </p:nvCxnSpPr>
        <p:spPr bwMode="auto">
          <a:xfrm flipH="1">
            <a:off x="5478780" y="2225040"/>
            <a:ext cx="381000" cy="0"/>
          </a:xfrm>
          <a:prstGeom prst="straightConnector1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/>
          <p:cNvCxnSpPr/>
          <p:nvPr/>
        </p:nvCxnSpPr>
        <p:spPr bwMode="auto">
          <a:xfrm>
            <a:off x="3108960" y="2225040"/>
            <a:ext cx="388620" cy="0"/>
          </a:xfrm>
          <a:prstGeom prst="straightConnector1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403407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0" y="2920621"/>
            <a:ext cx="9144000" cy="109807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</a:pPr>
            <a:r>
              <a:rPr lang="en-US" sz="2400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…and why should Capital One pursue it?</a:t>
            </a:r>
          </a:p>
        </p:txBody>
      </p:sp>
      <p:sp>
        <p:nvSpPr>
          <p:cNvPr id="5" name="Arrow: Striped Right 4"/>
          <p:cNvSpPr/>
          <p:nvPr/>
        </p:nvSpPr>
        <p:spPr bwMode="auto">
          <a:xfrm>
            <a:off x="0" y="16041"/>
            <a:ext cx="9079832" cy="2037347"/>
          </a:xfrm>
          <a:prstGeom prst="stripedRightArrow">
            <a:avLst>
              <a:gd name="adj1" fmla="val 50000"/>
              <a:gd name="adj2" fmla="val 51004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</a:pPr>
            <a:r>
              <a:rPr lang="en-US" sz="2800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What is Personalization?</a:t>
            </a:r>
          </a:p>
        </p:txBody>
      </p:sp>
    </p:spTree>
    <p:extLst>
      <p:ext uri="{BB962C8B-B14F-4D97-AF65-F5344CB8AC3E}">
        <p14:creationId xmlns:p14="http://schemas.microsoft.com/office/powerpoint/2010/main" val="2447439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3145929" y="1981200"/>
            <a:ext cx="2835442" cy="704491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Guide</a:t>
            </a:r>
            <a:r>
              <a:rPr kumimoji="0" lang="en-US" sz="1400" b="1" i="0" u="none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Me</a:t>
            </a:r>
          </a:p>
          <a:p>
            <a:pPr>
              <a:lnSpc>
                <a:spcPct val="100000"/>
              </a:lnSpc>
            </a:pPr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Help customers improve, grow, &amp; achieve goals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6117729" y="1981200"/>
            <a:ext cx="2835442" cy="704491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Reward Me</a:t>
            </a:r>
          </a:p>
          <a:p>
            <a:pPr>
              <a:lnSpc>
                <a:spcPct val="100000"/>
              </a:lnSpc>
            </a:pPr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Help customers get value &amp;             feel valued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92983" y="1295399"/>
            <a:ext cx="3358035" cy="3508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</a:rPr>
              <a:t>KNOW ME, MY SITUATION, &amp; GOALS</a:t>
            </a:r>
          </a:p>
        </p:txBody>
      </p:sp>
      <p:cxnSp>
        <p:nvCxnSpPr>
          <p:cNvPr id="15" name="Straight Connector 14"/>
          <p:cNvCxnSpPr>
            <a:stCxn id="13" idx="2"/>
            <a:endCxn id="6" idx="0"/>
          </p:cNvCxnSpPr>
          <p:nvPr/>
        </p:nvCxnSpPr>
        <p:spPr bwMode="auto">
          <a:xfrm flipH="1">
            <a:off x="4563650" y="1646264"/>
            <a:ext cx="8351" cy="334936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/>
          <p:cNvCxnSpPr>
            <a:stCxn id="13" idx="2"/>
            <a:endCxn id="7" idx="0"/>
          </p:cNvCxnSpPr>
          <p:nvPr/>
        </p:nvCxnSpPr>
        <p:spPr bwMode="auto">
          <a:xfrm>
            <a:off x="4572001" y="1646264"/>
            <a:ext cx="2963449" cy="334936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4"/>
          <p:cNvSpPr/>
          <p:nvPr/>
        </p:nvSpPr>
        <p:spPr bwMode="auto">
          <a:xfrm>
            <a:off x="3145929" y="2743200"/>
            <a:ext cx="2835442" cy="1495927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Advise how to avoid fees/ penalties</a:t>
            </a:r>
          </a:p>
          <a:p>
            <a:pPr>
              <a:lnSpc>
                <a:spcPct val="150000"/>
              </a:lnSpc>
            </a:pPr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Reinforce positive behavior</a:t>
            </a:r>
          </a:p>
          <a:p>
            <a:pPr>
              <a:lnSpc>
                <a:spcPct val="150000"/>
              </a:lnSpc>
            </a:pPr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Provide financial guidance (short/long)</a:t>
            </a:r>
          </a:p>
          <a:p>
            <a:pPr>
              <a:lnSpc>
                <a:spcPct val="150000"/>
              </a:lnSpc>
            </a:pPr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Suggest services that benefit me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3145929" y="4772399"/>
            <a:ext cx="2835442" cy="152400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</a:pPr>
            <a:r>
              <a:rPr lang="en-US" sz="1200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Augment onboarding/ digital campaigns and help with:</a:t>
            </a:r>
            <a:endParaRPr lang="en-US" sz="1200" b="0" i="1" dirty="0">
              <a:solidFill>
                <a:schemeClr val="tx2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>
              <a:lnSpc>
                <a:spcPct val="150000"/>
              </a:lnSpc>
            </a:pPr>
            <a:r>
              <a:rPr lang="en-US" sz="1200" b="0" i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Contextual Recommendations</a:t>
            </a:r>
          </a:p>
          <a:p>
            <a:pPr>
              <a:lnSpc>
                <a:spcPct val="150000"/>
              </a:lnSpc>
            </a:pPr>
            <a:r>
              <a:rPr lang="en-US" sz="1200" b="0" i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Contextual Help &amp; Insights</a:t>
            </a:r>
          </a:p>
          <a:p>
            <a:pPr>
              <a:lnSpc>
                <a:spcPct val="150000"/>
              </a:lnSpc>
            </a:pPr>
            <a:r>
              <a:rPr lang="en-US" sz="1200" b="0" i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Profile &amp; Goal Building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6117729" y="2743200"/>
            <a:ext cx="2835442" cy="1495927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</a:pPr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Highlight value received from account benefits</a:t>
            </a:r>
          </a:p>
          <a:p>
            <a:pPr>
              <a:lnSpc>
                <a:spcPct val="150000"/>
              </a:lnSpc>
            </a:pPr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Highlight value from digital features</a:t>
            </a:r>
          </a:p>
          <a:p>
            <a:pPr>
              <a:lnSpc>
                <a:spcPct val="150000"/>
              </a:lnSpc>
            </a:pPr>
            <a:endParaRPr lang="en-US" sz="200" b="0">
              <a:solidFill>
                <a:schemeClr val="tx2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>
              <a:lnSpc>
                <a:spcPct val="100000"/>
              </a:lnSpc>
            </a:pPr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Acknowledge customer loyalty and value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6125750" y="4772399"/>
            <a:ext cx="2819400" cy="152400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</a:pPr>
            <a:r>
              <a:rPr lang="en-US" sz="1200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Generate awareness of COF benefits and customer appreciation by:</a:t>
            </a:r>
          </a:p>
          <a:p>
            <a:pPr>
              <a:lnSpc>
                <a:spcPct val="150000"/>
              </a:lnSpc>
            </a:pPr>
            <a:r>
              <a:rPr lang="en-US" sz="1200" b="0" i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Benefit Awareness/ Tracking</a:t>
            </a:r>
          </a:p>
          <a:p>
            <a:pPr>
              <a:lnSpc>
                <a:spcPct val="150000"/>
              </a:lnSpc>
            </a:pPr>
            <a:r>
              <a:rPr lang="en-US" sz="1200" b="0" i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Customer Appreciation/ Humanity</a:t>
            </a:r>
          </a:p>
          <a:p>
            <a:pPr>
              <a:lnSpc>
                <a:spcPct val="150000"/>
              </a:lnSpc>
            </a:pPr>
            <a:r>
              <a:rPr lang="en-US" sz="1200" b="0" i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Change Banking For Good Stories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152401" y="4327760"/>
            <a:ext cx="8800770" cy="35350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PERSONALIZED</a:t>
            </a:r>
            <a:r>
              <a:rPr kumimoji="0" lang="en-US" sz="1400" b="1" i="0" u="none" strike="noStrike" cap="none" normalizeH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CONTENT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gray">
          <a:xfrm>
            <a:off x="1" y="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0" dirty="0"/>
              <a:t>Our CX approach will be to integrate personalized content into the EASE experience as we shape it towards a future state</a:t>
            </a:r>
            <a:endParaRPr lang="en-US" b="0" dirty="0">
              <a:solidFill>
                <a:schemeClr val="bg1"/>
              </a:solidFill>
              <a:cs typeface="Garamond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155243" y="1980830"/>
            <a:ext cx="2835442" cy="702581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Protect</a:t>
            </a:r>
            <a:r>
              <a:rPr kumimoji="0" lang="en-US" sz="1400" b="1" i="0" u="none" strike="noStrike" cap="none" normalizeH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Me</a:t>
            </a:r>
          </a:p>
          <a:p>
            <a:pPr>
              <a:lnSpc>
                <a:spcPct val="100000"/>
              </a:lnSpc>
            </a:pPr>
            <a:r>
              <a:rPr lang="en-US" sz="1200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Help customers stay informed &amp;    avoid mistakes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155243" y="2743200"/>
            <a:ext cx="2835442" cy="1495927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Keep my data and money safe</a:t>
            </a:r>
          </a:p>
          <a:p>
            <a:pPr>
              <a:lnSpc>
                <a:spcPct val="100000"/>
              </a:lnSpc>
            </a:pPr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Proactively warn of an upcoming or potential event</a:t>
            </a:r>
          </a:p>
          <a:p>
            <a:pPr>
              <a:lnSpc>
                <a:spcPct val="100000"/>
              </a:lnSpc>
            </a:pPr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Highlight unusual activity or changes in spending patterns/ bills</a:t>
            </a:r>
          </a:p>
          <a:p>
            <a:pPr>
              <a:lnSpc>
                <a:spcPct val="150000"/>
              </a:lnSpc>
            </a:pPr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Keep me informed on issues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155243" y="4772399"/>
            <a:ext cx="2835442" cy="152400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</a:pPr>
            <a:r>
              <a:rPr lang="en-US" sz="1200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Augment security features and  account alerts with:</a:t>
            </a:r>
          </a:p>
          <a:p>
            <a:pPr>
              <a:lnSpc>
                <a:spcPct val="150000"/>
              </a:lnSpc>
            </a:pPr>
            <a:r>
              <a:rPr lang="en-US" sz="1200" b="0" i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Event Updates/ Trackers</a:t>
            </a:r>
          </a:p>
          <a:p>
            <a:pPr>
              <a:lnSpc>
                <a:spcPct val="150000"/>
              </a:lnSpc>
            </a:pPr>
            <a:r>
              <a:rPr lang="en-US" sz="1200" b="0" i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Contextual Help &amp; Insights</a:t>
            </a:r>
          </a:p>
          <a:p>
            <a:pPr>
              <a:lnSpc>
                <a:spcPct val="100000"/>
              </a:lnSpc>
            </a:pPr>
            <a:r>
              <a:rPr lang="en-US" sz="1200" b="0" i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Proactive Alerts</a:t>
            </a:r>
          </a:p>
        </p:txBody>
      </p:sp>
      <p:cxnSp>
        <p:nvCxnSpPr>
          <p:cNvPr id="23" name="Straight Connector 22"/>
          <p:cNvCxnSpPr>
            <a:stCxn id="13" idx="2"/>
            <a:endCxn id="20" idx="0"/>
          </p:cNvCxnSpPr>
          <p:nvPr/>
        </p:nvCxnSpPr>
        <p:spPr bwMode="auto">
          <a:xfrm flipH="1">
            <a:off x="1572964" y="1646264"/>
            <a:ext cx="2999037" cy="334566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1647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gray">
          <a:xfrm>
            <a:off x="1" y="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0" dirty="0">
                <a:solidFill>
                  <a:schemeClr val="bg1"/>
                </a:solidFill>
                <a:cs typeface="Garamond"/>
              </a:rPr>
              <a:t>Understanding the customer’s Context is critical for identifying the need</a:t>
            </a: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730741141"/>
              </p:ext>
            </p:extLst>
          </p:nvPr>
        </p:nvGraphicFramePr>
        <p:xfrm>
          <a:off x="1117601" y="1096963"/>
          <a:ext cx="6908800" cy="4916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13809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gray">
          <a:xfrm>
            <a:off x="19911" y="-26294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0" dirty="0"/>
              <a:t>Our Data approach will be geared towards creating a real-time Customer Context that allows us to identify and target needs</a:t>
            </a:r>
            <a:endParaRPr lang="en-US" b="0" dirty="0">
              <a:solidFill>
                <a:schemeClr val="bg1"/>
              </a:solidFill>
              <a:cs typeface="Garamond"/>
            </a:endParaRP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218043043"/>
              </p:ext>
            </p:extLst>
          </p:nvPr>
        </p:nvGraphicFramePr>
        <p:xfrm>
          <a:off x="237752" y="1978925"/>
          <a:ext cx="4620795" cy="3422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4133" y="3507474"/>
            <a:ext cx="3348031" cy="3942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Real-Time Customer Context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575709" y="1978925"/>
            <a:ext cx="365015" cy="340850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Decisioning</a:t>
            </a:r>
          </a:p>
        </p:txBody>
      </p:sp>
      <p:sp>
        <p:nvSpPr>
          <p:cNvPr id="10" name="Arrow: Right 9"/>
          <p:cNvSpPr/>
          <p:nvPr/>
        </p:nvSpPr>
        <p:spPr bwMode="auto">
          <a:xfrm>
            <a:off x="4341912" y="3321654"/>
            <a:ext cx="1114049" cy="76585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Need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6" name="Arrow: Chevron 15"/>
          <p:cNvSpPr/>
          <p:nvPr/>
        </p:nvSpPr>
        <p:spPr bwMode="auto">
          <a:xfrm>
            <a:off x="6060472" y="1978925"/>
            <a:ext cx="407453" cy="3408508"/>
          </a:xfrm>
          <a:prstGeom prst="chevron">
            <a:avLst>
              <a:gd name="adj" fmla="val 43750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24" name="Diagram 23"/>
          <p:cNvGraphicFramePr/>
          <p:nvPr>
            <p:extLst>
              <p:ext uri="{D42A27DB-BD31-4B8C-83A1-F6EECF244321}">
                <p14:modId xmlns:p14="http://schemas.microsoft.com/office/powerpoint/2010/main" val="1271421806"/>
              </p:ext>
            </p:extLst>
          </p:nvPr>
        </p:nvGraphicFramePr>
        <p:xfrm>
          <a:off x="5385748" y="2296623"/>
          <a:ext cx="4456267" cy="29130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6778743" y="1824972"/>
            <a:ext cx="1992853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Personalized UX</a:t>
            </a:r>
          </a:p>
        </p:txBody>
      </p:sp>
    </p:spTree>
    <p:extLst>
      <p:ext uri="{BB962C8B-B14F-4D97-AF65-F5344CB8AC3E}">
        <p14:creationId xmlns:p14="http://schemas.microsoft.com/office/powerpoint/2010/main" val="28731165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gray">
          <a:xfrm>
            <a:off x="1" y="-7620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0" dirty="0">
                <a:solidFill>
                  <a:schemeClr val="bg1"/>
                </a:solidFill>
                <a:cs typeface="Garamond"/>
              </a:rPr>
              <a:t>Decisioning consists of three main processes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431778" y="2244829"/>
            <a:ext cx="2070396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Qualification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979364" y="2970015"/>
            <a:ext cx="1696719" cy="16015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Rule-based</a:t>
            </a: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Customer &amp; account</a:t>
            </a: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Touch (channel, placement, frequency, feedback)</a:t>
            </a:r>
          </a:p>
        </p:txBody>
      </p:sp>
      <p:sp>
        <p:nvSpPr>
          <p:cNvPr id="28" name="Arrow: Right 27"/>
          <p:cNvSpPr/>
          <p:nvPr/>
        </p:nvSpPr>
        <p:spPr bwMode="auto">
          <a:xfrm>
            <a:off x="2610318" y="2364829"/>
            <a:ext cx="740828" cy="619808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3526237" y="2244829"/>
            <a:ext cx="2070396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Scoring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4202160" y="2970015"/>
            <a:ext cx="1521628" cy="124152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Predictive</a:t>
            </a: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Propensity of need</a:t>
            </a: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Likelihood of response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6686461" y="2244829"/>
            <a:ext cx="2070396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Arbitration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7474678" y="2970015"/>
            <a:ext cx="1522810" cy="106656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Rank ordering</a:t>
            </a: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De-confliction</a:t>
            </a: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Relevance threshold</a:t>
            </a:r>
          </a:p>
        </p:txBody>
      </p:sp>
      <p:sp>
        <p:nvSpPr>
          <p:cNvPr id="35" name="Arrow: Right 34"/>
          <p:cNvSpPr/>
          <p:nvPr/>
        </p:nvSpPr>
        <p:spPr bwMode="auto">
          <a:xfrm>
            <a:off x="5770542" y="2364829"/>
            <a:ext cx="740828" cy="619808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224589" y="1956604"/>
            <a:ext cx="577516" cy="57645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1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3286979" y="1956604"/>
            <a:ext cx="577516" cy="57645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2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6446787" y="1956604"/>
            <a:ext cx="577516" cy="57645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3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2082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 bwMode="gray">
          <a:xfrm>
            <a:off x="1" y="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noProof="0" dirty="0">
                <a:latin typeface="Arial"/>
                <a:cs typeface="Garamond"/>
              </a:rPr>
              <a:t>Decisioning will incorporate both customer need for relevance and business need for benefit to deliver optimized results</a:t>
            </a:r>
            <a:endParaRPr kumimoji="0" lang="en-US" sz="22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S PGothic" pitchFamily="34" charset="-128"/>
              <a:cs typeface="Garamond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102880540"/>
              </p:ext>
            </p:extLst>
          </p:nvPr>
        </p:nvGraphicFramePr>
        <p:xfrm>
          <a:off x="1524001" y="1574421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624071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1229399892"/>
              </p:ext>
            </p:extLst>
          </p:nvPr>
        </p:nvGraphicFramePr>
        <p:xfrm>
          <a:off x="5785699" y="2126212"/>
          <a:ext cx="4456267" cy="29130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/>
          <p:cNvSpPr/>
          <p:nvPr/>
        </p:nvSpPr>
        <p:spPr bwMode="auto">
          <a:xfrm>
            <a:off x="856343" y="1958785"/>
            <a:ext cx="1905000" cy="914400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Urgency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856343" y="3101539"/>
            <a:ext cx="1905000" cy="914400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Propensity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56343" y="4292507"/>
            <a:ext cx="1905000" cy="914400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Response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71286" y="1607674"/>
            <a:ext cx="2226380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RELEVANCE FORMULA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44352" y="2111286"/>
            <a:ext cx="342900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How important is the content to be seen in this interaction?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44352" y="3124774"/>
            <a:ext cx="3480248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>
                <a:solidFill>
                  <a:schemeClr val="tx2">
                    <a:lumMod val="75000"/>
                    <a:lumOff val="25000"/>
                  </a:schemeClr>
                </a:solidFill>
              </a:rPr>
              <a:t>How likely is this customer to need/ be interested in the recommendation (action, feature, product, advice, help)?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44352" y="4329695"/>
            <a:ext cx="3480248" cy="844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How likely is the customer to respond to the content in a given placement, considering previous impressions?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2346" y="3101538"/>
            <a:ext cx="400718" cy="21053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70C0"/>
            </a:solidFill>
          </a:ln>
        </p:spPr>
        <p:txBody>
          <a:bodyPr vert="wordArtVert" wrap="square" rtlCol="0">
            <a:normAutofit fontScale="85000" lnSpcReduction="20000"/>
          </a:bodyPr>
          <a:lstStyle/>
          <a:p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</a:rPr>
              <a:t>Predictive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2346" y="1958539"/>
            <a:ext cx="400718" cy="9042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70C0"/>
            </a:solidFill>
          </a:ln>
        </p:spPr>
        <p:txBody>
          <a:bodyPr vert="wordArtVert" wrap="square" rtlCol="0">
            <a:normAutofit fontScale="85000" lnSpcReduction="20000"/>
          </a:bodyPr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Rule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 bwMode="gray">
          <a:xfrm>
            <a:off x="1" y="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0" dirty="0"/>
              <a:t>We will arbitrate across a variety of factors to determine relevancy</a:t>
            </a:r>
            <a:endParaRPr lang="en-US" b="0" dirty="0">
              <a:solidFill>
                <a:schemeClr val="bg1"/>
              </a:solidFill>
              <a:cs typeface="Garamond"/>
            </a:endParaRPr>
          </a:p>
        </p:txBody>
      </p:sp>
      <p:sp>
        <p:nvSpPr>
          <p:cNvPr id="21" name="Arrow: Chevron 20"/>
          <p:cNvSpPr/>
          <p:nvPr/>
        </p:nvSpPr>
        <p:spPr bwMode="auto">
          <a:xfrm>
            <a:off x="6389466" y="1958539"/>
            <a:ext cx="407453" cy="3248368"/>
          </a:xfrm>
          <a:prstGeom prst="chevron">
            <a:avLst>
              <a:gd name="adj" fmla="val 43750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8219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986657051"/>
              </p:ext>
            </p:extLst>
          </p:nvPr>
        </p:nvGraphicFramePr>
        <p:xfrm>
          <a:off x="1104900" y="1447800"/>
          <a:ext cx="6934200" cy="4681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 bwMode="gray">
          <a:xfrm>
            <a:off x="0" y="-76200"/>
            <a:ext cx="9144000" cy="959788"/>
          </a:xfrm>
          <a:prstGeom prst="rect">
            <a:avLst/>
          </a:prstGeom>
          <a:solidFill>
            <a:srgbClr val="404040"/>
          </a:solidFill>
          <a:ln>
            <a:noFill/>
          </a:ln>
          <a:extLst/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en-US" b="0" dirty="0">
                <a:solidFill>
                  <a:schemeClr val="bg1"/>
                </a:solidFill>
                <a:cs typeface="Garamond"/>
              </a:rPr>
              <a:t>An holistic approach to measuring response and assessing business value will be required to optimize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70826" y="1208061"/>
            <a:ext cx="3682418" cy="427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RESPONSE MEASUREMENT</a:t>
            </a:r>
          </a:p>
        </p:txBody>
      </p:sp>
    </p:spTree>
    <p:extLst>
      <p:ext uri="{BB962C8B-B14F-4D97-AF65-F5344CB8AC3E}">
        <p14:creationId xmlns:p14="http://schemas.microsoft.com/office/powerpoint/2010/main" val="27945828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127760" y="1338263"/>
            <a:ext cx="6705600" cy="54133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Personalization Strategy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What </a:t>
            </a: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needs can we address?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127760" y="2011680"/>
            <a:ext cx="1981200" cy="4267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Business Needs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497580" y="2011680"/>
            <a:ext cx="1981200" cy="4267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Playbook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127760" y="2565400"/>
            <a:ext cx="6705600" cy="54133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Personalization Approach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What is required to address the needs?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497580" y="3249280"/>
            <a:ext cx="1981200" cy="508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Data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1127760" y="3249280"/>
            <a:ext cx="1981200" cy="508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CX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859780" y="3929908"/>
            <a:ext cx="1981200" cy="75946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>
              <a:lnSpc>
                <a:spcPct val="100000"/>
              </a:lnSpc>
              <a:defRPr/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Best Expected   Benefit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859780" y="3248132"/>
            <a:ext cx="1981200" cy="51029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Decisioning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3497580" y="3919116"/>
            <a:ext cx="1981200" cy="7810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Real-Time Customer</a:t>
            </a: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 Context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127760" y="3919116"/>
            <a:ext cx="1981200" cy="7810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>
              <a:lnSpc>
                <a:spcPct val="100000"/>
              </a:lnSpc>
              <a:defRPr/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Needs-Based   Content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1135380" y="4800600"/>
            <a:ext cx="6705600" cy="54133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Machine Learning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How</a:t>
            </a: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 do we optimize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?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1127760" y="5413828"/>
            <a:ext cx="1981200" cy="61468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Insights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3497580" y="5413828"/>
            <a:ext cx="1981200" cy="61468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Propensity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5859780" y="5413828"/>
            <a:ext cx="1981200" cy="61468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Response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5859780" y="2011680"/>
            <a:ext cx="1981200" cy="4267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Customer Needs</a:t>
            </a:r>
          </a:p>
        </p:txBody>
      </p:sp>
      <p:cxnSp>
        <p:nvCxnSpPr>
          <p:cNvPr id="23" name="Straight Arrow Connector 22"/>
          <p:cNvCxnSpPr/>
          <p:nvPr/>
        </p:nvCxnSpPr>
        <p:spPr bwMode="auto">
          <a:xfrm flipV="1">
            <a:off x="6842760" y="3766341"/>
            <a:ext cx="0" cy="159540"/>
          </a:xfrm>
          <a:prstGeom prst="straightConnector1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>
            <a:stCxn id="11" idx="0"/>
            <a:endCxn id="9" idx="2"/>
          </p:cNvCxnSpPr>
          <p:nvPr/>
        </p:nvCxnSpPr>
        <p:spPr bwMode="auto">
          <a:xfrm flipV="1">
            <a:off x="4488180" y="3757280"/>
            <a:ext cx="0" cy="161836"/>
          </a:xfrm>
          <a:prstGeom prst="straightConnector1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>
            <a:stCxn id="13" idx="0"/>
            <a:endCxn id="10" idx="2"/>
          </p:cNvCxnSpPr>
          <p:nvPr/>
        </p:nvCxnSpPr>
        <p:spPr bwMode="auto">
          <a:xfrm flipV="1">
            <a:off x="2118360" y="3757280"/>
            <a:ext cx="0" cy="161836"/>
          </a:xfrm>
          <a:prstGeom prst="straightConnector1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Title 1"/>
          <p:cNvSpPr txBox="1">
            <a:spLocks/>
          </p:cNvSpPr>
          <p:nvPr/>
        </p:nvSpPr>
        <p:spPr bwMode="gray">
          <a:xfrm>
            <a:off x="1" y="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latin typeface="Arial"/>
                <a:cs typeface="Garamond"/>
              </a:rPr>
              <a:t>Machine Learning will support Personalization by identifying &amp; predicting needs and optimizing response</a:t>
            </a:r>
            <a:endParaRPr kumimoji="0" lang="en-US" sz="22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S PGothic" pitchFamily="34" charset="-128"/>
              <a:cs typeface="Garamond"/>
            </a:endParaRPr>
          </a:p>
        </p:txBody>
      </p:sp>
      <p:cxnSp>
        <p:nvCxnSpPr>
          <p:cNvPr id="29" name="Straight Arrow Connector 28"/>
          <p:cNvCxnSpPr/>
          <p:nvPr/>
        </p:nvCxnSpPr>
        <p:spPr bwMode="auto">
          <a:xfrm flipH="1">
            <a:off x="5478780" y="2225040"/>
            <a:ext cx="381000" cy="0"/>
          </a:xfrm>
          <a:prstGeom prst="straightConnector1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Arrow Connector 30"/>
          <p:cNvCxnSpPr/>
          <p:nvPr/>
        </p:nvCxnSpPr>
        <p:spPr bwMode="auto">
          <a:xfrm>
            <a:off x="3108960" y="2225040"/>
            <a:ext cx="388620" cy="0"/>
          </a:xfrm>
          <a:prstGeom prst="straightConnector1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444480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gray">
          <a:xfrm>
            <a:off x="1" y="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latin typeface="Arial"/>
                <a:cs typeface="Garamond"/>
              </a:rPr>
              <a:t>Machine Learning will be necessary for Personalization given a variety of factors</a:t>
            </a:r>
            <a:endParaRPr kumimoji="0" lang="en-US" sz="22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S PGothic" pitchFamily="34" charset="-128"/>
              <a:cs typeface="Garamond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755519228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26470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052711" y="2453154"/>
            <a:ext cx="1548822" cy="4647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100" b="0">
                <a:solidFill>
                  <a:schemeClr val="tx2">
                    <a:lumMod val="75000"/>
                    <a:lumOff val="25000"/>
                  </a:schemeClr>
                </a:solidFill>
              </a:rPr>
              <a:t>Channel, Placement</a:t>
            </a:r>
          </a:p>
          <a:p>
            <a:pPr algn="l">
              <a:lnSpc>
                <a:spcPct val="100000"/>
              </a:lnSpc>
            </a:pPr>
            <a:r>
              <a:rPr lang="en-US" sz="1100" b="0">
                <a:solidFill>
                  <a:schemeClr val="tx2">
                    <a:lumMod val="75000"/>
                    <a:lumOff val="25000"/>
                  </a:schemeClr>
                </a:solidFill>
              </a:rPr>
              <a:t>Frequency, Feedback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59537" y="1602180"/>
            <a:ext cx="1454244" cy="4647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100" b="0">
                <a:solidFill>
                  <a:schemeClr val="tx2">
                    <a:lumMod val="75000"/>
                    <a:lumOff val="25000"/>
                  </a:schemeClr>
                </a:solidFill>
              </a:rPr>
              <a:t>Real-Time, </a:t>
            </a:r>
          </a:p>
          <a:p>
            <a:pPr algn="l">
              <a:lnSpc>
                <a:spcPct val="100000"/>
              </a:lnSpc>
            </a:pPr>
            <a:r>
              <a:rPr lang="en-US" sz="1100" b="0">
                <a:solidFill>
                  <a:schemeClr val="tx2">
                    <a:lumMod val="75000"/>
                    <a:lumOff val="25000"/>
                  </a:schemeClr>
                </a:solidFill>
              </a:rPr>
              <a:t>Batch Segmentation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37928" y="3314392"/>
            <a:ext cx="1875835" cy="4647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100" b="0">
                <a:solidFill>
                  <a:schemeClr val="tx2">
                    <a:lumMod val="75000"/>
                    <a:lumOff val="25000"/>
                  </a:schemeClr>
                </a:solidFill>
              </a:rPr>
              <a:t>Urgent Servicing/ Biz Need</a:t>
            </a:r>
          </a:p>
          <a:p>
            <a:pPr algn="l">
              <a:lnSpc>
                <a:spcPct val="100000"/>
              </a:lnSpc>
            </a:pPr>
            <a:r>
              <a:rPr lang="en-US" sz="1100" b="0">
                <a:solidFill>
                  <a:schemeClr val="tx2">
                    <a:lumMod val="75000"/>
                    <a:lumOff val="25000"/>
                  </a:schemeClr>
                </a:solidFill>
              </a:rPr>
              <a:t>Required (Regulatory, etc.)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059536" y="4216462"/>
            <a:ext cx="1854227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100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Likelihood to Convert X Benefit Value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36553" y="5557941"/>
            <a:ext cx="1777210" cy="4478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050" b="0">
                <a:solidFill>
                  <a:schemeClr val="tx2">
                    <a:lumMod val="75000"/>
                    <a:lumOff val="25000"/>
                  </a:schemeClr>
                </a:solidFill>
              </a:rPr>
              <a:t>Likelihood = </a:t>
            </a:r>
          </a:p>
          <a:p>
            <a:pPr algn="l">
              <a:lnSpc>
                <a:spcPct val="100000"/>
              </a:lnSpc>
            </a:pPr>
            <a:r>
              <a:rPr lang="en-US" sz="1050" b="0">
                <a:solidFill>
                  <a:schemeClr val="tx2">
                    <a:lumMod val="75000"/>
                    <a:lumOff val="25000"/>
                  </a:schemeClr>
                </a:solidFill>
              </a:rPr>
              <a:t>Highest Click/ Conversion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gray">
          <a:xfrm>
            <a:off x="1" y="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r>
              <a:rPr lang="en-US" altLang="en-US" b="0" dirty="0"/>
              <a:t>Machine Learning will deliver Best Expected Benefit by predicting customer needs (propensity) and content response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981198" y="1524000"/>
            <a:ext cx="5078338" cy="61162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Customer Qualification</a:t>
            </a:r>
            <a:endParaRPr kumimoji="0" lang="en-US" sz="1400" b="1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981198" y="2396330"/>
            <a:ext cx="5056730" cy="5961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Touch Rules</a:t>
            </a:r>
            <a:endParaRPr kumimoji="0" lang="en-US" sz="1400" b="1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981198" y="3253236"/>
            <a:ext cx="5041947" cy="5959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Priority</a:t>
            </a:r>
            <a:endParaRPr kumimoji="0" lang="en-US" sz="1400" b="1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1981198" y="4109927"/>
            <a:ext cx="5041947" cy="59598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Best Expected Benefit </a:t>
            </a:r>
            <a:endParaRPr kumimoji="0" lang="en-US" sz="1400" b="1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1981198" y="5500016"/>
            <a:ext cx="5041947" cy="46518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Best Response</a:t>
            </a:r>
            <a:endParaRPr kumimoji="0" lang="en-US" sz="1400" b="1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0621" y="2411274"/>
            <a:ext cx="1159292" cy="56630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>
                <a:solidFill>
                  <a:schemeClr val="tx2">
                    <a:lumMod val="75000"/>
                    <a:lumOff val="25000"/>
                  </a:schemeClr>
                </a:solidFill>
              </a:rPr>
              <a:t>Governance</a:t>
            </a:r>
          </a:p>
          <a:p>
            <a:pPr>
              <a:lnSpc>
                <a:spcPct val="100000"/>
              </a:lnSpc>
            </a:pPr>
            <a:r>
              <a:rPr lang="en-US" b="0">
                <a:solidFill>
                  <a:schemeClr val="tx2">
                    <a:lumMod val="75000"/>
                    <a:lumOff val="25000"/>
                  </a:schemeClr>
                </a:solidFill>
              </a:rPr>
              <a:t>Rules</a:t>
            </a:r>
          </a:p>
        </p:txBody>
      </p:sp>
      <p:sp>
        <p:nvSpPr>
          <p:cNvPr id="7" name="Right Brace 6"/>
          <p:cNvSpPr/>
          <p:nvPr/>
        </p:nvSpPr>
        <p:spPr bwMode="auto">
          <a:xfrm>
            <a:off x="1557810" y="1524000"/>
            <a:ext cx="270990" cy="2311572"/>
          </a:xfrm>
          <a:prstGeom prst="rightBrac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38" name="Right Brace 37"/>
          <p:cNvSpPr/>
          <p:nvPr/>
        </p:nvSpPr>
        <p:spPr bwMode="auto">
          <a:xfrm>
            <a:off x="1574716" y="4216664"/>
            <a:ext cx="254084" cy="1225148"/>
          </a:xfrm>
          <a:prstGeom prst="rightBrac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981198" y="5105400"/>
            <a:ext cx="5041947" cy="261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Response (Placement/ Frequency/ Layout)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981198" y="4768766"/>
            <a:ext cx="1334474" cy="261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Propensity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383132" y="4768766"/>
            <a:ext cx="1640014" cy="261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Business Value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17802" y="4768766"/>
            <a:ext cx="1863199" cy="261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Conversion Event/ Window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2181" y="4425913"/>
            <a:ext cx="1431622" cy="7817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>
                <a:solidFill>
                  <a:schemeClr val="tx2">
                    <a:lumMod val="75000"/>
                    <a:lumOff val="25000"/>
                  </a:schemeClr>
                </a:solidFill>
              </a:rPr>
              <a:t>Machine-Learning</a:t>
            </a:r>
          </a:p>
          <a:p>
            <a:pPr>
              <a:lnSpc>
                <a:spcPct val="100000"/>
              </a:lnSpc>
            </a:pPr>
            <a:r>
              <a:rPr lang="en-US" b="0">
                <a:solidFill>
                  <a:schemeClr val="tx2">
                    <a:lumMod val="75000"/>
                    <a:lumOff val="25000"/>
                  </a:schemeClr>
                </a:solidFill>
              </a:rPr>
              <a:t>Personalization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981198" y="6039830"/>
            <a:ext cx="5041947" cy="26543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Content Optimization (A/B Testing) </a:t>
            </a:r>
          </a:p>
        </p:txBody>
      </p:sp>
    </p:spTree>
    <p:extLst>
      <p:ext uri="{BB962C8B-B14F-4D97-AF65-F5344CB8AC3E}">
        <p14:creationId xmlns:p14="http://schemas.microsoft.com/office/powerpoint/2010/main" val="411952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/>
          <p:cNvSpPr/>
          <p:nvPr/>
        </p:nvSpPr>
        <p:spPr>
          <a:xfrm>
            <a:off x="533400" y="1596016"/>
            <a:ext cx="8382000" cy="1220738"/>
          </a:xfrm>
          <a:custGeom>
            <a:avLst/>
            <a:gdLst>
              <a:gd name="connsiteX0" fmla="*/ 0 w 8382000"/>
              <a:gd name="connsiteY0" fmla="*/ 305185 h 1220738"/>
              <a:gd name="connsiteX1" fmla="*/ 7771631 w 8382000"/>
              <a:gd name="connsiteY1" fmla="*/ 305185 h 1220738"/>
              <a:gd name="connsiteX2" fmla="*/ 7771631 w 8382000"/>
              <a:gd name="connsiteY2" fmla="*/ 0 h 1220738"/>
              <a:gd name="connsiteX3" fmla="*/ 8382000 w 8382000"/>
              <a:gd name="connsiteY3" fmla="*/ 610369 h 1220738"/>
              <a:gd name="connsiteX4" fmla="*/ 7771631 w 8382000"/>
              <a:gd name="connsiteY4" fmla="*/ 1220738 h 1220738"/>
              <a:gd name="connsiteX5" fmla="*/ 7771631 w 8382000"/>
              <a:gd name="connsiteY5" fmla="*/ 915554 h 1220738"/>
              <a:gd name="connsiteX6" fmla="*/ 0 w 8382000"/>
              <a:gd name="connsiteY6" fmla="*/ 915554 h 1220738"/>
              <a:gd name="connsiteX7" fmla="*/ 0 w 8382000"/>
              <a:gd name="connsiteY7" fmla="*/ 305185 h 122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82000" h="1220738">
                <a:moveTo>
                  <a:pt x="0" y="305185"/>
                </a:moveTo>
                <a:lnTo>
                  <a:pt x="7771631" y="305185"/>
                </a:lnTo>
                <a:lnTo>
                  <a:pt x="7771631" y="0"/>
                </a:lnTo>
                <a:lnTo>
                  <a:pt x="8382000" y="610369"/>
                </a:lnTo>
                <a:lnTo>
                  <a:pt x="7771631" y="1220738"/>
                </a:lnTo>
                <a:lnTo>
                  <a:pt x="7771631" y="915554"/>
                </a:lnTo>
                <a:lnTo>
                  <a:pt x="0" y="915554"/>
                </a:lnTo>
                <a:lnTo>
                  <a:pt x="0" y="30518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396625" rIns="559184" bIns="498976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>
                <a:solidFill>
                  <a:schemeClr val="tx2">
                    <a:lumMod val="75000"/>
                    <a:lumOff val="25000"/>
                  </a:schemeClr>
                </a:solidFill>
              </a:rPr>
              <a:t>What is personalization?</a:t>
            </a:r>
          </a:p>
        </p:txBody>
      </p:sp>
      <p:sp>
        <p:nvSpPr>
          <p:cNvPr id="8" name="Freeform: Shape 7"/>
          <p:cNvSpPr/>
          <p:nvPr/>
        </p:nvSpPr>
        <p:spPr>
          <a:xfrm>
            <a:off x="533400" y="2537381"/>
            <a:ext cx="2581656" cy="2351591"/>
          </a:xfrm>
          <a:custGeom>
            <a:avLst/>
            <a:gdLst>
              <a:gd name="connsiteX0" fmla="*/ 0 w 2581656"/>
              <a:gd name="connsiteY0" fmla="*/ 0 h 2351591"/>
              <a:gd name="connsiteX1" fmla="*/ 2581656 w 2581656"/>
              <a:gd name="connsiteY1" fmla="*/ 0 h 2351591"/>
              <a:gd name="connsiteX2" fmla="*/ 2581656 w 2581656"/>
              <a:gd name="connsiteY2" fmla="*/ 2351591 h 2351591"/>
              <a:gd name="connsiteX3" fmla="*/ 0 w 2581656"/>
              <a:gd name="connsiteY3" fmla="*/ 2351591 h 2351591"/>
              <a:gd name="connsiteX4" fmla="*/ 0 w 2581656"/>
              <a:gd name="connsiteY4" fmla="*/ 0 h 2351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1656" h="2351591">
                <a:moveTo>
                  <a:pt x="0" y="0"/>
                </a:moveTo>
                <a:lnTo>
                  <a:pt x="2581656" y="0"/>
                </a:lnTo>
                <a:lnTo>
                  <a:pt x="2581656" y="2351591"/>
                </a:lnTo>
                <a:lnTo>
                  <a:pt x="0" y="2351591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70C0"/>
            </a:solidFill>
          </a:ln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b="0" i="1" kern="1200">
                <a:solidFill>
                  <a:schemeClr val="tx2">
                    <a:lumMod val="75000"/>
                    <a:lumOff val="25000"/>
                  </a:schemeClr>
                </a:solidFill>
              </a:rPr>
              <a:t>“An experience that uses customer data and understanding to frame, guide, extend, and enhance interactions based on that person's history, preferences, context, and intent.”</a:t>
            </a:r>
            <a:endParaRPr lang="en-US" sz="1400" kern="120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00" b="0" i="1" kern="120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kumimoji="0" lang="en-US" sz="1400" b="0" i="1" u="none" strike="noStrike" kern="1200" cap="none" normalizeH="0" baseline="0">
                <a:ln/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- </a:t>
            </a:r>
            <a:r>
              <a:rPr kumimoji="0" lang="en-US" sz="1050" b="0" i="1" u="none" strike="noStrike" kern="1200" cap="none" normalizeH="0" baseline="0">
                <a:ln/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Forrester,</a:t>
            </a:r>
            <a:r>
              <a:rPr kumimoji="0" lang="en-US" sz="1050" b="0" i="1" u="none" strike="noStrike" kern="1200" cap="none" normalizeH="0">
                <a:ln/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“Pivot to Person First Personalization</a:t>
            </a:r>
            <a:r>
              <a:rPr kumimoji="0" lang="en-US" sz="1400" b="0" i="1" u="none" strike="noStrike" kern="1200" cap="none" normalizeH="0">
                <a:ln/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”</a:t>
            </a:r>
            <a:endParaRPr kumimoji="0" lang="en-US" sz="1400" b="1" i="0" u="none" strike="noStrike" kern="1200" cap="none" normalizeH="0" baseline="0">
              <a:ln/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3191272" y="2140650"/>
            <a:ext cx="5724128" cy="1093835"/>
          </a:xfrm>
          <a:custGeom>
            <a:avLst/>
            <a:gdLst>
              <a:gd name="connsiteX0" fmla="*/ 0 w 5800344"/>
              <a:gd name="connsiteY0" fmla="*/ 305185 h 1220738"/>
              <a:gd name="connsiteX1" fmla="*/ 5189975 w 5800344"/>
              <a:gd name="connsiteY1" fmla="*/ 305185 h 1220738"/>
              <a:gd name="connsiteX2" fmla="*/ 5189975 w 5800344"/>
              <a:gd name="connsiteY2" fmla="*/ 0 h 1220738"/>
              <a:gd name="connsiteX3" fmla="*/ 5800344 w 5800344"/>
              <a:gd name="connsiteY3" fmla="*/ 610369 h 1220738"/>
              <a:gd name="connsiteX4" fmla="*/ 5189975 w 5800344"/>
              <a:gd name="connsiteY4" fmla="*/ 1220738 h 1220738"/>
              <a:gd name="connsiteX5" fmla="*/ 5189975 w 5800344"/>
              <a:gd name="connsiteY5" fmla="*/ 915554 h 1220738"/>
              <a:gd name="connsiteX6" fmla="*/ 0 w 5800344"/>
              <a:gd name="connsiteY6" fmla="*/ 915554 h 1220738"/>
              <a:gd name="connsiteX7" fmla="*/ 0 w 5800344"/>
              <a:gd name="connsiteY7" fmla="*/ 305185 h 122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00344" h="1220738">
                <a:moveTo>
                  <a:pt x="0" y="305185"/>
                </a:moveTo>
                <a:lnTo>
                  <a:pt x="5189975" y="305185"/>
                </a:lnTo>
                <a:lnTo>
                  <a:pt x="5189975" y="0"/>
                </a:lnTo>
                <a:lnTo>
                  <a:pt x="5800344" y="610369"/>
                </a:lnTo>
                <a:lnTo>
                  <a:pt x="5189975" y="1220738"/>
                </a:lnTo>
                <a:lnTo>
                  <a:pt x="5189975" y="915554"/>
                </a:lnTo>
                <a:lnTo>
                  <a:pt x="0" y="915554"/>
                </a:lnTo>
                <a:lnTo>
                  <a:pt x="0" y="30518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396625" rIns="559184" bIns="498976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How do we experience it?</a:t>
            </a:r>
          </a:p>
        </p:txBody>
      </p:sp>
      <p:sp>
        <p:nvSpPr>
          <p:cNvPr id="10" name="Freeform: Shape 9"/>
          <p:cNvSpPr/>
          <p:nvPr/>
        </p:nvSpPr>
        <p:spPr>
          <a:xfrm>
            <a:off x="3191272" y="2982409"/>
            <a:ext cx="2581656" cy="1906563"/>
          </a:xfrm>
          <a:custGeom>
            <a:avLst/>
            <a:gdLst>
              <a:gd name="connsiteX0" fmla="*/ 0 w 2581656"/>
              <a:gd name="connsiteY0" fmla="*/ 0 h 2351591"/>
              <a:gd name="connsiteX1" fmla="*/ 2581656 w 2581656"/>
              <a:gd name="connsiteY1" fmla="*/ 0 h 2351591"/>
              <a:gd name="connsiteX2" fmla="*/ 2581656 w 2581656"/>
              <a:gd name="connsiteY2" fmla="*/ 2351591 h 2351591"/>
              <a:gd name="connsiteX3" fmla="*/ 0 w 2581656"/>
              <a:gd name="connsiteY3" fmla="*/ 2351591 h 2351591"/>
              <a:gd name="connsiteX4" fmla="*/ 0 w 2581656"/>
              <a:gd name="connsiteY4" fmla="*/ 0 h 2351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1656" h="2351591">
                <a:moveTo>
                  <a:pt x="0" y="0"/>
                </a:moveTo>
                <a:lnTo>
                  <a:pt x="2581656" y="0"/>
                </a:lnTo>
                <a:lnTo>
                  <a:pt x="2581656" y="2351591"/>
                </a:lnTo>
                <a:lnTo>
                  <a:pt x="0" y="2351591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70C0"/>
            </a:solidFill>
          </a:ln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marL="109538" lvl="0" indent="-109538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400" b="0" i="1" kern="1200">
                <a:solidFill>
                  <a:schemeClr val="tx2">
                    <a:lumMod val="75000"/>
                    <a:lumOff val="25000"/>
                  </a:schemeClr>
                </a:solidFill>
              </a:rPr>
              <a:t>Customizations</a:t>
            </a:r>
            <a:endParaRPr lang="en-US" sz="1400" kern="120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109538" lvl="0" indent="-109538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400" b="0" i="1" kern="1200">
                <a:solidFill>
                  <a:schemeClr val="tx2">
                    <a:lumMod val="75000"/>
                    <a:lumOff val="25000"/>
                  </a:schemeClr>
                </a:solidFill>
              </a:rPr>
              <a:t>Personalized content</a:t>
            </a:r>
          </a:p>
          <a:p>
            <a:pPr marL="109538" lvl="0" indent="-109538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400" b="0" i="1" kern="1200">
                <a:solidFill>
                  <a:schemeClr val="tx2">
                    <a:lumMod val="75000"/>
                    <a:lumOff val="25000"/>
                  </a:schemeClr>
                </a:solidFill>
              </a:rPr>
              <a:t>Recommendations/ advice</a:t>
            </a:r>
          </a:p>
          <a:p>
            <a:pPr marL="109538" lvl="0" indent="-109538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400" b="0" i="1" kern="1200">
                <a:solidFill>
                  <a:schemeClr val="tx2">
                    <a:lumMod val="75000"/>
                    <a:lumOff val="25000"/>
                  </a:schemeClr>
                </a:solidFill>
              </a:rPr>
              <a:t>Contextual/ relevant info</a:t>
            </a:r>
          </a:p>
          <a:p>
            <a:pPr marL="109538" lvl="0" indent="-109538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400" b="0" i="1" kern="1200">
                <a:solidFill>
                  <a:schemeClr val="tx2">
                    <a:lumMod val="75000"/>
                    <a:lumOff val="25000"/>
                  </a:schemeClr>
                </a:solidFill>
              </a:rPr>
              <a:t>Proactive/ predictive alerts</a:t>
            </a:r>
          </a:p>
          <a:p>
            <a:pPr marL="109538" lvl="0" indent="-109538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400" b="0" i="1" kern="1200">
                <a:solidFill>
                  <a:schemeClr val="tx2">
                    <a:lumMod val="75000"/>
                    <a:lumOff val="25000"/>
                  </a:schemeClr>
                </a:solidFill>
              </a:rPr>
              <a:t>Adaptive/ learned UX</a:t>
            </a:r>
          </a:p>
        </p:txBody>
      </p:sp>
      <p:sp>
        <p:nvSpPr>
          <p:cNvPr id="11" name="Freeform: Shape 10"/>
          <p:cNvSpPr/>
          <p:nvPr/>
        </p:nvSpPr>
        <p:spPr>
          <a:xfrm>
            <a:off x="5849112" y="2653352"/>
            <a:ext cx="2990088" cy="1068338"/>
          </a:xfrm>
          <a:custGeom>
            <a:avLst/>
            <a:gdLst>
              <a:gd name="connsiteX0" fmla="*/ 0 w 3218688"/>
              <a:gd name="connsiteY0" fmla="*/ 305185 h 1220738"/>
              <a:gd name="connsiteX1" fmla="*/ 2608319 w 3218688"/>
              <a:gd name="connsiteY1" fmla="*/ 305185 h 1220738"/>
              <a:gd name="connsiteX2" fmla="*/ 2608319 w 3218688"/>
              <a:gd name="connsiteY2" fmla="*/ 0 h 1220738"/>
              <a:gd name="connsiteX3" fmla="*/ 3218688 w 3218688"/>
              <a:gd name="connsiteY3" fmla="*/ 610369 h 1220738"/>
              <a:gd name="connsiteX4" fmla="*/ 2608319 w 3218688"/>
              <a:gd name="connsiteY4" fmla="*/ 1220738 h 1220738"/>
              <a:gd name="connsiteX5" fmla="*/ 2608319 w 3218688"/>
              <a:gd name="connsiteY5" fmla="*/ 915554 h 1220738"/>
              <a:gd name="connsiteX6" fmla="*/ 0 w 3218688"/>
              <a:gd name="connsiteY6" fmla="*/ 915554 h 1220738"/>
              <a:gd name="connsiteX7" fmla="*/ 0 w 3218688"/>
              <a:gd name="connsiteY7" fmla="*/ 305185 h 122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18688" h="1220738">
                <a:moveTo>
                  <a:pt x="0" y="305185"/>
                </a:moveTo>
                <a:lnTo>
                  <a:pt x="2608319" y="305185"/>
                </a:lnTo>
                <a:lnTo>
                  <a:pt x="2608319" y="0"/>
                </a:lnTo>
                <a:lnTo>
                  <a:pt x="3218688" y="610369"/>
                </a:lnTo>
                <a:lnTo>
                  <a:pt x="2608319" y="1220738"/>
                </a:lnTo>
                <a:lnTo>
                  <a:pt x="2608319" y="915554"/>
                </a:lnTo>
                <a:lnTo>
                  <a:pt x="0" y="915554"/>
                </a:lnTo>
                <a:lnTo>
                  <a:pt x="0" y="30518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396625" rIns="559184" bIns="498976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>
                <a:solidFill>
                  <a:schemeClr val="tx2">
                    <a:lumMod val="75000"/>
                    <a:lumOff val="25000"/>
                  </a:schemeClr>
                </a:solidFill>
              </a:rPr>
              <a:t>How is it useful?</a:t>
            </a:r>
          </a:p>
        </p:txBody>
      </p:sp>
      <p:sp>
        <p:nvSpPr>
          <p:cNvPr id="12" name="Freeform: Shape 11"/>
          <p:cNvSpPr/>
          <p:nvPr/>
        </p:nvSpPr>
        <p:spPr>
          <a:xfrm>
            <a:off x="5849112" y="3474024"/>
            <a:ext cx="2398300" cy="1414948"/>
          </a:xfrm>
          <a:custGeom>
            <a:avLst/>
            <a:gdLst>
              <a:gd name="connsiteX0" fmla="*/ 0 w 2581656"/>
              <a:gd name="connsiteY0" fmla="*/ 0 h 2317176"/>
              <a:gd name="connsiteX1" fmla="*/ 2581656 w 2581656"/>
              <a:gd name="connsiteY1" fmla="*/ 0 h 2317176"/>
              <a:gd name="connsiteX2" fmla="*/ 2581656 w 2581656"/>
              <a:gd name="connsiteY2" fmla="*/ 2317176 h 2317176"/>
              <a:gd name="connsiteX3" fmla="*/ 0 w 2581656"/>
              <a:gd name="connsiteY3" fmla="*/ 2317176 h 2317176"/>
              <a:gd name="connsiteX4" fmla="*/ 0 w 2581656"/>
              <a:gd name="connsiteY4" fmla="*/ 0 h 2317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1656" h="2317176">
                <a:moveTo>
                  <a:pt x="0" y="0"/>
                </a:moveTo>
                <a:lnTo>
                  <a:pt x="2581656" y="0"/>
                </a:lnTo>
                <a:lnTo>
                  <a:pt x="2581656" y="2317176"/>
                </a:lnTo>
                <a:lnTo>
                  <a:pt x="0" y="2317176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70C0"/>
            </a:solidFill>
          </a:ln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marL="109538" lvl="0" indent="-109538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400" b="0" i="1" kern="1200">
                <a:solidFill>
                  <a:schemeClr val="tx2">
                    <a:lumMod val="75000"/>
                    <a:lumOff val="25000"/>
                  </a:schemeClr>
                </a:solidFill>
              </a:rPr>
              <a:t>Generate business results</a:t>
            </a:r>
            <a:endParaRPr lang="en-US" sz="1400" kern="120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109538" lvl="0" indent="-109538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400" b="0" i="1" kern="1200">
                <a:solidFill>
                  <a:schemeClr val="tx2">
                    <a:lumMod val="75000"/>
                    <a:lumOff val="25000"/>
                  </a:schemeClr>
                </a:solidFill>
              </a:rPr>
              <a:t>Direct positive customer behavior change</a:t>
            </a:r>
          </a:p>
          <a:p>
            <a:pPr marL="109538" lvl="0" indent="-109538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400" b="0" i="1" kern="1200">
                <a:solidFill>
                  <a:schemeClr val="tx2">
                    <a:lumMod val="75000"/>
                    <a:lumOff val="25000"/>
                  </a:schemeClr>
                </a:solidFill>
              </a:rPr>
              <a:t>Evoke positive emotions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gray">
          <a:xfrm>
            <a:off x="1" y="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0" dirty="0">
                <a:solidFill>
                  <a:schemeClr val="bg1"/>
                </a:solidFill>
                <a:cs typeface="Garamond"/>
              </a:rPr>
              <a:t>Personalization (in the context of experiences) is a                         multi-faceted concept</a:t>
            </a:r>
          </a:p>
        </p:txBody>
      </p:sp>
    </p:spTree>
    <p:extLst>
      <p:ext uri="{BB962C8B-B14F-4D97-AF65-F5344CB8AC3E}">
        <p14:creationId xmlns:p14="http://schemas.microsoft.com/office/powerpoint/2010/main" val="37199743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083434322"/>
              </p:ext>
            </p:extLst>
          </p:nvPr>
        </p:nvGraphicFramePr>
        <p:xfrm>
          <a:off x="1304472" y="1504960"/>
          <a:ext cx="6712428" cy="4623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1" name="Title 1"/>
          <p:cNvSpPr txBox="1">
            <a:spLocks/>
          </p:cNvSpPr>
          <p:nvPr/>
        </p:nvSpPr>
        <p:spPr bwMode="gray">
          <a:xfrm>
            <a:off x="1" y="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0" dirty="0">
                <a:solidFill>
                  <a:schemeClr val="bg1"/>
                </a:solidFill>
                <a:cs typeface="Garamond"/>
              </a:rPr>
              <a:t>Machine Learning will be used to develop both Insights and Models by creating a continuous learning cycle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28749" y="4583106"/>
            <a:ext cx="1098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</a:rPr>
              <a:t>Interaction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949928" y="4583106"/>
            <a:ext cx="1659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</a:rPr>
              <a:t>Response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903903" y="2569152"/>
            <a:ext cx="1148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Hypothesis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49928" y="2569153"/>
            <a:ext cx="1659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Learning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4432085" y="1556470"/>
            <a:ext cx="457201" cy="435553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18" name="Oval 17"/>
          <p:cNvSpPr/>
          <p:nvPr/>
        </p:nvSpPr>
        <p:spPr bwMode="auto">
          <a:xfrm>
            <a:off x="6424866" y="3222047"/>
            <a:ext cx="457201" cy="435553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2</a:t>
            </a:r>
            <a:endParaRPr kumimoji="0" lang="en-US" sz="1400" b="1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4432085" y="4953000"/>
            <a:ext cx="457201" cy="435553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3</a:t>
            </a:r>
            <a:endParaRPr kumimoji="0" lang="en-US" sz="1400" b="1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2527985" y="3222047"/>
            <a:ext cx="457201" cy="435553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4</a:t>
            </a:r>
            <a:endParaRPr kumimoji="0" lang="en-US" sz="1400" b="1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6360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 rot="19422560">
            <a:off x="4634308" y="3401615"/>
            <a:ext cx="1911101" cy="2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>
                <a:solidFill>
                  <a:schemeClr val="tx2">
                    <a:lumMod val="75000"/>
                    <a:lumOff val="25000"/>
                  </a:schemeClr>
                </a:solidFill>
              </a:rPr>
              <a:t>Likelihood &amp; Benefit Scores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05668" y="1768665"/>
            <a:ext cx="1699342" cy="600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>
                <a:solidFill>
                  <a:schemeClr val="tx2">
                    <a:lumMod val="75000"/>
                    <a:lumOff val="25000"/>
                  </a:schemeClr>
                </a:solidFill>
              </a:rPr>
              <a:t>Client + API + Propensity+ Segmentation Data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609600" y="1746759"/>
            <a:ext cx="1219200" cy="9906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Customer Context</a:t>
            </a:r>
          </a:p>
        </p:txBody>
      </p:sp>
      <p:cxnSp>
        <p:nvCxnSpPr>
          <p:cNvPr id="22" name="Straight Arrow Connector 21"/>
          <p:cNvCxnSpPr/>
          <p:nvPr/>
        </p:nvCxnSpPr>
        <p:spPr bwMode="auto">
          <a:xfrm>
            <a:off x="1981200" y="2408976"/>
            <a:ext cx="1143000" cy="0"/>
          </a:xfrm>
          <a:prstGeom prst="straightConnector1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/>
          <p:cNvSpPr/>
          <p:nvPr/>
        </p:nvSpPr>
        <p:spPr bwMode="auto">
          <a:xfrm>
            <a:off x="3420903" y="1847927"/>
            <a:ext cx="1219200" cy="78826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Qualification Engine</a:t>
            </a:r>
            <a:endParaRPr kumimoji="0" lang="en-US" sz="1400" b="0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400800" y="1847927"/>
            <a:ext cx="1219200" cy="78826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Machine Learning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(Response)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3420903" y="3900685"/>
            <a:ext cx="1219200" cy="78826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Arbitration/</a:t>
            </a: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Decisioning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98042" y="2714253"/>
            <a:ext cx="1848584" cy="464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>
                <a:solidFill>
                  <a:schemeClr val="tx2">
                    <a:lumMod val="75000"/>
                    <a:lumOff val="25000"/>
                  </a:schemeClr>
                </a:solidFill>
              </a:rPr>
              <a:t>Apply campaign rules</a:t>
            </a:r>
          </a:p>
          <a:p>
            <a:pPr>
              <a:lnSpc>
                <a:spcPct val="100000"/>
              </a:lnSpc>
            </a:pPr>
            <a:r>
              <a:rPr lang="en-US" sz="1100" b="0">
                <a:solidFill>
                  <a:schemeClr val="tx2">
                    <a:lumMod val="75000"/>
                    <a:lumOff val="25000"/>
                  </a:schemeClr>
                </a:solidFill>
              </a:rPr>
              <a:t>(customer/ account, touch)</a:t>
            </a:r>
          </a:p>
        </p:txBody>
      </p:sp>
      <p:cxnSp>
        <p:nvCxnSpPr>
          <p:cNvPr id="31" name="Straight Arrow Connector 30"/>
          <p:cNvCxnSpPr/>
          <p:nvPr/>
        </p:nvCxnSpPr>
        <p:spPr bwMode="auto">
          <a:xfrm>
            <a:off x="4876937" y="2408976"/>
            <a:ext cx="1143000" cy="0"/>
          </a:xfrm>
          <a:prstGeom prst="straightConnector1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TextBox 31"/>
          <p:cNvSpPr txBox="1"/>
          <p:nvPr/>
        </p:nvSpPr>
        <p:spPr>
          <a:xfrm>
            <a:off x="4673226" y="1944233"/>
            <a:ext cx="1667443" cy="464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>
                <a:solidFill>
                  <a:schemeClr val="tx2">
                    <a:lumMod val="75000"/>
                    <a:lumOff val="25000"/>
                  </a:schemeClr>
                </a:solidFill>
              </a:rPr>
              <a:t>Qualified Campaigns &amp; </a:t>
            </a:r>
          </a:p>
          <a:p>
            <a:pPr>
              <a:lnSpc>
                <a:spcPct val="100000"/>
              </a:lnSpc>
            </a:pPr>
            <a:r>
              <a:rPr lang="en-US" sz="1100" b="0">
                <a:solidFill>
                  <a:schemeClr val="tx2">
                    <a:lumMod val="75000"/>
                    <a:lumOff val="25000"/>
                  </a:schemeClr>
                </a:solidFill>
              </a:rPr>
              <a:t>Predictive Data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236701" y="4794759"/>
            <a:ext cx="1571264" cy="871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>
                <a:solidFill>
                  <a:schemeClr val="tx2">
                    <a:lumMod val="75000"/>
                    <a:lumOff val="25000"/>
                  </a:schemeClr>
                </a:solidFill>
              </a:rPr>
              <a:t>Rank By Placement:</a:t>
            </a:r>
          </a:p>
          <a:p>
            <a:pPr>
              <a:lnSpc>
                <a:spcPct val="100000"/>
              </a:lnSpc>
            </a:pPr>
            <a:r>
              <a:rPr lang="en-US" sz="1100" b="0">
                <a:solidFill>
                  <a:schemeClr val="tx2">
                    <a:lumMod val="75000"/>
                    <a:lumOff val="25000"/>
                  </a:schemeClr>
                </a:solidFill>
              </a:rPr>
              <a:t>Priority</a:t>
            </a:r>
          </a:p>
          <a:p>
            <a:pPr>
              <a:lnSpc>
                <a:spcPct val="100000"/>
              </a:lnSpc>
            </a:pPr>
            <a:r>
              <a:rPr lang="en-US" sz="1100" b="0">
                <a:solidFill>
                  <a:schemeClr val="tx2">
                    <a:lumMod val="75000"/>
                    <a:lumOff val="25000"/>
                  </a:schemeClr>
                </a:solidFill>
              </a:rPr>
              <a:t>Best Expected Benefit</a:t>
            </a:r>
          </a:p>
          <a:p>
            <a:pPr>
              <a:lnSpc>
                <a:spcPct val="100000"/>
              </a:lnSpc>
            </a:pPr>
            <a:r>
              <a:rPr lang="en-US" sz="1100" b="0">
                <a:solidFill>
                  <a:schemeClr val="tx2">
                    <a:lumMod val="75000"/>
                    <a:lumOff val="25000"/>
                  </a:schemeClr>
                </a:solidFill>
              </a:rPr>
              <a:t>Best Response</a:t>
            </a:r>
          </a:p>
        </p:txBody>
      </p:sp>
      <p:cxnSp>
        <p:nvCxnSpPr>
          <p:cNvPr id="35" name="Straight Arrow Connector 34"/>
          <p:cNvCxnSpPr/>
          <p:nvPr/>
        </p:nvCxnSpPr>
        <p:spPr bwMode="auto">
          <a:xfrm flipH="1">
            <a:off x="4674213" y="2737359"/>
            <a:ext cx="2133462" cy="1613330"/>
          </a:xfrm>
          <a:prstGeom prst="straightConnector1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/>
          <p:cNvSpPr/>
          <p:nvPr/>
        </p:nvSpPr>
        <p:spPr bwMode="auto">
          <a:xfrm>
            <a:off x="6577591" y="3165761"/>
            <a:ext cx="2286000" cy="32350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Predictive</a:t>
            </a:r>
            <a:r>
              <a:rPr kumimoji="0" lang="en-US" sz="1400" b="1" i="0" u="none" strike="noStrike" cap="none" normalizeH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Data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00" b="1" i="0" u="none" strike="noStrike" cap="none" normalizeH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u="sng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Response Optimization</a:t>
            </a:r>
          </a:p>
          <a:p>
            <a:pPr marL="171450" marR="0" indent="-17145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en-US" sz="1200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Channel/ App</a:t>
            </a:r>
          </a:p>
          <a:p>
            <a:pPr marL="171450" marR="0" indent="-17145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en-US" sz="1200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Page</a:t>
            </a:r>
          </a:p>
          <a:p>
            <a:pPr marL="171450" marR="0" indent="-17145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en-US" sz="1200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Placement</a:t>
            </a:r>
          </a:p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</a:pPr>
            <a:r>
              <a:rPr lang="en-US" sz="1200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Frequency (planned)</a:t>
            </a:r>
          </a:p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</a:pPr>
            <a:r>
              <a:rPr lang="en-US" sz="1200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Style/ Layout (planned)</a:t>
            </a:r>
          </a:p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</a:pPr>
            <a:r>
              <a:rPr lang="en-US" sz="1200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Propensity (planned)</a:t>
            </a:r>
          </a:p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</a:pPr>
            <a:endParaRPr lang="en-US" sz="1200" b="0" dirty="0">
              <a:solidFill>
                <a:schemeClr val="tx2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sng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Propensity (Planned)</a:t>
            </a:r>
          </a:p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</a:pPr>
            <a:r>
              <a:rPr lang="en-US" sz="1200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Use (Feature)</a:t>
            </a:r>
          </a:p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</a:pPr>
            <a:r>
              <a:rPr lang="en-US" sz="1200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Need (Feature)</a:t>
            </a:r>
          </a:p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Buy (Product)</a:t>
            </a:r>
          </a:p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</a:pPr>
            <a:r>
              <a:rPr lang="en-US" sz="1200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Call (Event)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 bwMode="gray">
          <a:xfrm>
            <a:off x="0" y="-62552"/>
            <a:ext cx="9144000" cy="959788"/>
          </a:xfrm>
          <a:prstGeom prst="rect">
            <a:avLst/>
          </a:prstGeom>
          <a:solidFill>
            <a:srgbClr val="404040"/>
          </a:solidFill>
          <a:ln>
            <a:noFill/>
          </a:ln>
          <a:extLst/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b="0" dirty="0">
                <a:solidFill>
                  <a:schemeClr val="bg1"/>
                </a:solidFill>
                <a:cs typeface="Garamond"/>
              </a:rPr>
              <a:t>Propensity and response ML models will improve by being trained by customer response</a:t>
            </a:r>
          </a:p>
        </p:txBody>
      </p:sp>
      <p:sp>
        <p:nvSpPr>
          <p:cNvPr id="47" name="Rectangle 46"/>
          <p:cNvSpPr/>
          <p:nvPr/>
        </p:nvSpPr>
        <p:spPr bwMode="auto">
          <a:xfrm>
            <a:off x="681048" y="3900685"/>
            <a:ext cx="1219200" cy="78826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Machine Learning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(Propensity)</a:t>
            </a:r>
            <a:endParaRPr kumimoji="0" lang="en-US" sz="1400" b="0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cxnSp>
        <p:nvCxnSpPr>
          <p:cNvPr id="49" name="Straight Arrow Connector 48"/>
          <p:cNvCxnSpPr/>
          <p:nvPr/>
        </p:nvCxnSpPr>
        <p:spPr bwMode="auto">
          <a:xfrm flipV="1">
            <a:off x="1278001" y="2842984"/>
            <a:ext cx="1" cy="967016"/>
          </a:xfrm>
          <a:prstGeom prst="straightConnector1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TextBox 54"/>
          <p:cNvSpPr txBox="1"/>
          <p:nvPr/>
        </p:nvSpPr>
        <p:spPr>
          <a:xfrm>
            <a:off x="1319751" y="3057809"/>
            <a:ext cx="851515" cy="464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>
                <a:solidFill>
                  <a:schemeClr val="tx2">
                    <a:lumMod val="75000"/>
                    <a:lumOff val="25000"/>
                  </a:schemeClr>
                </a:solidFill>
              </a:rPr>
              <a:t>Propensity</a:t>
            </a:r>
          </a:p>
          <a:p>
            <a:pPr>
              <a:lnSpc>
                <a:spcPct val="100000"/>
              </a:lnSpc>
            </a:pPr>
            <a:r>
              <a:rPr lang="en-US" sz="1100" b="0">
                <a:solidFill>
                  <a:schemeClr val="tx2">
                    <a:lumMod val="75000"/>
                    <a:lumOff val="25000"/>
                  </a:schemeClr>
                </a:solidFill>
              </a:rPr>
              <a:t>Scores</a:t>
            </a:r>
          </a:p>
        </p:txBody>
      </p:sp>
      <p:cxnSp>
        <p:nvCxnSpPr>
          <p:cNvPr id="4" name="Straight Arrow Connector 3"/>
          <p:cNvCxnSpPr/>
          <p:nvPr/>
        </p:nvCxnSpPr>
        <p:spPr bwMode="auto">
          <a:xfrm flipH="1" flipV="1">
            <a:off x="7780634" y="2404792"/>
            <a:ext cx="1020170" cy="4184"/>
          </a:xfrm>
          <a:prstGeom prst="straightConnector1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TextBox 28"/>
          <p:cNvSpPr txBox="1"/>
          <p:nvPr/>
        </p:nvSpPr>
        <p:spPr>
          <a:xfrm>
            <a:off x="7680131" y="1944233"/>
            <a:ext cx="1311469" cy="430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>
                <a:solidFill>
                  <a:schemeClr val="tx2">
                    <a:lumMod val="75000"/>
                    <a:lumOff val="25000"/>
                  </a:schemeClr>
                </a:solidFill>
              </a:rPr>
              <a:t>Click, Conversion, Feedback</a:t>
            </a:r>
          </a:p>
        </p:txBody>
      </p:sp>
      <p:cxnSp>
        <p:nvCxnSpPr>
          <p:cNvPr id="30" name="Straight Arrow Connector 29"/>
          <p:cNvCxnSpPr/>
          <p:nvPr/>
        </p:nvCxnSpPr>
        <p:spPr bwMode="auto">
          <a:xfrm flipV="1">
            <a:off x="1219200" y="4813104"/>
            <a:ext cx="0" cy="978096"/>
          </a:xfrm>
          <a:prstGeom prst="straightConnector1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TextBox 33"/>
          <p:cNvSpPr txBox="1"/>
          <p:nvPr/>
        </p:nvSpPr>
        <p:spPr>
          <a:xfrm rot="5400000">
            <a:off x="996098" y="5061534"/>
            <a:ext cx="1163969" cy="600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>
                <a:solidFill>
                  <a:schemeClr val="tx2">
                    <a:lumMod val="75000"/>
                    <a:lumOff val="25000"/>
                  </a:schemeClr>
                </a:solidFill>
              </a:rPr>
              <a:t>Click, Conversion, Feedback</a:t>
            </a:r>
          </a:p>
        </p:txBody>
      </p:sp>
      <p:sp>
        <p:nvSpPr>
          <p:cNvPr id="36" name="TextBox 35"/>
          <p:cNvSpPr txBox="1"/>
          <p:nvPr/>
        </p:nvSpPr>
        <p:spPr>
          <a:xfrm rot="1557151">
            <a:off x="187363" y="1245983"/>
            <a:ext cx="1101585" cy="2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Login (SSOID)</a:t>
            </a:r>
          </a:p>
        </p:txBody>
      </p:sp>
      <p:cxnSp>
        <p:nvCxnSpPr>
          <p:cNvPr id="5" name="Straight Arrow Connector 4"/>
          <p:cNvCxnSpPr>
            <a:endCxn id="20" idx="0"/>
          </p:cNvCxnSpPr>
          <p:nvPr/>
        </p:nvCxnSpPr>
        <p:spPr bwMode="auto">
          <a:xfrm>
            <a:off x="185662" y="1261721"/>
            <a:ext cx="1033538" cy="485038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521325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Arrow: Striped Right 4"/>
          <p:cNvSpPr/>
          <p:nvPr/>
        </p:nvSpPr>
        <p:spPr bwMode="auto">
          <a:xfrm>
            <a:off x="0" y="16041"/>
            <a:ext cx="9079832" cy="2037347"/>
          </a:xfrm>
          <a:prstGeom prst="stripedRightArrow">
            <a:avLst>
              <a:gd name="adj1" fmla="val 50000"/>
              <a:gd name="adj2" fmla="val 51004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</a:pPr>
            <a:r>
              <a:rPr lang="en-US" sz="2800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What does EASE Personalization look like?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0" y="2920621"/>
            <a:ext cx="9144000" cy="109807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</a:pPr>
            <a:r>
              <a:rPr lang="en-US" sz="2400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…and how do we start to pursue it?</a:t>
            </a:r>
          </a:p>
        </p:txBody>
      </p:sp>
    </p:spTree>
    <p:extLst>
      <p:ext uri="{BB962C8B-B14F-4D97-AF65-F5344CB8AC3E}">
        <p14:creationId xmlns:p14="http://schemas.microsoft.com/office/powerpoint/2010/main" val="34806129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143000" y="1752600"/>
            <a:ext cx="6858000" cy="1752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</a:pPr>
            <a:r>
              <a:rPr lang="en-US" sz="2400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Personalized EASE UX Concept</a:t>
            </a:r>
          </a:p>
        </p:txBody>
      </p:sp>
    </p:spTree>
    <p:extLst>
      <p:ext uri="{BB962C8B-B14F-4D97-AF65-F5344CB8AC3E}">
        <p14:creationId xmlns:p14="http://schemas.microsoft.com/office/powerpoint/2010/main" val="41619193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gray">
          <a:xfrm>
            <a:off x="1" y="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0" dirty="0">
                <a:solidFill>
                  <a:schemeClr val="bg1"/>
                </a:solidFill>
                <a:cs typeface="Garamond"/>
              </a:rPr>
              <a:t>We have combined two enterprise platforms to enable a Personalization agenda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59" y="1635130"/>
            <a:ext cx="1221724" cy="1239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 bwMode="auto">
          <a:xfrm>
            <a:off x="5092321" y="2994546"/>
            <a:ext cx="3200400" cy="2568054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sng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Enterprise Decision Engine</a:t>
            </a:r>
          </a:p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Customer &amp; Account Targeting</a:t>
            </a:r>
          </a:p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Channel &amp; Placement Targeting</a:t>
            </a:r>
          </a:p>
          <a:p>
            <a:pPr marL="109538" indent="-109538">
              <a:buFont typeface="Arial" panose="020B0604020202020204" pitchFamily="34" charset="0"/>
              <a:buChar char="•"/>
            </a:pPr>
            <a:r>
              <a:rPr kumimoji="0" lang="en-US" sz="1400" b="1" i="0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Batch &amp; </a:t>
            </a:r>
            <a:r>
              <a:rPr kumimoji="0" lang="en-US" sz="1400" b="1" i="0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charset="0"/>
              </a:rPr>
              <a:t>Real-Time </a:t>
            </a:r>
            <a:r>
              <a:rPr kumimoji="0" lang="en-US" sz="1400" b="1" i="0" strike="noStrike" cap="none" normalizeH="0" dirty="0">
                <a:ln>
                  <a:noFill/>
                </a:ln>
                <a:solidFill>
                  <a:srgbClr val="0070C0"/>
                </a:solidFill>
                <a:effectLst/>
                <a:latin typeface="Arial" charset="0"/>
              </a:rPr>
              <a:t>Targeting</a:t>
            </a:r>
            <a:endParaRPr kumimoji="0" lang="en-US" sz="1400" b="1" i="0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charset="0"/>
            </a:endParaRPr>
          </a:p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Multi-Objective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 Arbitration</a:t>
            </a:r>
          </a:p>
          <a:p>
            <a:pPr marL="109538" indent="-109538">
              <a:buFont typeface="Arial" panose="020B0604020202020204" pitchFamily="34" charset="0"/>
              <a:buChar char="•"/>
            </a:pPr>
            <a:r>
              <a:rPr kumimoji="0" lang="en-US" sz="1400" b="1" i="0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Automated Multivariate Testing</a:t>
            </a:r>
          </a:p>
          <a:p>
            <a:pPr marL="109538" indent="-109538">
              <a:buFont typeface="Arial" panose="020B0604020202020204" pitchFamily="34" charset="0"/>
              <a:buChar char="•"/>
            </a:pPr>
            <a:r>
              <a:rPr kumimoji="0" lang="en-US" sz="1400" b="1" i="0" strike="noStrike" cap="none" normalizeH="0" dirty="0">
                <a:ln>
                  <a:noFill/>
                </a:ln>
                <a:solidFill>
                  <a:srgbClr val="0070C0"/>
                </a:solidFill>
                <a:effectLst/>
                <a:latin typeface="Arial" charset="0"/>
              </a:rPr>
              <a:t>Propensity/ Response ML</a:t>
            </a:r>
          </a:p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Campaign Management</a:t>
            </a:r>
            <a:endParaRPr kumimoji="0" lang="en-US" sz="1400" b="1" i="0" strike="noStrike" cap="none" normalizeH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788727" y="2994546"/>
            <a:ext cx="3200400" cy="2587861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sng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Enterprise</a:t>
            </a:r>
            <a:r>
              <a:rPr kumimoji="0" lang="en-US" sz="1400" b="1" i="0" u="sng" strike="noStrike" cap="none" normalizeH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Customer Platform</a:t>
            </a:r>
          </a:p>
          <a:p>
            <a:pPr marL="109538" marR="0" indent="-109538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Customer-Centric Design</a:t>
            </a:r>
            <a:endParaRPr lang="en-US" baseline="0" dirty="0">
              <a:solidFill>
                <a:schemeClr val="tx2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marL="109538" marR="0" indent="-109538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Dynamic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 Placements</a:t>
            </a:r>
            <a:endParaRPr kumimoji="0" lang="en-US" sz="1400" b="1" i="0" u="none" strike="noStrike" cap="none" normalizeH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Features + </a:t>
            </a:r>
            <a:r>
              <a:rPr lang="en-US" dirty="0">
                <a:solidFill>
                  <a:srgbClr val="0070C0"/>
                </a:solidFill>
                <a:latin typeface="Arial" charset="0"/>
              </a:rPr>
              <a:t>Deep Links</a:t>
            </a:r>
          </a:p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charset="0"/>
              </a:rPr>
              <a:t>Marketplace &amp; Insights</a:t>
            </a:r>
          </a:p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Alpha/ Beta Releases</a:t>
            </a:r>
          </a:p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charset="0"/>
              </a:rPr>
              <a:t>NPS &amp; Surveys</a:t>
            </a:r>
          </a:p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charset="0"/>
              </a:rPr>
              <a:t>Interactive Content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27" y="1828800"/>
            <a:ext cx="2971800" cy="855246"/>
          </a:xfrm>
          <a:prstGeom prst="rect">
            <a:avLst/>
          </a:prstGeom>
        </p:spPr>
      </p:pic>
      <p:sp>
        <p:nvSpPr>
          <p:cNvPr id="17" name="Cross 16"/>
          <p:cNvSpPr/>
          <p:nvPr/>
        </p:nvSpPr>
        <p:spPr bwMode="auto">
          <a:xfrm>
            <a:off x="4289186" y="1953846"/>
            <a:ext cx="594437" cy="636954"/>
          </a:xfrm>
          <a:prstGeom prst="plus">
            <a:avLst>
              <a:gd name="adj" fmla="val 38391"/>
            </a:avLst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32688" y="6008660"/>
            <a:ext cx="930063" cy="32707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Nescient</a:t>
            </a:r>
          </a:p>
        </p:txBody>
      </p:sp>
    </p:spTree>
    <p:extLst>
      <p:ext uri="{BB962C8B-B14F-4D97-AF65-F5344CB8AC3E}">
        <p14:creationId xmlns:p14="http://schemas.microsoft.com/office/powerpoint/2010/main" val="21946592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447800"/>
            <a:ext cx="7106628" cy="4217563"/>
          </a:xfrm>
          <a:prstGeom prst="rect">
            <a:avLst/>
          </a:prstGeom>
          <a:noFill/>
          <a:ln w="9525" algn="ctr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1853635" y="2288732"/>
            <a:ext cx="4492573" cy="900756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i="0" u="none" strike="noStrike" cap="none" normalizeH="0" baseline="0">
              <a:ln>
                <a:noFill/>
              </a:ln>
              <a:effectLst/>
              <a:latin typeface="Arial" pitchFamily="34" charset="0"/>
            </a:endParaRPr>
          </a:p>
        </p:txBody>
      </p:sp>
      <p:cxnSp>
        <p:nvCxnSpPr>
          <p:cNvPr id="6" name="Straight Arrow Connector 5"/>
          <p:cNvCxnSpPr>
            <a:endCxn id="7" idx="2"/>
          </p:cNvCxnSpPr>
          <p:nvPr/>
        </p:nvCxnSpPr>
        <p:spPr bwMode="auto">
          <a:xfrm flipV="1">
            <a:off x="2310756" y="5536904"/>
            <a:ext cx="0" cy="297316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Rectangle 6"/>
          <p:cNvSpPr/>
          <p:nvPr/>
        </p:nvSpPr>
        <p:spPr bwMode="auto">
          <a:xfrm>
            <a:off x="669158" y="5091114"/>
            <a:ext cx="3283196" cy="445790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i="0" u="none" strike="noStrike" cap="none" normalizeH="0" baseline="0">
              <a:ln>
                <a:noFill/>
              </a:ln>
              <a:effectLst/>
              <a:latin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543733" y="4107276"/>
            <a:ext cx="1408621" cy="891088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i="0" u="none" strike="noStrike" cap="none" normalizeH="0" baseline="0">
              <a:ln>
                <a:noFill/>
              </a:ln>
              <a:effectLst/>
              <a:latin typeface="Arial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>
            <a:off x="3810000" y="4552820"/>
            <a:ext cx="762001" cy="159058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4441400" y="4291210"/>
            <a:ext cx="106065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Account Action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92035" y="1447800"/>
            <a:ext cx="2563318" cy="3270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Customer Messaging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3952354" y="1774877"/>
            <a:ext cx="80217" cy="443113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TextBox 12"/>
          <p:cNvSpPr txBox="1"/>
          <p:nvPr/>
        </p:nvSpPr>
        <p:spPr>
          <a:xfrm>
            <a:off x="1029097" y="5846723"/>
            <a:ext cx="2563318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Account Messaging            (L1 &amp; L2)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574" y="2743200"/>
            <a:ext cx="1802626" cy="38378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Rectangle 14"/>
          <p:cNvSpPr/>
          <p:nvPr/>
        </p:nvSpPr>
        <p:spPr bwMode="auto">
          <a:xfrm>
            <a:off x="6672124" y="2819400"/>
            <a:ext cx="1757657" cy="772032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i="0" u="none" strike="noStrike" cap="none" normalizeH="0" baseline="0">
              <a:ln>
                <a:noFill/>
              </a:ln>
              <a:effectLst/>
              <a:latin typeface="Arial" pitchFamily="34" charset="0"/>
            </a:endParaRPr>
          </a:p>
        </p:txBody>
      </p:sp>
      <p:cxnSp>
        <p:nvCxnSpPr>
          <p:cNvPr id="16" name="Straight Arrow Connector 15"/>
          <p:cNvCxnSpPr>
            <a:endCxn id="15" idx="1"/>
          </p:cNvCxnSpPr>
          <p:nvPr/>
        </p:nvCxnSpPr>
        <p:spPr bwMode="auto">
          <a:xfrm>
            <a:off x="3952354" y="1774877"/>
            <a:ext cx="2719770" cy="1430539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16"/>
          <p:cNvSpPr/>
          <p:nvPr/>
        </p:nvSpPr>
        <p:spPr bwMode="auto">
          <a:xfrm>
            <a:off x="6672124" y="5062188"/>
            <a:ext cx="1757920" cy="1186212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i="0" u="none" strike="noStrike" cap="none" normalizeH="0" baseline="0">
              <a:ln>
                <a:noFill/>
              </a:ln>
              <a:effectLst/>
              <a:latin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34014" y="5685562"/>
            <a:ext cx="111792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Offer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(Planned)</a:t>
            </a:r>
          </a:p>
        </p:txBody>
      </p:sp>
      <p:cxnSp>
        <p:nvCxnSpPr>
          <p:cNvPr id="19" name="Straight Arrow Connector 18"/>
          <p:cNvCxnSpPr/>
          <p:nvPr/>
        </p:nvCxnSpPr>
        <p:spPr bwMode="auto">
          <a:xfrm flipV="1">
            <a:off x="6168778" y="5773634"/>
            <a:ext cx="889683" cy="73089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itle 1"/>
          <p:cNvSpPr txBox="1">
            <a:spLocks/>
          </p:cNvSpPr>
          <p:nvPr/>
        </p:nvSpPr>
        <p:spPr bwMode="gray">
          <a:xfrm>
            <a:off x="1" y="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0" dirty="0">
                <a:solidFill>
                  <a:schemeClr val="bg1"/>
                </a:solidFill>
                <a:cs typeface="Garamond"/>
              </a:rPr>
              <a:t>Harmony is currently driving several key placements within EASE</a:t>
            </a:r>
          </a:p>
        </p:txBody>
      </p:sp>
    </p:spTree>
    <p:extLst>
      <p:ext uri="{BB962C8B-B14F-4D97-AF65-F5344CB8AC3E}">
        <p14:creationId xmlns:p14="http://schemas.microsoft.com/office/powerpoint/2010/main" val="38326651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gray">
          <a:xfrm>
            <a:off x="1" y="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r>
              <a:rPr lang="en-US" altLang="en-US" b="0" dirty="0"/>
              <a:t>In addition, EASE Mobile has been testing some dynamic capabilities that can support the Personalization agenda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1312" y="4905326"/>
            <a:ext cx="1568978" cy="73866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u="sng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Insights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Personalized content feed</a:t>
            </a:r>
          </a:p>
        </p:txBody>
      </p:sp>
      <p:pic>
        <p:nvPicPr>
          <p:cNvPr id="1026" name="BC5EAEA5-3E09-4DF3-B80B-DD044ED6949F" descr="image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61"/>
          <a:stretch/>
        </p:blipFill>
        <p:spPr bwMode="auto">
          <a:xfrm>
            <a:off x="218418" y="1479442"/>
            <a:ext cx="1954767" cy="3227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7991"/>
          <a:stretch/>
        </p:blipFill>
        <p:spPr>
          <a:xfrm>
            <a:off x="2439397" y="1479442"/>
            <a:ext cx="1973261" cy="32276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b="9672"/>
          <a:stretch/>
        </p:blipFill>
        <p:spPr>
          <a:xfrm>
            <a:off x="4678870" y="1479442"/>
            <a:ext cx="2009979" cy="32276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b="8319"/>
          <a:stretch/>
        </p:blipFill>
        <p:spPr>
          <a:xfrm>
            <a:off x="6955062" y="1479442"/>
            <a:ext cx="1980312" cy="322768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41538" y="4926870"/>
            <a:ext cx="1568978" cy="73866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u="sng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Slide Ups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Contextual content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99370" y="4905326"/>
            <a:ext cx="1568978" cy="73866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u="sng" dirty="0">
                <a:solidFill>
                  <a:schemeClr val="tx2">
                    <a:lumMod val="75000"/>
                    <a:lumOff val="25000"/>
                  </a:schemeClr>
                </a:solidFill>
              </a:rPr>
              <a:t>Hints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      </a:t>
            </a: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Feature awareness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72635" y="4883782"/>
            <a:ext cx="1545166" cy="78175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u="sng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Tiles 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Moveable content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411311" y="5825122"/>
            <a:ext cx="8306489" cy="38753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Will require</a:t>
            </a: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aligning &amp; scaling across iOS &amp; Android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04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555017823"/>
              </p:ext>
            </p:extLst>
          </p:nvPr>
        </p:nvGraphicFramePr>
        <p:xfrm>
          <a:off x="945818" y="1348581"/>
          <a:ext cx="7252364" cy="4922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8" name="Straight Connector 17"/>
          <p:cNvCxnSpPr/>
          <p:nvPr/>
        </p:nvCxnSpPr>
        <p:spPr bwMode="auto">
          <a:xfrm flipH="1" flipV="1">
            <a:off x="3264523" y="3581400"/>
            <a:ext cx="709955" cy="228600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>
            <a:off x="4572000" y="2661312"/>
            <a:ext cx="0" cy="381000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/>
          <p:cNvCxnSpPr/>
          <p:nvPr/>
        </p:nvCxnSpPr>
        <p:spPr bwMode="auto">
          <a:xfrm flipH="1">
            <a:off x="5392598" y="3581400"/>
            <a:ext cx="461699" cy="228600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/>
          <p:nvPr/>
        </p:nvCxnSpPr>
        <p:spPr bwMode="auto">
          <a:xfrm flipH="1">
            <a:off x="3683356" y="4419600"/>
            <a:ext cx="405689" cy="533400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/>
        </p:nvCxnSpPr>
        <p:spPr bwMode="auto">
          <a:xfrm>
            <a:off x="5046243" y="4487840"/>
            <a:ext cx="411743" cy="457200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itle 1"/>
          <p:cNvSpPr txBox="1">
            <a:spLocks/>
          </p:cNvSpPr>
          <p:nvPr/>
        </p:nvSpPr>
        <p:spPr bwMode="gray">
          <a:xfrm>
            <a:off x="1" y="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0">
                <a:solidFill>
                  <a:schemeClr val="bg1"/>
                </a:solidFill>
                <a:cs typeface="Garamond"/>
              </a:rPr>
              <a:t>We are also putting together a multi-faceted team to drive the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0">
                <a:solidFill>
                  <a:schemeClr val="bg1"/>
                </a:solidFill>
                <a:cs typeface="Garamond"/>
              </a:rPr>
              <a:t>EASE Personalization agenda</a:t>
            </a:r>
          </a:p>
        </p:txBody>
      </p:sp>
    </p:spTree>
    <p:extLst>
      <p:ext uri="{BB962C8B-B14F-4D97-AF65-F5344CB8AC3E}">
        <p14:creationId xmlns:p14="http://schemas.microsoft.com/office/powerpoint/2010/main" val="33171911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672152" y="1239174"/>
            <a:ext cx="10453048" cy="5109712"/>
            <a:chOff x="-699448" y="1214888"/>
            <a:chExt cx="10453048" cy="5109712"/>
          </a:xfrm>
        </p:grpSpPr>
        <p:cxnSp>
          <p:nvCxnSpPr>
            <p:cNvPr id="12" name="Straight Connector 11"/>
            <p:cNvCxnSpPr/>
            <p:nvPr/>
          </p:nvCxnSpPr>
          <p:spPr bwMode="auto">
            <a:xfrm>
              <a:off x="1967552" y="3352800"/>
              <a:ext cx="2133600" cy="1348452"/>
            </a:xfrm>
            <a:prstGeom prst="line">
              <a:avLst/>
            </a:prstGeom>
            <a:noFill/>
            <a:ln w="762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Straight Connector 14"/>
            <p:cNvCxnSpPr/>
            <p:nvPr/>
          </p:nvCxnSpPr>
          <p:spPr bwMode="auto">
            <a:xfrm flipV="1">
              <a:off x="5167952" y="3352800"/>
              <a:ext cx="2019300" cy="1371600"/>
            </a:xfrm>
            <a:prstGeom prst="line">
              <a:avLst/>
            </a:prstGeom>
            <a:noFill/>
            <a:ln w="762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Straight Connector 7"/>
            <p:cNvCxnSpPr/>
            <p:nvPr/>
          </p:nvCxnSpPr>
          <p:spPr bwMode="auto">
            <a:xfrm>
              <a:off x="2424752" y="2815088"/>
              <a:ext cx="4267200" cy="0"/>
            </a:xfrm>
            <a:prstGeom prst="line">
              <a:avLst/>
            </a:prstGeom>
            <a:noFill/>
            <a:ln w="762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aphicFrame>
          <p:nvGraphicFramePr>
            <p:cNvPr id="4" name="Diagram 3"/>
            <p:cNvGraphicFramePr/>
            <p:nvPr>
              <p:extLst>
                <p:ext uri="{D42A27DB-BD31-4B8C-83A1-F6EECF244321}">
                  <p14:modId xmlns:p14="http://schemas.microsoft.com/office/powerpoint/2010/main" val="789265259"/>
                </p:ext>
              </p:extLst>
            </p:nvPr>
          </p:nvGraphicFramePr>
          <p:xfrm>
            <a:off x="2081852" y="3124200"/>
            <a:ext cx="5105400" cy="32004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aphicFrame>
          <p:nvGraphicFramePr>
            <p:cNvPr id="5" name="Diagram 4"/>
            <p:cNvGraphicFramePr/>
            <p:nvPr>
              <p:extLst>
                <p:ext uri="{D42A27DB-BD31-4B8C-83A1-F6EECF244321}">
                  <p14:modId xmlns:p14="http://schemas.microsoft.com/office/powerpoint/2010/main" val="239123930"/>
                </p:ext>
              </p:extLst>
            </p:nvPr>
          </p:nvGraphicFramePr>
          <p:xfrm>
            <a:off x="4648200" y="1238037"/>
            <a:ext cx="5105400" cy="32004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graphicFrame>
          <p:nvGraphicFramePr>
            <p:cNvPr id="6" name="Diagram 5"/>
            <p:cNvGraphicFramePr/>
            <p:nvPr>
              <p:extLst>
                <p:ext uri="{D42A27DB-BD31-4B8C-83A1-F6EECF244321}">
                  <p14:modId xmlns:p14="http://schemas.microsoft.com/office/powerpoint/2010/main" val="2937817251"/>
                </p:ext>
              </p:extLst>
            </p:nvPr>
          </p:nvGraphicFramePr>
          <p:xfrm>
            <a:off x="-699448" y="1214888"/>
            <a:ext cx="5105400" cy="32004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2" r:lo="rId13" r:qs="rId14" r:cs="rId15"/>
            </a:graphicData>
          </a:graphic>
        </p:graphicFrame>
      </p:grpSp>
      <p:sp>
        <p:nvSpPr>
          <p:cNvPr id="21" name="Title 1"/>
          <p:cNvSpPr txBox="1">
            <a:spLocks/>
          </p:cNvSpPr>
          <p:nvPr/>
        </p:nvSpPr>
        <p:spPr bwMode="gray">
          <a:xfrm>
            <a:off x="1" y="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0">
                <a:solidFill>
                  <a:schemeClr val="bg1"/>
                </a:solidFill>
                <a:cs typeface="Garamond"/>
              </a:rPr>
              <a:t>A Personalization “Center of Excellence” across EASE, LOB, &amp; Tech could allow us to accelerate our journey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6490259" y="4771834"/>
            <a:ext cx="1475873" cy="160020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sng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Digital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ECI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Eno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Gumb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o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The Site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Wallet</a:t>
            </a:r>
          </a:p>
        </p:txBody>
      </p:sp>
    </p:spTree>
    <p:extLst>
      <p:ext uri="{BB962C8B-B14F-4D97-AF65-F5344CB8AC3E}">
        <p14:creationId xmlns:p14="http://schemas.microsoft.com/office/powerpoint/2010/main" val="31389020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 bwMode="auto">
          <a:xfrm>
            <a:off x="302305" y="4053672"/>
            <a:ext cx="8648029" cy="56334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Business Objectives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302305" y="1223391"/>
            <a:ext cx="8648029" cy="56334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Strategic Drivers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gray">
          <a:xfrm>
            <a:off x="1" y="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0"/>
              <a:t>We will start our Personalization journey in Mobile and focus primarily on Consumer Card business needs</a:t>
            </a:r>
            <a:endParaRPr lang="en-US" b="0">
              <a:solidFill>
                <a:schemeClr val="bg1"/>
              </a:solidFill>
              <a:cs typeface="Garamond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252714" y="1681619"/>
            <a:ext cx="25908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Most</a:t>
            </a:r>
            <a:r>
              <a:rPr kumimoji="0" lang="en-US" sz="1400" b="1" i="0" u="none" strike="noStrike" cap="none" normalizeH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Connected</a:t>
            </a:r>
            <a:r>
              <a:rPr kumimoji="0" lang="en-US" sz="1400" b="1" i="0" u="none" strike="noStrike" cap="none" normalizeH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Customers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65159" y="4480234"/>
            <a:ext cx="25908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R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educe</a:t>
            </a:r>
            <a:r>
              <a:rPr kumimoji="0" lang="en-US" sz="1400" b="1" i="0" u="none" strike="noStrike" cap="none" normalizeH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Mobile Defectors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C00000"/>
                </a:solidFill>
                <a:latin typeface="Arial" charset="0"/>
              </a:rPr>
              <a:t>$XM Savings Opportunity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3252714" y="4480234"/>
            <a:ext cx="25908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Increase Mobile Revenue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C00000"/>
                </a:solidFill>
                <a:latin typeface="Arial" charset="0"/>
              </a:rPr>
              <a:t>$XM Revenue in 2016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039463" y="4480234"/>
            <a:ext cx="25908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Improve Mobile NPS</a:t>
            </a:r>
          </a:p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solidFill>
                  <a:srgbClr val="C00000"/>
                </a:solidFill>
                <a:latin typeface="Arial" charset="0"/>
              </a:rPr>
              <a:t>ioS</a:t>
            </a:r>
            <a:r>
              <a:rPr lang="en-US" dirty="0">
                <a:solidFill>
                  <a:srgbClr val="C00000"/>
                </a:solidFill>
                <a:latin typeface="Arial" charset="0"/>
              </a:rPr>
              <a:t> X/ Android Y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</a:endParaRPr>
          </a:p>
        </p:txBody>
      </p:sp>
      <p:sp>
        <p:nvSpPr>
          <p:cNvPr id="2" name="Isosceles Triangle 1"/>
          <p:cNvSpPr/>
          <p:nvPr/>
        </p:nvSpPr>
        <p:spPr bwMode="auto">
          <a:xfrm rot="10800000">
            <a:off x="3081385" y="3589334"/>
            <a:ext cx="2981229" cy="412285"/>
          </a:xfrm>
          <a:prstGeom prst="triangl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465160" y="2476083"/>
            <a:ext cx="2590799" cy="937260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rgbClr val="C00000"/>
                </a:solidFill>
                <a:latin typeface="Arial" charset="0"/>
              </a:rPr>
              <a:t>Card vs LOB size</a:t>
            </a:r>
          </a:p>
          <a:p>
            <a:r>
              <a:rPr lang="en-US" dirty="0">
                <a:solidFill>
                  <a:srgbClr val="C00000"/>
                </a:solidFill>
                <a:latin typeface="Arial" charset="0"/>
              </a:rPr>
              <a:t>Mobile vs. Web Behavior 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3252715" y="2472756"/>
            <a:ext cx="2590799" cy="937260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>
                <a:solidFill>
                  <a:srgbClr val="C00000"/>
                </a:solidFill>
                <a:latin typeface="Arial" charset="0"/>
              </a:rPr>
              <a:t>X have notifications On</a:t>
            </a:r>
          </a:p>
          <a:p>
            <a:r>
              <a:rPr lang="en-US">
                <a:solidFill>
                  <a:srgbClr val="C00000"/>
                </a:solidFill>
                <a:latin typeface="Arial" charset="0"/>
              </a:rPr>
              <a:t>X have GPS On</a:t>
            </a:r>
            <a:endParaRPr kumimoji="0" lang="en-US" sz="1400" b="1" i="0" u="none" strike="noStrike" cap="none" normalizeH="0" baseline="0">
              <a:ln>
                <a:noFill/>
              </a:ln>
              <a:solidFill>
                <a:srgbClr val="C00000"/>
              </a:solidFill>
              <a:effectLst/>
              <a:latin typeface="Arial" charset="0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6039464" y="2470048"/>
            <a:ext cx="2590799" cy="937260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</a:rPr>
              <a:t>Mobile channel growth</a:t>
            </a:r>
            <a:r>
              <a:rPr kumimoji="0" lang="en-US" sz="1400" b="1" i="0" u="none" strike="noStrike" cap="none" normalizeH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</a:rPr>
              <a:t> – overall and COF</a:t>
            </a:r>
            <a:endParaRPr kumimoji="0" lang="en-US" sz="1400" b="1" i="0" u="none" strike="noStrike" cap="none" normalizeH="0" baseline="0">
              <a:ln>
                <a:noFill/>
              </a:ln>
              <a:solidFill>
                <a:srgbClr val="C00000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039463" y="5302865"/>
            <a:ext cx="2590800" cy="685800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Increase Mobile Engagement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3252714" y="5302865"/>
            <a:ext cx="2590800" cy="685800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Increase Average Revenue Per Mobile User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465159" y="5302865"/>
            <a:ext cx="2590800" cy="685800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Reduce Average Call Rate per Session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1760559" y="5166034"/>
            <a:ext cx="0" cy="136831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/>
          <p:cNvCxnSpPr>
            <a:stCxn id="16" idx="2"/>
          </p:cNvCxnSpPr>
          <p:nvPr/>
        </p:nvCxnSpPr>
        <p:spPr bwMode="auto">
          <a:xfrm>
            <a:off x="4548114" y="5166034"/>
            <a:ext cx="0" cy="136831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/>
          <p:cNvCxnSpPr>
            <a:stCxn id="17" idx="2"/>
            <a:endCxn id="18" idx="0"/>
          </p:cNvCxnSpPr>
          <p:nvPr/>
        </p:nvCxnSpPr>
        <p:spPr bwMode="auto">
          <a:xfrm>
            <a:off x="7334863" y="5166034"/>
            <a:ext cx="0" cy="136831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Box 22"/>
          <p:cNvSpPr txBox="1"/>
          <p:nvPr/>
        </p:nvSpPr>
        <p:spPr>
          <a:xfrm>
            <a:off x="4280093" y="5988665"/>
            <a:ext cx="583814" cy="3270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KPIs</a:t>
            </a:r>
          </a:p>
        </p:txBody>
      </p:sp>
      <p:cxnSp>
        <p:nvCxnSpPr>
          <p:cNvPr id="30" name="Connector: Elbow 29"/>
          <p:cNvCxnSpPr>
            <a:stCxn id="23" idx="1"/>
            <a:endCxn id="20" idx="2"/>
          </p:cNvCxnSpPr>
          <p:nvPr/>
        </p:nvCxnSpPr>
        <p:spPr bwMode="auto">
          <a:xfrm rot="10800000">
            <a:off x="1760559" y="5988666"/>
            <a:ext cx="2519534" cy="163539"/>
          </a:xfrm>
          <a:prstGeom prst="bentConnector2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Connector: Elbow 33"/>
          <p:cNvCxnSpPr>
            <a:stCxn id="23" idx="3"/>
            <a:endCxn id="18" idx="2"/>
          </p:cNvCxnSpPr>
          <p:nvPr/>
        </p:nvCxnSpPr>
        <p:spPr bwMode="auto">
          <a:xfrm flipV="1">
            <a:off x="4863907" y="5988665"/>
            <a:ext cx="2470956" cy="163539"/>
          </a:xfrm>
          <a:prstGeom prst="bentConnector2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/>
          <p:cNvSpPr/>
          <p:nvPr/>
        </p:nvSpPr>
        <p:spPr bwMode="auto">
          <a:xfrm>
            <a:off x="465159" y="1681619"/>
            <a:ext cx="25908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Most Engaged Customers</a:t>
            </a:r>
            <a:endParaRPr kumimoji="0" lang="en-US" sz="1400" b="1" i="0" u="none" strike="noStrike" cap="none" normalizeH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039463" y="1681619"/>
            <a:ext cx="25908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Most Customer Growth</a:t>
            </a:r>
            <a:endParaRPr kumimoji="0" lang="en-US" sz="1400" b="1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650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465023448"/>
              </p:ext>
            </p:extLst>
          </p:nvPr>
        </p:nvGraphicFramePr>
        <p:xfrm>
          <a:off x="457200" y="685800"/>
          <a:ext cx="8229600" cy="50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 bwMode="gray">
          <a:xfrm>
            <a:off x="1" y="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0" dirty="0">
                <a:solidFill>
                  <a:schemeClr val="bg1"/>
                </a:solidFill>
                <a:cs typeface="Garamond"/>
              </a:rPr>
              <a:t>Personalization effectively blends Customization and Contextualization into a cohesive experience</a:t>
            </a:r>
            <a:endParaRPr lang="en-US" b="0" i="1" dirty="0">
              <a:solidFill>
                <a:schemeClr val="bg1"/>
              </a:solidFill>
              <a:cs typeface="Garamon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95828" y="3733799"/>
            <a:ext cx="2234651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</a:rPr>
              <a:t>Content-Centric Agenda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24682" y="1460368"/>
            <a:ext cx="2205797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</a:rPr>
              <a:t>Feature-Centric Agenda</a:t>
            </a:r>
          </a:p>
        </p:txBody>
      </p:sp>
    </p:spTree>
    <p:extLst>
      <p:ext uri="{BB962C8B-B14F-4D97-AF65-F5344CB8AC3E}">
        <p14:creationId xmlns:p14="http://schemas.microsoft.com/office/powerpoint/2010/main" val="15553307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>
            <a:off x="302305" y="1159223"/>
            <a:ext cx="8648029" cy="56334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Personalization Strategy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88759" y="3025046"/>
            <a:ext cx="8648029" cy="56334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Personalization Approach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gray">
          <a:xfrm>
            <a:off x="1" y="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0">
                <a:solidFill>
                  <a:schemeClr val="bg1"/>
                </a:solidFill>
                <a:cs typeface="Garamond"/>
              </a:rPr>
              <a:t>The Personalization Approach will be dependent upon our ability to execute on several strategic objectives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462983" y="3357476"/>
            <a:ext cx="25908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Protect Me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Help customers stay informed &amp; avoid mistakes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3258132" y="3352800"/>
            <a:ext cx="2736376" cy="68580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Guide Me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Help customers improve, grow, &amp; achieve goals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6225468" y="3359402"/>
            <a:ext cx="25908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Reward Me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Help customers get value &amp;         feel valued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462983" y="1483894"/>
            <a:ext cx="25908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R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educe</a:t>
            </a:r>
            <a:r>
              <a:rPr kumimoji="0" lang="en-US" sz="1400" b="1" i="0" u="none" strike="noStrike" cap="none" normalizeH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Mobile Defectors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Reduce calls within 2 hours of Mobile session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3330921" y="1483893"/>
            <a:ext cx="2590799" cy="68580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Increase Mobile Revenue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Drive lift in NABs and PV feature engagement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225468" y="1483894"/>
            <a:ext cx="25908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Improve Mobile NPS        </a:t>
            </a:r>
            <a:r>
              <a:rPr lang="en-US" sz="1200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Drive lift in NPS &amp; Mobile engagement 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8174" y="2179313"/>
            <a:ext cx="20002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9538" indent="-109538" algn="l">
              <a:buFont typeface="Arial" panose="020B0604020202020204" pitchFamily="34" charset="0"/>
              <a:buChar char="•"/>
            </a:pPr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</a:rPr>
              <a:t>Target top call reasons</a:t>
            </a:r>
          </a:p>
          <a:p>
            <a:pPr marL="109538" indent="-109538" algn="l">
              <a:buFont typeface="Arial" panose="020B0604020202020204" pitchFamily="34" charset="0"/>
              <a:buChar char="•"/>
            </a:pPr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</a:rPr>
              <a:t>Define deflection KPIs</a:t>
            </a:r>
          </a:p>
          <a:p>
            <a:pPr marL="109538" indent="-109538" algn="l">
              <a:buFont typeface="Arial" panose="020B0604020202020204" pitchFamily="34" charset="0"/>
              <a:buChar char="•"/>
            </a:pPr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</a:rPr>
              <a:t>Track event states/ steps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91980" y="2144388"/>
            <a:ext cx="19407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9538" indent="-109538" algn="l">
              <a:buFont typeface="Arial" panose="020B0604020202020204" pitchFamily="34" charset="0"/>
              <a:buChar char="•"/>
            </a:pPr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</a:rPr>
              <a:t>Streamline Sales funnel</a:t>
            </a:r>
          </a:p>
          <a:p>
            <a:pPr marL="109538" indent="-109538" algn="l">
              <a:buFont typeface="Arial" panose="020B0604020202020204" pitchFamily="34" charset="0"/>
              <a:buChar char="•"/>
            </a:pPr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</a:rPr>
              <a:t>Cultivate targeting data</a:t>
            </a:r>
          </a:p>
          <a:p>
            <a:pPr marL="109538" indent="-109538" algn="l">
              <a:buFont typeface="Arial" panose="020B0604020202020204" pitchFamily="34" charset="0"/>
              <a:buChar char="•"/>
            </a:pPr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</a:rPr>
              <a:t>Create offer inventory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25468" y="2199870"/>
            <a:ext cx="27113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9538" indent="-109538" algn="l"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Measure NPS/ sentiment/ feedback</a:t>
            </a:r>
          </a:p>
          <a:p>
            <a:pPr marL="109538" indent="-109538" algn="l"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Inventory product/ feature benefits</a:t>
            </a:r>
          </a:p>
          <a:p>
            <a:pPr marL="109538" indent="-109538" algn="l"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Build Brand presence/ humanity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58132" y="4096193"/>
            <a:ext cx="2736376" cy="2603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</a:rPr>
              <a:t>Profiling </a:t>
            </a:r>
          </a:p>
          <a:p>
            <a:pPr marL="341313" lvl="1" indent="-163513" algn="l">
              <a:buFont typeface="Arial" panose="020B0604020202020204" pitchFamily="34" charset="0"/>
              <a:buChar char="•"/>
            </a:pPr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</a:rPr>
              <a:t>Goals, Surveys, Content </a:t>
            </a:r>
            <a:r>
              <a:rPr lang="en-US" sz="1200" b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Mktg</a:t>
            </a:r>
            <a:endParaRPr lang="en-US" sz="1200" b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109538" indent="-109538" algn="l">
              <a:buFont typeface="Arial" panose="020B0604020202020204" pitchFamily="34" charset="0"/>
              <a:buChar char="•"/>
            </a:pPr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</a:rPr>
              <a:t>Contextual Feature Recommendations – e.g.</a:t>
            </a:r>
          </a:p>
          <a:p>
            <a:pPr marL="231775" lvl="1" indent="-122238" algn="l">
              <a:buFont typeface="Arial" panose="020B0604020202020204" pitchFamily="34" charset="0"/>
              <a:buChar char="•"/>
            </a:pPr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</a:rPr>
              <a:t>Card, BT/ CLIP, CW, AutoPay </a:t>
            </a:r>
          </a:p>
          <a:p>
            <a:pPr marL="109538" indent="-109538" algn="l">
              <a:buFont typeface="Arial" panose="020B0604020202020204" pitchFamily="34" charset="0"/>
              <a:buChar char="•"/>
            </a:pPr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</a:rPr>
              <a:t>Insights – e.g. </a:t>
            </a:r>
          </a:p>
          <a:p>
            <a:pPr marL="231775" lvl="1" indent="-122238" algn="l">
              <a:buFont typeface="Arial" panose="020B0604020202020204" pitchFamily="34" charset="0"/>
              <a:buChar char="•"/>
            </a:pPr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</a:rPr>
              <a:t>Goal progress</a:t>
            </a:r>
          </a:p>
          <a:p>
            <a:pPr marL="231775" lvl="1" indent="-122238" algn="l">
              <a:buFont typeface="Arial" panose="020B0604020202020204" pitchFamily="34" charset="0"/>
              <a:buChar char="•"/>
            </a:pPr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</a:rPr>
              <a:t>Positive pattern/ trend</a:t>
            </a:r>
          </a:p>
          <a:p>
            <a:pPr marL="231775" lvl="1" indent="-122238" algn="l">
              <a:buFont typeface="Arial" panose="020B0604020202020204" pitchFamily="34" charset="0"/>
              <a:buChar char="•"/>
            </a:pPr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</a:rPr>
              <a:t>People who...</a:t>
            </a:r>
          </a:p>
          <a:p>
            <a:pPr marL="231775" lvl="1" indent="-122238" algn="l">
              <a:buFont typeface="Arial" panose="020B0604020202020204" pitchFamily="34" charset="0"/>
              <a:buChar char="•"/>
            </a:pPr>
            <a:endParaRPr lang="en-US" sz="1200" b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85228" y="4103396"/>
            <a:ext cx="2631040" cy="2603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 algn="l">
              <a:buFont typeface="Arial" panose="020B0604020202020204" pitchFamily="34" charset="0"/>
              <a:buChar char="•"/>
            </a:pPr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</a:rPr>
              <a:t>Product benefit awareness</a:t>
            </a:r>
          </a:p>
          <a:p>
            <a:pPr marL="109538" indent="-109538" algn="l">
              <a:buFont typeface="Arial" panose="020B0604020202020204" pitchFamily="34" charset="0"/>
              <a:buChar char="•"/>
            </a:pPr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</a:rPr>
              <a:t>Brand/ Humanity campaigns</a:t>
            </a:r>
          </a:p>
          <a:p>
            <a:pPr marL="109538" indent="-109538" algn="l">
              <a:buFont typeface="Arial" panose="020B0604020202020204" pitchFamily="34" charset="0"/>
              <a:buChar char="•"/>
            </a:pPr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</a:rPr>
              <a:t>Insights</a:t>
            </a:r>
          </a:p>
          <a:p>
            <a:pPr marL="231775" lvl="1" indent="-122238" algn="l">
              <a:buFont typeface="Arial" panose="020B0604020202020204" pitchFamily="34" charset="0"/>
              <a:buChar char="•"/>
            </a:pPr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</a:rPr>
              <a:t>Account benefit tracking</a:t>
            </a:r>
          </a:p>
          <a:p>
            <a:pPr marL="231775" lvl="1" indent="-122238" algn="l">
              <a:buFont typeface="Arial" panose="020B0604020202020204" pitchFamily="34" charset="0"/>
              <a:buChar char="•"/>
            </a:pPr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</a:rPr>
              <a:t>Customer successes</a:t>
            </a:r>
          </a:p>
          <a:p>
            <a:pPr marL="231775" lvl="1" indent="-122238" algn="l">
              <a:buFont typeface="Arial" panose="020B0604020202020204" pitchFamily="34" charset="0"/>
              <a:buChar char="•"/>
            </a:pPr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</a:rPr>
              <a:t>Since you have been a customer…</a:t>
            </a:r>
          </a:p>
          <a:p>
            <a:pPr marL="231775" lvl="1" indent="-122238" algn="l">
              <a:buFont typeface="Arial" panose="020B0604020202020204" pitchFamily="34" charset="0"/>
              <a:buChar char="•"/>
            </a:pPr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</a:rPr>
              <a:t>People who…</a:t>
            </a:r>
          </a:p>
          <a:p>
            <a:pPr marL="566707" lvl="1" indent="-109538" algn="l">
              <a:buFont typeface="Arial" panose="020B0604020202020204" pitchFamily="34" charset="0"/>
              <a:buChar char="•"/>
            </a:pPr>
            <a:endParaRPr lang="en-US" sz="1200" b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109538" indent="-109538" algn="l">
              <a:buFont typeface="Arial" panose="020B0604020202020204" pitchFamily="34" charset="0"/>
              <a:buChar char="•"/>
            </a:pPr>
            <a:endParaRPr lang="en-US" sz="1200" b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5344" y="4096193"/>
            <a:ext cx="2642068" cy="27884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09538" indent="-109538" algn="l"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Proactive &amp; Contextual Help</a:t>
            </a:r>
          </a:p>
          <a:p>
            <a:pPr marL="231775" lvl="1" indent="-122238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Event Status, Help</a:t>
            </a:r>
          </a:p>
          <a:p>
            <a:pPr marL="109538" indent="-109538" algn="l"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Call Deflecting Feature Awareness/ Onboarding</a:t>
            </a:r>
          </a:p>
          <a:p>
            <a:pPr marL="109538" indent="-109538" algn="l"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Contextual Feature Recommendations – e.g.</a:t>
            </a:r>
          </a:p>
          <a:p>
            <a:pPr marL="231775" lvl="1" indent="-122238" algn="l"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Alerts, AutoPay, CW</a:t>
            </a:r>
          </a:p>
          <a:p>
            <a:pPr marL="109538" indent="-109538" algn="l"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Insights – e.g.</a:t>
            </a:r>
          </a:p>
          <a:p>
            <a:pPr marL="231775" lvl="1" indent="-122238" algn="l"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Counters (fees, late payment)</a:t>
            </a:r>
          </a:p>
          <a:p>
            <a:pPr marL="231775" lvl="1" indent="-122238" algn="l"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Spending and balance shifts</a:t>
            </a:r>
          </a:p>
          <a:p>
            <a:pPr marL="231775" lvl="1" indent="-122238" algn="l"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People who…</a:t>
            </a:r>
          </a:p>
        </p:txBody>
      </p:sp>
    </p:spTree>
    <p:extLst>
      <p:ext uri="{BB962C8B-B14F-4D97-AF65-F5344CB8AC3E}">
        <p14:creationId xmlns:p14="http://schemas.microsoft.com/office/powerpoint/2010/main" val="41658304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094131277"/>
              </p:ext>
            </p:extLst>
          </p:nvPr>
        </p:nvGraphicFramePr>
        <p:xfrm>
          <a:off x="350680" y="1676400"/>
          <a:ext cx="5639937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 bwMode="gray">
          <a:xfrm>
            <a:off x="1" y="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0">
                <a:solidFill>
                  <a:schemeClr val="bg1"/>
                </a:solidFill>
                <a:cs typeface="Garamond"/>
              </a:rPr>
              <a:t>Personalization will become increasingly effective as we mature our data capabilities and content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90118" y="1587252"/>
            <a:ext cx="872868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Target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231152" y="1981462"/>
            <a:ext cx="2590800" cy="685800"/>
          </a:xfrm>
          <a:prstGeom prst="rect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Real-time state, event, and scoring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231152" y="3365500"/>
            <a:ext cx="2590800" cy="685800"/>
          </a:xfrm>
          <a:prstGeom prst="rect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Robust inventory of features, tools, and needs-based content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6231152" y="4796505"/>
            <a:ext cx="2590800" cy="685800"/>
          </a:xfrm>
          <a:prstGeom prst="rect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Real-time conversions feeding ML models and dashboards</a:t>
            </a:r>
          </a:p>
        </p:txBody>
      </p:sp>
    </p:spTree>
    <p:extLst>
      <p:ext uri="{BB962C8B-B14F-4D97-AF65-F5344CB8AC3E}">
        <p14:creationId xmlns:p14="http://schemas.microsoft.com/office/powerpoint/2010/main" val="20528405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52401" y="2089781"/>
            <a:ext cx="2509571" cy="185897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109538" indent="-109538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Build context </a:t>
            </a:r>
          </a:p>
          <a:p>
            <a:pPr marL="109538" indent="-109538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Content delivery</a:t>
            </a:r>
          </a:p>
          <a:p>
            <a:pPr marL="109538" indent="-109538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Campaign management</a:t>
            </a:r>
          </a:p>
          <a:p>
            <a:pPr marL="109538" indent="-109538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Campaign response</a:t>
            </a:r>
          </a:p>
          <a:p>
            <a:pPr marL="109538" indent="-109538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Arbitration</a:t>
            </a:r>
          </a:p>
          <a:p>
            <a:pPr marL="109538" indent="-109538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Machine Learning</a:t>
            </a:r>
          </a:p>
          <a:p>
            <a:pPr marL="109538" indent="-109538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Production Monitoring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152400" y="3985914"/>
            <a:ext cx="2509571" cy="8604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sng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2 Teams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(1) API + DevOps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(1)</a:t>
            </a:r>
            <a:r>
              <a:rPr kumimoji="0" lang="en-US" sz="1400" b="0" i="0" strike="noStrike" cap="none" normalizeH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Engine + DevOps</a:t>
            </a:r>
            <a:endParaRPr kumimoji="0" lang="en-US" sz="1400" b="0" i="0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14372" y="2089782"/>
            <a:ext cx="2509572" cy="185897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noAutofit/>
          </a:bodyPr>
          <a:lstStyle/>
          <a:p>
            <a:pPr marL="109538" indent="-109538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>
                <a:solidFill>
                  <a:schemeClr val="tx2">
                    <a:lumMod val="75000"/>
                    <a:lumOff val="25000"/>
                  </a:schemeClr>
                </a:solidFill>
              </a:rPr>
              <a:t>Build dynamic placements</a:t>
            </a:r>
          </a:p>
          <a:p>
            <a:pPr marL="109538" indent="-109538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>
                <a:solidFill>
                  <a:schemeClr val="tx2">
                    <a:lumMod val="75000"/>
                    <a:lumOff val="25000"/>
                  </a:schemeClr>
                </a:solidFill>
              </a:rPr>
              <a:t>Request content</a:t>
            </a:r>
          </a:p>
          <a:p>
            <a:pPr marL="109538" indent="-109538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>
                <a:solidFill>
                  <a:schemeClr val="tx2">
                    <a:lumMod val="75000"/>
                    <a:lumOff val="25000"/>
                  </a:schemeClr>
                </a:solidFill>
              </a:rPr>
              <a:t>Display content</a:t>
            </a:r>
          </a:p>
          <a:p>
            <a:pPr marL="109538" indent="-109538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>
                <a:solidFill>
                  <a:schemeClr val="tx2">
                    <a:lumMod val="75000"/>
                    <a:lumOff val="25000"/>
                  </a:schemeClr>
                </a:solidFill>
              </a:rPr>
              <a:t>Track campaign</a:t>
            </a:r>
          </a:p>
          <a:p>
            <a:pPr marL="109538" indent="-109538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>
                <a:solidFill>
                  <a:schemeClr val="tx2">
                    <a:lumMod val="75000"/>
                    <a:lumOff val="25000"/>
                  </a:schemeClr>
                </a:solidFill>
              </a:rPr>
              <a:t>Capture response</a:t>
            </a:r>
          </a:p>
          <a:p>
            <a:pPr marL="109538" indent="-109538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>
                <a:solidFill>
                  <a:schemeClr val="tx2">
                    <a:lumMod val="75000"/>
                    <a:lumOff val="25000"/>
                  </a:schemeClr>
                </a:solidFill>
              </a:rPr>
              <a:t>Deliver context/ events</a:t>
            </a:r>
          </a:p>
          <a:p>
            <a:pPr marL="109538" indent="-109538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>
                <a:solidFill>
                  <a:schemeClr val="tx2">
                    <a:lumMod val="75000"/>
                    <a:lumOff val="25000"/>
                  </a:schemeClr>
                </a:solidFill>
              </a:rPr>
              <a:t>Production Monitoring 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2814373" y="3985914"/>
            <a:ext cx="2509571" cy="8604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u="sng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1</a:t>
            </a:r>
            <a:r>
              <a:rPr kumimoji="0" lang="en-US" sz="1400" b="0" i="0" u="sng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Team</a:t>
            </a:r>
          </a:p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arabicParenBoth"/>
              <a:tabLst/>
            </a:pPr>
            <a:r>
              <a:rPr lang="en-US" b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Mobile (iOS/Android)</a:t>
            </a:r>
          </a:p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</a:pPr>
            <a:r>
              <a:rPr lang="en-US" b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i</a:t>
            </a:r>
            <a:r>
              <a:rPr kumimoji="0" lang="en-US" sz="1400" b="0" i="0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ncl. 1.5 Edge + DevOps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152401" y="1493612"/>
            <a:ext cx="2509571" cy="533400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Harmony</a:t>
            </a:r>
          </a:p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(40% Feature/</a:t>
            </a:r>
            <a:r>
              <a:rPr kumimoji="0" lang="en-US" sz="1200" b="0" i="0" u="none" strike="noStrike" cap="none" normalizeH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60% Support)</a:t>
            </a:r>
            <a:endParaRPr kumimoji="0" lang="en-US" sz="1400" b="0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2814373" y="1493612"/>
            <a:ext cx="2509571" cy="533400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EASE</a:t>
            </a:r>
          </a:p>
          <a:p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(TBD)</a:t>
            </a:r>
            <a:endParaRPr kumimoji="0" lang="en-US" sz="1400" b="0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323645" y="2339774"/>
            <a:ext cx="2682322" cy="147818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400" b="1" i="0" u="sng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Data Engineering</a:t>
            </a:r>
          </a:p>
          <a:p>
            <a:pPr marL="109538" indent="-109538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>
                <a:solidFill>
                  <a:schemeClr val="tx2">
                    <a:lumMod val="75000"/>
                    <a:lumOff val="25000"/>
                  </a:schemeClr>
                </a:solidFill>
              </a:rPr>
              <a:t>Expand customer context</a:t>
            </a:r>
          </a:p>
          <a:p>
            <a:pPr marL="109538" indent="-109538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>
                <a:solidFill>
                  <a:schemeClr val="tx2">
                    <a:lumMod val="75000"/>
                    <a:lumOff val="25000"/>
                  </a:schemeClr>
                </a:solidFill>
              </a:rPr>
              <a:t>Collect response/ conversion data</a:t>
            </a:r>
          </a:p>
          <a:p>
            <a:pPr marL="109538" indent="-109538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>
                <a:solidFill>
                  <a:schemeClr val="tx2">
                    <a:lumMod val="75000"/>
                    <a:lumOff val="25000"/>
                  </a:schemeClr>
                </a:solidFill>
              </a:rPr>
              <a:t>Source, transform, load data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6323644" y="5167761"/>
            <a:ext cx="2682323" cy="919141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sng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Mobile</a:t>
            </a:r>
          </a:p>
          <a:p>
            <a:pPr marL="109538" indent="-109538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Accelerate iOS/ Android </a:t>
            </a:r>
          </a:p>
          <a:p>
            <a:pPr marL="109538" indent="-109538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Build/ fix deep links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6323644" y="3867810"/>
            <a:ext cx="2682323" cy="1250102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sng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Data Science Engineering</a:t>
            </a:r>
          </a:p>
          <a:p>
            <a:pPr marL="109538" indent="-109538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Predictive (Python) APIs</a:t>
            </a:r>
          </a:p>
          <a:p>
            <a:pPr marL="109538" indent="-109538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Deliver Insights</a:t>
            </a:r>
          </a:p>
          <a:p>
            <a:pPr marL="109538" indent="-109538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QE + DevOps </a:t>
            </a:r>
          </a:p>
        </p:txBody>
      </p:sp>
      <p:sp>
        <p:nvSpPr>
          <p:cNvPr id="25" name="Arrow: Right 24"/>
          <p:cNvSpPr/>
          <p:nvPr/>
        </p:nvSpPr>
        <p:spPr bwMode="auto">
          <a:xfrm>
            <a:off x="4833359" y="3495284"/>
            <a:ext cx="1406289" cy="914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Invest</a:t>
            </a:r>
          </a:p>
        </p:txBody>
      </p:sp>
      <p:sp>
        <p:nvSpPr>
          <p:cNvPr id="26" name="Title 1"/>
          <p:cNvSpPr txBox="1">
            <a:spLocks/>
          </p:cNvSpPr>
          <p:nvPr/>
        </p:nvSpPr>
        <p:spPr bwMode="gray">
          <a:xfrm>
            <a:off x="1" y="-7620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0" dirty="0">
                <a:solidFill>
                  <a:schemeClr val="bg1"/>
                </a:solidFill>
                <a:cs typeface="Garamond"/>
              </a:rPr>
              <a:t>We will need incremental investment to move beyond very basic experimentation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152401" y="5459287"/>
            <a:ext cx="2509571" cy="629355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CAL/ Events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SiteCatalyst/ Potomac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152400" y="4943703"/>
            <a:ext cx="5171543" cy="4664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EDS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814373" y="5451144"/>
            <a:ext cx="2509571" cy="635757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CAL/ Events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SiteCatalyst/ Potomac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6323645" y="1493612"/>
            <a:ext cx="2682322" cy="796315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</a:pPr>
            <a:r>
              <a:rPr lang="en-US" u="sng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EDS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Auto-segmentation Ops 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Event/ conversion mapping</a:t>
            </a:r>
            <a:endParaRPr lang="en-US" b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2031" y="1117449"/>
            <a:ext cx="832279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Current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68886" y="1117449"/>
            <a:ext cx="1189749" cy="327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Incremental</a:t>
            </a:r>
          </a:p>
        </p:txBody>
      </p:sp>
    </p:spTree>
    <p:extLst>
      <p:ext uri="{BB962C8B-B14F-4D97-AF65-F5344CB8AC3E}">
        <p14:creationId xmlns:p14="http://schemas.microsoft.com/office/powerpoint/2010/main" val="2765346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gray">
          <a:xfrm>
            <a:off x="1" y="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0" dirty="0">
                <a:solidFill>
                  <a:schemeClr val="bg1"/>
                </a:solidFill>
                <a:cs typeface="Garamond"/>
              </a:rPr>
              <a:t>We will continue to make progress on Personalization capabilities as we await key enablers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644783078"/>
              </p:ext>
            </p:extLst>
          </p:nvPr>
        </p:nvGraphicFramePr>
        <p:xfrm>
          <a:off x="395786" y="1369707"/>
          <a:ext cx="8516202" cy="1387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8" name="Diagram 17"/>
          <p:cNvGraphicFramePr/>
          <p:nvPr>
            <p:extLst>
              <p:ext uri="{D42A27DB-BD31-4B8C-83A1-F6EECF244321}">
                <p14:modId xmlns:p14="http://schemas.microsoft.com/office/powerpoint/2010/main" val="1641196190"/>
              </p:ext>
            </p:extLst>
          </p:nvPr>
        </p:nvGraphicFramePr>
        <p:xfrm>
          <a:off x="313900" y="3029592"/>
          <a:ext cx="8516202" cy="1387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1508748307"/>
              </p:ext>
            </p:extLst>
          </p:nvPr>
        </p:nvGraphicFramePr>
        <p:xfrm>
          <a:off x="313900" y="4797570"/>
          <a:ext cx="8516202" cy="1387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061417" y="1280695"/>
            <a:ext cx="1184940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Harmony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165479" y="2940580"/>
            <a:ext cx="813043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EASE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498629" y="4689477"/>
            <a:ext cx="2146742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5065350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gray">
          <a:xfrm>
            <a:off x="1" y="-7620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0" dirty="0">
                <a:solidFill>
                  <a:schemeClr val="bg1"/>
                </a:solidFill>
                <a:cs typeface="Garamond"/>
              </a:rPr>
              <a:t>We will require additional funding to pursue broader agendas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28684" y="1714500"/>
            <a:ext cx="2590800" cy="685800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Replace Epiphany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074159" y="1714500"/>
            <a:ext cx="2590800" cy="685800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Integrate Other Channels 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824183" y="1714500"/>
            <a:ext cx="2590800" cy="685800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Leverage External Data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327546" y="2477069"/>
            <a:ext cx="2587389" cy="23997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9538" marR="0" indent="-109538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200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Not a leader in the space (no longer in Gartner Magic Quadrant/ not core focus of Infor’s business</a:t>
            </a:r>
          </a:p>
          <a:p>
            <a:pPr marL="109538" indent="-109538" algn="l"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Not ideal for AWS deployment</a:t>
            </a:r>
          </a:p>
          <a:p>
            <a:pPr marL="109538" indent="-109538" algn="l"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Requires Oracle license </a:t>
            </a:r>
          </a:p>
          <a:p>
            <a:pPr marL="109538" marR="0" indent="-109538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200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“</a:t>
            </a:r>
            <a:r>
              <a:rPr lang="en-US" sz="1200" b="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Blackbox</a:t>
            </a:r>
            <a:r>
              <a:rPr lang="en-US" sz="1200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” ML designed for response optimization, not propensity</a:t>
            </a:r>
          </a:p>
          <a:p>
            <a:pPr marL="109538" marR="0" indent="-109538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200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Not easy to federate/ self-service</a:t>
            </a:r>
          </a:p>
          <a:p>
            <a:pPr marL="109538" marR="0" indent="-109538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200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Some functionality limitations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3069610" y="2477069"/>
            <a:ext cx="2587389" cy="1790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9538" marR="0" indent="-109538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The Site – Leverage Harmony/ Context to drive relevancy for customer offers</a:t>
            </a:r>
          </a:p>
          <a:p>
            <a:pPr marL="109538" marR="0" indent="-109538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Gumbo – Integrate Gumbo and Harmony campaigns/ history</a:t>
            </a:r>
          </a:p>
          <a:p>
            <a:pPr marL="109538" marR="0" indent="-109538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Eno – Leverage Harmony for predictive content/ context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827594" y="2477068"/>
            <a:ext cx="2587389" cy="23235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9538" marR="0" indent="-109538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Aggregation– Expand targeting relevance and predictiveness via externally aggregated account data.</a:t>
            </a:r>
          </a:p>
          <a:p>
            <a:pPr marL="109538" marR="0" indent="-109538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3</a:t>
            </a:r>
            <a:r>
              <a:rPr lang="en-US" sz="1200" b="0" baseline="3000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rd</a:t>
            </a:r>
            <a:r>
              <a:rPr lang="en-US" sz="1200" b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 Party – Incorporate customer profiling data useful for targeting (e.g. demographic/ socioeconomic, financial, lifestyle/ attitudinal)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10523" y="1388358"/>
            <a:ext cx="1021433" cy="327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CRITICAL</a:t>
            </a:r>
          </a:p>
        </p:txBody>
      </p:sp>
    </p:spTree>
    <p:extLst>
      <p:ext uri="{BB962C8B-B14F-4D97-AF65-F5344CB8AC3E}">
        <p14:creationId xmlns:p14="http://schemas.microsoft.com/office/powerpoint/2010/main" val="24292689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 bwMode="gray">
          <a:xfrm>
            <a:off x="1" y="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0" dirty="0">
                <a:solidFill>
                  <a:schemeClr val="bg1"/>
                </a:solidFill>
                <a:cs typeface="Garamond"/>
              </a:rPr>
              <a:t>Although primarily reliant on batch data, we can start to execute on our Personalization Journey to develop some learnings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6240439" y="1714500"/>
            <a:ext cx="2590800" cy="685800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Build &amp; Train Propensity Models</a:t>
            </a:r>
            <a:endParaRPr kumimoji="0" lang="en-US" sz="1200" b="0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275462" y="1710531"/>
            <a:ext cx="2590800" cy="685800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Run Personalization Experiments</a:t>
            </a:r>
            <a:endParaRPr kumimoji="0" lang="en-US" sz="1200" b="0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28684" y="1714500"/>
            <a:ext cx="2590800" cy="685800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Generate Actionable Insights</a:t>
            </a:r>
            <a:endParaRPr kumimoji="0" lang="en-US" sz="1200" b="0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8684" y="4481537"/>
            <a:ext cx="2590800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Personalization Learnings</a:t>
            </a:r>
            <a:endParaRPr kumimoji="0" lang="en-US" sz="1200" b="0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276599" y="4481537"/>
            <a:ext cx="2590800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Measurable Business Results</a:t>
            </a:r>
            <a:endParaRPr kumimoji="0" lang="en-US" sz="1200" b="0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239302" y="4481537"/>
            <a:ext cx="2590800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More Optimized Models</a:t>
            </a:r>
            <a:endParaRPr kumimoji="0" lang="en-US" sz="1200" b="0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2" name="Arrow: Chevron 1"/>
          <p:cNvSpPr/>
          <p:nvPr/>
        </p:nvSpPr>
        <p:spPr bwMode="auto">
          <a:xfrm rot="5400000">
            <a:off x="4147780" y="1099190"/>
            <a:ext cx="846162" cy="4683457"/>
          </a:xfrm>
          <a:prstGeom prst="chevron">
            <a:avLst>
              <a:gd name="adj" fmla="val 58064"/>
            </a:avLst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471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gray">
          <a:xfrm>
            <a:off x="1" y="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0">
                <a:solidFill>
                  <a:schemeClr val="bg1"/>
                </a:solidFill>
                <a:cs typeface="Garamond"/>
              </a:rPr>
              <a:t>Personalization Roadmap</a:t>
            </a:r>
            <a:endParaRPr lang="en-US" b="0" dirty="0">
              <a:solidFill>
                <a:schemeClr val="bg1"/>
              </a:solidFill>
              <a:cs typeface="Garamond"/>
            </a:endParaRP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135621470"/>
              </p:ext>
            </p:extLst>
          </p:nvPr>
        </p:nvGraphicFramePr>
        <p:xfrm>
          <a:off x="979716" y="1329191"/>
          <a:ext cx="7409541" cy="4897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5971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gray">
          <a:xfrm>
            <a:off x="1" y="-7620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0" dirty="0">
                <a:solidFill>
                  <a:schemeClr val="bg1"/>
                </a:solidFill>
                <a:cs typeface="Garamond"/>
              </a:rPr>
              <a:t>While EASE campaigns have shown results, we will need to develop more proof points for our Needs-Based approach to Personalization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3266574" y="1640866"/>
            <a:ext cx="2610853" cy="72189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Needs-Based Content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2425585" y="2864220"/>
            <a:ext cx="2021305" cy="926431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Placement</a:t>
            </a:r>
            <a:r>
              <a:rPr kumimoji="0" lang="en-US" sz="1400" b="1" i="0" u="none" strike="noStrike" cap="none" normalizeH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Targeting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07223" y="2864219"/>
            <a:ext cx="2021305" cy="926431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Event</a:t>
            </a:r>
            <a:r>
              <a:rPr kumimoji="0" lang="en-US" sz="1400" b="1" i="0" u="none" strike="noStrike" cap="none" normalizeH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Targeting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cxnSp>
        <p:nvCxnSpPr>
          <p:cNvPr id="9" name="Straight Connector 8"/>
          <p:cNvCxnSpPr>
            <a:stCxn id="2" idx="2"/>
            <a:endCxn id="6" idx="0"/>
          </p:cNvCxnSpPr>
          <p:nvPr/>
        </p:nvCxnSpPr>
        <p:spPr bwMode="auto">
          <a:xfrm flipH="1">
            <a:off x="1217876" y="2362761"/>
            <a:ext cx="3354125" cy="501458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>
            <a:stCxn id="2" idx="2"/>
            <a:endCxn id="3" idx="0"/>
          </p:cNvCxnSpPr>
          <p:nvPr/>
        </p:nvCxnSpPr>
        <p:spPr bwMode="auto">
          <a:xfrm flipH="1">
            <a:off x="3436238" y="2362761"/>
            <a:ext cx="1135763" cy="501459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16"/>
          <p:cNvSpPr/>
          <p:nvPr/>
        </p:nvSpPr>
        <p:spPr bwMode="auto">
          <a:xfrm>
            <a:off x="4643947" y="2864221"/>
            <a:ext cx="2021305" cy="926431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Propensity</a:t>
            </a:r>
            <a:r>
              <a:rPr kumimoji="0" lang="en-US" sz="1400" b="1" i="0" u="none" strike="noStrike" cap="none" normalizeH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Targeting</a:t>
            </a:r>
          </a:p>
        </p:txBody>
      </p:sp>
      <p:cxnSp>
        <p:nvCxnSpPr>
          <p:cNvPr id="25" name="Straight Connector 24"/>
          <p:cNvCxnSpPr>
            <a:stCxn id="2" idx="2"/>
            <a:endCxn id="17" idx="0"/>
          </p:cNvCxnSpPr>
          <p:nvPr/>
        </p:nvCxnSpPr>
        <p:spPr bwMode="auto">
          <a:xfrm>
            <a:off x="4572001" y="2362761"/>
            <a:ext cx="1082599" cy="501460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Rectangle 38"/>
          <p:cNvSpPr/>
          <p:nvPr/>
        </p:nvSpPr>
        <p:spPr bwMode="auto">
          <a:xfrm>
            <a:off x="207223" y="4227325"/>
            <a:ext cx="4239667" cy="481263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Card Activation Learnings</a:t>
            </a:r>
          </a:p>
        </p:txBody>
      </p:sp>
      <p:cxnSp>
        <p:nvCxnSpPr>
          <p:cNvPr id="41" name="Straight Connector 40"/>
          <p:cNvCxnSpPr>
            <a:stCxn id="6" idx="2"/>
            <a:endCxn id="39" idx="0"/>
          </p:cNvCxnSpPr>
          <p:nvPr/>
        </p:nvCxnSpPr>
        <p:spPr bwMode="auto">
          <a:xfrm>
            <a:off x="1217876" y="3790650"/>
            <a:ext cx="1109181" cy="436675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/>
          <p:cNvCxnSpPr>
            <a:stCxn id="3" idx="2"/>
            <a:endCxn id="39" idx="0"/>
          </p:cNvCxnSpPr>
          <p:nvPr/>
        </p:nvCxnSpPr>
        <p:spPr bwMode="auto">
          <a:xfrm flipH="1">
            <a:off x="2327057" y="3790651"/>
            <a:ext cx="1109181" cy="436674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tangle 12"/>
          <p:cNvSpPr/>
          <p:nvPr/>
        </p:nvSpPr>
        <p:spPr bwMode="auto">
          <a:xfrm>
            <a:off x="4643948" y="4227325"/>
            <a:ext cx="2021304" cy="481263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Cross-Sell Learnings</a:t>
            </a:r>
          </a:p>
        </p:txBody>
      </p:sp>
      <p:cxnSp>
        <p:nvCxnSpPr>
          <p:cNvPr id="14" name="Straight Connector 13"/>
          <p:cNvCxnSpPr>
            <a:stCxn id="17" idx="2"/>
            <a:endCxn id="13" idx="0"/>
          </p:cNvCxnSpPr>
          <p:nvPr/>
        </p:nvCxnSpPr>
        <p:spPr bwMode="auto">
          <a:xfrm>
            <a:off x="5654600" y="3790652"/>
            <a:ext cx="0" cy="436673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14"/>
          <p:cNvSpPr/>
          <p:nvPr/>
        </p:nvSpPr>
        <p:spPr bwMode="auto">
          <a:xfrm>
            <a:off x="6862309" y="2864219"/>
            <a:ext cx="2021305" cy="926431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Profile</a:t>
            </a:r>
            <a:r>
              <a:rPr kumimoji="0" lang="en-US" sz="1400" b="1" i="0" u="none" strike="noStrike" cap="none" normalizeH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Targeting</a:t>
            </a:r>
          </a:p>
        </p:txBody>
      </p:sp>
      <p:cxnSp>
        <p:nvCxnSpPr>
          <p:cNvPr id="19" name="Straight Connector 18"/>
          <p:cNvCxnSpPr>
            <a:stCxn id="2" idx="2"/>
            <a:endCxn id="15" idx="0"/>
          </p:cNvCxnSpPr>
          <p:nvPr/>
        </p:nvCxnSpPr>
        <p:spPr bwMode="auto">
          <a:xfrm>
            <a:off x="4572001" y="2362761"/>
            <a:ext cx="3300961" cy="501458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672488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gray">
          <a:xfrm>
            <a:off x="1" y="-7620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0" dirty="0">
                <a:solidFill>
                  <a:schemeClr val="bg1"/>
                </a:solidFill>
                <a:cs typeface="Garamond"/>
              </a:rPr>
              <a:t>We will need to test how Needs-Based Content performs relative to more broadly-purposed and targeted content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4852900" y="3053083"/>
            <a:ext cx="1259315" cy="364947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Need A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358449" y="1988553"/>
            <a:ext cx="3898045" cy="370171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Total Qualified Customers 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358449" y="2660212"/>
            <a:ext cx="1187356" cy="313899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Content A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1713793" y="2660212"/>
            <a:ext cx="1187356" cy="313899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Content B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3069138" y="2660212"/>
            <a:ext cx="1187356" cy="313899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Content C</a:t>
            </a:r>
          </a:p>
        </p:txBody>
      </p:sp>
      <p:cxnSp>
        <p:nvCxnSpPr>
          <p:cNvPr id="20" name="Straight Connector 19"/>
          <p:cNvCxnSpPr>
            <a:stCxn id="15" idx="2"/>
            <a:endCxn id="16" idx="0"/>
          </p:cNvCxnSpPr>
          <p:nvPr/>
        </p:nvCxnSpPr>
        <p:spPr bwMode="auto">
          <a:xfrm flipH="1">
            <a:off x="952127" y="2358724"/>
            <a:ext cx="1355345" cy="301488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/>
          <p:cNvCxnSpPr>
            <a:stCxn id="15" idx="2"/>
            <a:endCxn id="17" idx="0"/>
          </p:cNvCxnSpPr>
          <p:nvPr/>
        </p:nvCxnSpPr>
        <p:spPr bwMode="auto">
          <a:xfrm flipH="1">
            <a:off x="2307471" y="2358724"/>
            <a:ext cx="1" cy="301488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/>
          <p:cNvCxnSpPr>
            <a:stCxn id="15" idx="2"/>
            <a:endCxn id="18" idx="0"/>
          </p:cNvCxnSpPr>
          <p:nvPr/>
        </p:nvCxnSpPr>
        <p:spPr bwMode="auto">
          <a:xfrm>
            <a:off x="2307472" y="2358724"/>
            <a:ext cx="1355344" cy="301488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Rectangle 25"/>
          <p:cNvSpPr/>
          <p:nvPr/>
        </p:nvSpPr>
        <p:spPr bwMode="auto">
          <a:xfrm>
            <a:off x="358447" y="4277094"/>
            <a:ext cx="3898045" cy="62641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Content geared towards more</a:t>
            </a: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 universal needs (e.g. save time)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367915" y="3577951"/>
            <a:ext cx="3898045" cy="63992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A/B testing identifies winner(s) that all</a:t>
            </a: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qualified customers get</a:t>
            </a:r>
            <a:endParaRPr lang="en-US" b="0" dirty="0">
              <a:solidFill>
                <a:schemeClr val="tx2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34" name="Multiplication Sign 33"/>
          <p:cNvSpPr/>
          <p:nvPr/>
        </p:nvSpPr>
        <p:spPr bwMode="auto">
          <a:xfrm>
            <a:off x="648563" y="2975350"/>
            <a:ext cx="614149" cy="436729"/>
          </a:xfrm>
          <a:prstGeom prst="mathMultiply">
            <a:avLst/>
          </a:prstGeom>
          <a:solidFill>
            <a:srgbClr val="C00000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35" name="Multiplication Sign 34"/>
          <p:cNvSpPr/>
          <p:nvPr/>
        </p:nvSpPr>
        <p:spPr bwMode="auto">
          <a:xfrm>
            <a:off x="3433314" y="2975350"/>
            <a:ext cx="614149" cy="436729"/>
          </a:xfrm>
          <a:prstGeom prst="mathMultiply">
            <a:avLst/>
          </a:prstGeom>
          <a:solidFill>
            <a:srgbClr val="C00000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pic>
        <p:nvPicPr>
          <p:cNvPr id="37" name="Picture 36" descr="Description Yes &lt;strong&gt;Check&lt;/strong&gt; Circle.sv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479" y="3000456"/>
            <a:ext cx="411623" cy="411623"/>
          </a:xfrm>
          <a:prstGeom prst="rect">
            <a:avLst/>
          </a:prstGeom>
          <a:ln>
            <a:noFill/>
          </a:ln>
        </p:spPr>
      </p:pic>
      <p:sp>
        <p:nvSpPr>
          <p:cNvPr id="38" name="Rectangle 37"/>
          <p:cNvSpPr/>
          <p:nvPr/>
        </p:nvSpPr>
        <p:spPr bwMode="auto">
          <a:xfrm>
            <a:off x="346267" y="4962723"/>
            <a:ext cx="3898045" cy="6980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Content</a:t>
            </a: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is presented based upon campaign touch rules</a:t>
            </a:r>
            <a:endParaRPr lang="en-US" b="0" dirty="0">
              <a:solidFill>
                <a:schemeClr val="tx2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452236" y="1518548"/>
            <a:ext cx="1710468" cy="3508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Current Approach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6178386" y="3058338"/>
            <a:ext cx="1259315" cy="364947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Need B</a:t>
            </a:r>
          </a:p>
        </p:txBody>
      </p:sp>
      <p:sp>
        <p:nvSpPr>
          <p:cNvPr id="43" name="Rectangle 42"/>
          <p:cNvSpPr/>
          <p:nvPr/>
        </p:nvSpPr>
        <p:spPr bwMode="auto">
          <a:xfrm>
            <a:off x="7492865" y="3053083"/>
            <a:ext cx="1259315" cy="364947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Need C</a:t>
            </a:r>
          </a:p>
        </p:txBody>
      </p:sp>
      <p:sp>
        <p:nvSpPr>
          <p:cNvPr id="47" name="Rectangle 46"/>
          <p:cNvSpPr/>
          <p:nvPr/>
        </p:nvSpPr>
        <p:spPr bwMode="auto">
          <a:xfrm>
            <a:off x="4822873" y="4406923"/>
            <a:ext cx="3898045" cy="54564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Content geared towards more</a:t>
            </a: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 specific needs (e.g. since you recently/ this happened…)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4859021" y="1988553"/>
            <a:ext cx="3898045" cy="370171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Total Qualified Customers 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4854135" y="2514741"/>
            <a:ext cx="1259315" cy="364947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Segment A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6178386" y="2510916"/>
            <a:ext cx="1259315" cy="364947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Segment B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7492865" y="2514742"/>
            <a:ext cx="1259315" cy="364947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Segment C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4852901" y="3574047"/>
            <a:ext cx="1259315" cy="364947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Content A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6178386" y="3574047"/>
            <a:ext cx="1259315" cy="364947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Content B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7492865" y="3574047"/>
            <a:ext cx="1259315" cy="364947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Content C</a:t>
            </a:r>
          </a:p>
        </p:txBody>
      </p:sp>
      <p:cxnSp>
        <p:nvCxnSpPr>
          <p:cNvPr id="3" name="Straight Connector 2"/>
          <p:cNvCxnSpPr>
            <a:stCxn id="27" idx="2"/>
            <a:endCxn id="42" idx="0"/>
          </p:cNvCxnSpPr>
          <p:nvPr/>
        </p:nvCxnSpPr>
        <p:spPr bwMode="auto">
          <a:xfrm>
            <a:off x="5483793" y="2879688"/>
            <a:ext cx="1324251" cy="178650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>
            <a:stCxn id="27" idx="2"/>
            <a:endCxn id="12" idx="0"/>
          </p:cNvCxnSpPr>
          <p:nvPr/>
        </p:nvCxnSpPr>
        <p:spPr bwMode="auto">
          <a:xfrm flipH="1">
            <a:off x="5482558" y="2879688"/>
            <a:ext cx="1235" cy="173395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>
            <a:stCxn id="29" idx="2"/>
            <a:endCxn id="43" idx="0"/>
          </p:cNvCxnSpPr>
          <p:nvPr/>
        </p:nvCxnSpPr>
        <p:spPr bwMode="auto">
          <a:xfrm>
            <a:off x="8122523" y="2879689"/>
            <a:ext cx="0" cy="173394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>
            <a:stCxn id="29" idx="2"/>
            <a:endCxn id="42" idx="0"/>
          </p:cNvCxnSpPr>
          <p:nvPr/>
        </p:nvCxnSpPr>
        <p:spPr bwMode="auto">
          <a:xfrm flipH="1">
            <a:off x="6808044" y="2879689"/>
            <a:ext cx="1314479" cy="178649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>
            <a:stCxn id="28" idx="2"/>
            <a:endCxn id="42" idx="0"/>
          </p:cNvCxnSpPr>
          <p:nvPr/>
        </p:nvCxnSpPr>
        <p:spPr bwMode="auto">
          <a:xfrm>
            <a:off x="6808044" y="2875863"/>
            <a:ext cx="0" cy="182475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/>
          <p:cNvCxnSpPr>
            <a:stCxn id="12" idx="2"/>
            <a:endCxn id="30" idx="0"/>
          </p:cNvCxnSpPr>
          <p:nvPr/>
        </p:nvCxnSpPr>
        <p:spPr bwMode="auto">
          <a:xfrm>
            <a:off x="5482558" y="3418030"/>
            <a:ext cx="1" cy="156017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/>
          <p:cNvCxnSpPr>
            <a:stCxn id="42" idx="2"/>
            <a:endCxn id="31" idx="0"/>
          </p:cNvCxnSpPr>
          <p:nvPr/>
        </p:nvCxnSpPr>
        <p:spPr bwMode="auto">
          <a:xfrm>
            <a:off x="6808044" y="3423285"/>
            <a:ext cx="0" cy="150762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>
            <a:stCxn id="43" idx="2"/>
            <a:endCxn id="32" idx="0"/>
          </p:cNvCxnSpPr>
          <p:nvPr/>
        </p:nvCxnSpPr>
        <p:spPr bwMode="auto">
          <a:xfrm>
            <a:off x="8122523" y="3418030"/>
            <a:ext cx="0" cy="156017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Rectangle 55"/>
          <p:cNvSpPr/>
          <p:nvPr/>
        </p:nvSpPr>
        <p:spPr bwMode="auto">
          <a:xfrm>
            <a:off x="4822875" y="4986358"/>
            <a:ext cx="3898045" cy="73535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Content is presented when there is detection of a need (e.g. propensity/ event) for any qualified segment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579230" y="1518548"/>
            <a:ext cx="2385332" cy="3270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Personalization Approach</a:t>
            </a:r>
          </a:p>
        </p:txBody>
      </p:sp>
      <p:pic>
        <p:nvPicPr>
          <p:cNvPr id="40" name="Picture 39" descr="Description Yes &lt;strong&gt;Check&lt;/strong&gt; Circle.sv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188" y="3961507"/>
            <a:ext cx="411623" cy="411623"/>
          </a:xfrm>
          <a:prstGeom prst="rect">
            <a:avLst/>
          </a:prstGeom>
          <a:ln>
            <a:noFill/>
          </a:ln>
        </p:spPr>
      </p:pic>
      <p:pic>
        <p:nvPicPr>
          <p:cNvPr id="41" name="Picture 40" descr="Description Yes &lt;strong&gt;Check&lt;/strong&gt; Circle.sv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807" y="3961507"/>
            <a:ext cx="411623" cy="411623"/>
          </a:xfrm>
          <a:prstGeom prst="rect">
            <a:avLst/>
          </a:prstGeom>
          <a:ln>
            <a:noFill/>
          </a:ln>
        </p:spPr>
      </p:pic>
      <p:pic>
        <p:nvPicPr>
          <p:cNvPr id="44" name="Picture 43" descr="Description Yes &lt;strong&gt;Check&lt;/strong&gt; Circle.sv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7074" y="3961507"/>
            <a:ext cx="411623" cy="411623"/>
          </a:xfrm>
          <a:prstGeom prst="rect">
            <a:avLst/>
          </a:prstGeom>
          <a:ln>
            <a:noFill/>
          </a:ln>
        </p:spPr>
      </p:pic>
      <p:sp>
        <p:nvSpPr>
          <p:cNvPr id="2" name="Rectangle 1"/>
          <p:cNvSpPr/>
          <p:nvPr/>
        </p:nvSpPr>
        <p:spPr bwMode="auto">
          <a:xfrm>
            <a:off x="122477" y="1518549"/>
            <a:ext cx="4353636" cy="4281751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4655791" y="1518548"/>
            <a:ext cx="4269847" cy="4281751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cxnSp>
        <p:nvCxnSpPr>
          <p:cNvPr id="7" name="Straight Connector 6"/>
          <p:cNvCxnSpPr>
            <a:stCxn id="25" idx="2"/>
            <a:endCxn id="27" idx="0"/>
          </p:cNvCxnSpPr>
          <p:nvPr/>
        </p:nvCxnSpPr>
        <p:spPr bwMode="auto">
          <a:xfrm flipH="1">
            <a:off x="5483793" y="2358724"/>
            <a:ext cx="1324251" cy="156017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>
            <a:stCxn id="25" idx="2"/>
            <a:endCxn id="29" idx="0"/>
          </p:cNvCxnSpPr>
          <p:nvPr/>
        </p:nvCxnSpPr>
        <p:spPr bwMode="auto">
          <a:xfrm>
            <a:off x="6808044" y="2358724"/>
            <a:ext cx="1314479" cy="156018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25" idx="2"/>
            <a:endCxn id="28" idx="0"/>
          </p:cNvCxnSpPr>
          <p:nvPr/>
        </p:nvCxnSpPr>
        <p:spPr bwMode="auto">
          <a:xfrm>
            <a:off x="6808044" y="2358724"/>
            <a:ext cx="0" cy="152192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416979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gray">
          <a:xfrm>
            <a:off x="1" y="-7620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0" dirty="0">
                <a:solidFill>
                  <a:schemeClr val="bg1"/>
                </a:solidFill>
                <a:cs typeface="Garamond"/>
              </a:rPr>
              <a:t>We developed some initial Personalization learnings with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0" dirty="0">
                <a:solidFill>
                  <a:schemeClr val="bg1"/>
                </a:solidFill>
                <a:cs typeface="Garamond"/>
              </a:rPr>
              <a:t>Card Activation 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3266574" y="1640866"/>
            <a:ext cx="2610853" cy="72189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Needs-Based Targeting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2425585" y="2864220"/>
            <a:ext cx="2021305" cy="92643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Placement</a:t>
            </a:r>
            <a:r>
              <a:rPr kumimoji="0" lang="en-US" sz="1400" b="1" i="0" u="none" strike="noStrike" cap="none" normalizeH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Targeting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07223" y="2864219"/>
            <a:ext cx="2021305" cy="92643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Event</a:t>
            </a:r>
            <a:r>
              <a:rPr kumimoji="0" lang="en-US" sz="1400" b="1" i="0" u="none" strike="noStrike" cap="none" normalizeH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Targeting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cxnSp>
        <p:nvCxnSpPr>
          <p:cNvPr id="9" name="Straight Connector 8"/>
          <p:cNvCxnSpPr>
            <a:stCxn id="2" idx="2"/>
            <a:endCxn id="6" idx="0"/>
          </p:cNvCxnSpPr>
          <p:nvPr/>
        </p:nvCxnSpPr>
        <p:spPr bwMode="auto">
          <a:xfrm flipH="1">
            <a:off x="1217876" y="2362761"/>
            <a:ext cx="3354125" cy="501458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>
            <a:stCxn id="2" idx="2"/>
            <a:endCxn id="3" idx="0"/>
          </p:cNvCxnSpPr>
          <p:nvPr/>
        </p:nvCxnSpPr>
        <p:spPr bwMode="auto">
          <a:xfrm flipH="1">
            <a:off x="3436238" y="2362761"/>
            <a:ext cx="1135763" cy="501459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16"/>
          <p:cNvSpPr/>
          <p:nvPr/>
        </p:nvSpPr>
        <p:spPr bwMode="auto">
          <a:xfrm>
            <a:off x="4643947" y="2864221"/>
            <a:ext cx="2021305" cy="926431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Propensity</a:t>
            </a:r>
            <a:r>
              <a:rPr kumimoji="0" lang="en-US" sz="1400" b="1" i="0" u="none" strike="noStrike" cap="none" normalizeH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Targeting</a:t>
            </a:r>
          </a:p>
        </p:txBody>
      </p:sp>
      <p:cxnSp>
        <p:nvCxnSpPr>
          <p:cNvPr id="25" name="Straight Connector 24"/>
          <p:cNvCxnSpPr>
            <a:stCxn id="2" idx="2"/>
            <a:endCxn id="17" idx="0"/>
          </p:cNvCxnSpPr>
          <p:nvPr/>
        </p:nvCxnSpPr>
        <p:spPr bwMode="auto">
          <a:xfrm>
            <a:off x="4572001" y="2362761"/>
            <a:ext cx="1082599" cy="501460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Rectangle 38"/>
          <p:cNvSpPr/>
          <p:nvPr/>
        </p:nvSpPr>
        <p:spPr bwMode="auto">
          <a:xfrm>
            <a:off x="207223" y="4227325"/>
            <a:ext cx="4239667" cy="4812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Card Activation Learnings</a:t>
            </a:r>
          </a:p>
        </p:txBody>
      </p:sp>
      <p:cxnSp>
        <p:nvCxnSpPr>
          <p:cNvPr id="41" name="Straight Connector 40"/>
          <p:cNvCxnSpPr>
            <a:stCxn id="6" idx="2"/>
            <a:endCxn id="39" idx="0"/>
          </p:cNvCxnSpPr>
          <p:nvPr/>
        </p:nvCxnSpPr>
        <p:spPr bwMode="auto">
          <a:xfrm>
            <a:off x="1217876" y="3790650"/>
            <a:ext cx="1109181" cy="436675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/>
          <p:cNvCxnSpPr>
            <a:stCxn id="3" idx="2"/>
            <a:endCxn id="39" idx="0"/>
          </p:cNvCxnSpPr>
          <p:nvPr/>
        </p:nvCxnSpPr>
        <p:spPr bwMode="auto">
          <a:xfrm flipH="1">
            <a:off x="2327057" y="3790651"/>
            <a:ext cx="1109181" cy="436674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tangle 12"/>
          <p:cNvSpPr/>
          <p:nvPr/>
        </p:nvSpPr>
        <p:spPr bwMode="auto">
          <a:xfrm>
            <a:off x="4643948" y="4227325"/>
            <a:ext cx="2021304" cy="481263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Cross-Sell Learnings</a:t>
            </a:r>
          </a:p>
        </p:txBody>
      </p:sp>
      <p:cxnSp>
        <p:nvCxnSpPr>
          <p:cNvPr id="14" name="Straight Connector 13"/>
          <p:cNvCxnSpPr>
            <a:stCxn id="17" idx="2"/>
            <a:endCxn id="13" idx="0"/>
          </p:cNvCxnSpPr>
          <p:nvPr/>
        </p:nvCxnSpPr>
        <p:spPr bwMode="auto">
          <a:xfrm>
            <a:off x="5654600" y="3790652"/>
            <a:ext cx="0" cy="436673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14"/>
          <p:cNvSpPr/>
          <p:nvPr/>
        </p:nvSpPr>
        <p:spPr bwMode="auto">
          <a:xfrm>
            <a:off x="6862309" y="2864219"/>
            <a:ext cx="2021305" cy="926431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Profile</a:t>
            </a:r>
            <a:r>
              <a:rPr kumimoji="0" lang="en-US" sz="1400" b="1" i="0" u="none" strike="noStrike" cap="none" normalizeH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Targeting</a:t>
            </a:r>
          </a:p>
        </p:txBody>
      </p:sp>
      <p:cxnSp>
        <p:nvCxnSpPr>
          <p:cNvPr id="19" name="Straight Connector 18"/>
          <p:cNvCxnSpPr>
            <a:stCxn id="2" idx="2"/>
            <a:endCxn id="15" idx="0"/>
          </p:cNvCxnSpPr>
          <p:nvPr/>
        </p:nvCxnSpPr>
        <p:spPr bwMode="auto">
          <a:xfrm>
            <a:off x="4572001" y="2362761"/>
            <a:ext cx="3300961" cy="501458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44808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gray">
          <a:xfrm>
            <a:off x="1" y="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0">
                <a:solidFill>
                  <a:schemeClr val="bg1"/>
                </a:solidFill>
                <a:cs typeface="Garamond"/>
              </a:rPr>
              <a:t>In our modern digital world, we most associate personalization as businesses using information they know about us to recommend things</a:t>
            </a:r>
            <a:endParaRPr lang="en-US" b="0" i="1">
              <a:solidFill>
                <a:schemeClr val="bg1"/>
              </a:solidFill>
              <a:cs typeface="Garamond"/>
            </a:endParaRPr>
          </a:p>
        </p:txBody>
      </p:sp>
      <p:pic>
        <p:nvPicPr>
          <p:cNvPr id="14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69325"/>
            <a:ext cx="2078429" cy="1022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81634" y="2315136"/>
            <a:ext cx="1568058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What you should </a:t>
            </a:r>
          </a:p>
          <a:p>
            <a:pPr>
              <a:lnSpc>
                <a:spcPct val="100000"/>
              </a:lnSpc>
            </a:pPr>
            <a:r>
              <a:rPr lang="en-US" b="0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buy next</a:t>
            </a:r>
          </a:p>
        </p:txBody>
      </p:sp>
      <p:pic>
        <p:nvPicPr>
          <p:cNvPr id="17" name="Picture 16" descr="client-netfli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031" y="2519248"/>
            <a:ext cx="1515806" cy="151580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284941" y="3526093"/>
            <a:ext cx="1568058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solidFill>
                  <a:schemeClr val="tx2">
                    <a:lumMod val="75000"/>
                    <a:lumOff val="25000"/>
                  </a:schemeClr>
                </a:solidFill>
              </a:rPr>
              <a:t>What you should </a:t>
            </a:r>
          </a:p>
          <a:p>
            <a:pPr>
              <a:lnSpc>
                <a:spcPct val="100000"/>
              </a:lnSpc>
            </a:pPr>
            <a:r>
              <a:rPr lang="en-US" b="0" i="1">
                <a:solidFill>
                  <a:schemeClr val="tx2">
                    <a:lumMod val="75000"/>
                    <a:lumOff val="25000"/>
                  </a:schemeClr>
                </a:solidFill>
              </a:rPr>
              <a:t>watch next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586317" y="1680165"/>
            <a:ext cx="2007882" cy="600499"/>
            <a:chOff x="6637507" y="3132449"/>
            <a:chExt cx="2875391" cy="805153"/>
          </a:xfrm>
        </p:grpSpPr>
        <p:pic>
          <p:nvPicPr>
            <p:cNvPr id="22" name="Picture 21" descr="20141215023152-google-logo-flat-black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37507" y="3346516"/>
              <a:ext cx="1749926" cy="591086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8192541" y="3132449"/>
              <a:ext cx="1320357" cy="780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0">
                  <a:latin typeface="Helvetica"/>
                  <a:cs typeface="Helvetica"/>
                </a:rPr>
                <a:t>now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774976" y="2315136"/>
            <a:ext cx="1686680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solidFill>
                  <a:schemeClr val="tx2">
                    <a:lumMod val="75000"/>
                    <a:lumOff val="25000"/>
                  </a:schemeClr>
                </a:solidFill>
              </a:rPr>
              <a:t>What you need to </a:t>
            </a:r>
          </a:p>
          <a:p>
            <a:pPr>
              <a:lnSpc>
                <a:spcPct val="100000"/>
              </a:lnSpc>
            </a:pPr>
            <a:r>
              <a:rPr lang="en-US" b="0" i="1">
                <a:solidFill>
                  <a:schemeClr val="tx2">
                    <a:lumMod val="75000"/>
                    <a:lumOff val="25000"/>
                  </a:schemeClr>
                </a:solidFill>
              </a:rPr>
              <a:t>know now</a:t>
            </a:r>
          </a:p>
        </p:txBody>
      </p:sp>
      <p:pic>
        <p:nvPicPr>
          <p:cNvPr id="1026" name="Picture 2" descr="Image result for facebook log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" t="16013" r="8954" b="33911"/>
          <a:stretch/>
        </p:blipFill>
        <p:spPr bwMode="auto">
          <a:xfrm>
            <a:off x="3821837" y="1692548"/>
            <a:ext cx="1656653" cy="57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3766948" y="2315136"/>
            <a:ext cx="1797287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solidFill>
                  <a:schemeClr val="tx2">
                    <a:lumMod val="75000"/>
                    <a:lumOff val="25000"/>
                  </a:schemeClr>
                </a:solidFill>
              </a:rPr>
              <a:t>What social content </a:t>
            </a:r>
          </a:p>
          <a:p>
            <a:pPr>
              <a:lnSpc>
                <a:spcPct val="100000"/>
              </a:lnSpc>
            </a:pPr>
            <a:r>
              <a:rPr lang="en-US" b="0" i="1">
                <a:solidFill>
                  <a:schemeClr val="tx2">
                    <a:lumMod val="75000"/>
                    <a:lumOff val="25000"/>
                  </a:schemeClr>
                </a:solidFill>
              </a:rPr>
              <a:t>you should read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6559" y="3053360"/>
            <a:ext cx="2116241" cy="44758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206918" y="3526093"/>
            <a:ext cx="1568058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solidFill>
                  <a:schemeClr val="tx2">
                    <a:lumMod val="75000"/>
                    <a:lumOff val="25000"/>
                  </a:schemeClr>
                </a:solidFill>
              </a:rPr>
              <a:t>What you should </a:t>
            </a:r>
          </a:p>
          <a:p>
            <a:pPr>
              <a:lnSpc>
                <a:spcPct val="100000"/>
              </a:lnSpc>
            </a:pPr>
            <a:r>
              <a:rPr lang="en-US" b="0" i="1">
                <a:solidFill>
                  <a:schemeClr val="tx2">
                    <a:lumMod val="75000"/>
                    <a:lumOff val="25000"/>
                  </a:schemeClr>
                </a:solidFill>
              </a:rPr>
              <a:t>hear next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081634" y="5021712"/>
            <a:ext cx="7380022" cy="474904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Recommendation</a:t>
            </a:r>
            <a:r>
              <a:rPr kumimoji="0" lang="en-US" sz="1400" b="1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Platform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Isosceles Triangle 5"/>
          <p:cNvSpPr/>
          <p:nvPr/>
        </p:nvSpPr>
        <p:spPr bwMode="auto">
          <a:xfrm rot="10800000">
            <a:off x="2843707" y="4343399"/>
            <a:ext cx="3785693" cy="533400"/>
          </a:xfrm>
          <a:prstGeom prst="triangl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31259" y="4395690"/>
            <a:ext cx="1210588" cy="3508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</a:rPr>
              <a:t>Powered By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1081635" y="5555822"/>
            <a:ext cx="2443596" cy="61637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Multiple ML</a:t>
            </a:r>
            <a:r>
              <a:rPr kumimoji="0" lang="en-US" sz="1400" b="1" i="0" u="none" strike="noStrike" cap="none" normalizeH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Models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3589399" y="5555822"/>
            <a:ext cx="2357376" cy="61637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Lots of Connected</a:t>
            </a:r>
            <a:r>
              <a:rPr kumimoji="0" lang="en-US" sz="1400" b="1" i="0" u="none" strike="noStrike" cap="none" normalizeH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Data</a:t>
            </a:r>
            <a:endParaRPr kumimoji="0" lang="en-US" sz="1400" b="1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023257" y="5555822"/>
            <a:ext cx="2438399" cy="61637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Large Content Inventory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656845" y="1268287"/>
            <a:ext cx="8229600" cy="2895257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08864" y="1230817"/>
            <a:ext cx="2313454" cy="327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</a:rPr>
              <a:t>Personalization Pioneers</a:t>
            </a:r>
          </a:p>
        </p:txBody>
      </p:sp>
    </p:spTree>
    <p:extLst>
      <p:ext uri="{BB962C8B-B14F-4D97-AF65-F5344CB8AC3E}">
        <p14:creationId xmlns:p14="http://schemas.microsoft.com/office/powerpoint/2010/main" val="18957695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389827" y="1278583"/>
            <a:ext cx="2398346" cy="3141351"/>
            <a:chOff x="304800" y="1120006"/>
            <a:chExt cx="2748628" cy="4232781"/>
          </a:xfrm>
        </p:grpSpPr>
        <p:grpSp>
          <p:nvGrpSpPr>
            <p:cNvPr id="22" name="Group 21"/>
            <p:cNvGrpSpPr/>
            <p:nvPr/>
          </p:nvGrpSpPr>
          <p:grpSpPr>
            <a:xfrm>
              <a:off x="304800" y="1120006"/>
              <a:ext cx="2748628" cy="4232781"/>
              <a:chOff x="2536721" y="3419919"/>
              <a:chExt cx="8656610" cy="6969851"/>
            </a:xfrm>
          </p:grpSpPr>
          <p:sp>
            <p:nvSpPr>
              <p:cNvPr id="23" name="Rectangle 22"/>
              <p:cNvSpPr>
                <a:spLocks/>
              </p:cNvSpPr>
              <p:nvPr/>
            </p:nvSpPr>
            <p:spPr bwMode="auto">
              <a:xfrm>
                <a:off x="3193610" y="3419919"/>
                <a:ext cx="7999721" cy="648699"/>
              </a:xfrm>
              <a:prstGeom prst="rect">
                <a:avLst/>
              </a:prstGeom>
              <a:noFill/>
              <a:ln w="12700" cap="flat">
                <a:noFill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algn="l">
                  <a:defRPr sz="1200">
                    <a:solidFill>
                      <a:schemeClr val="tx1"/>
                    </a:solidFill>
                    <a:latin typeface="Gill Sans" charset="0"/>
                  </a:defRPr>
                </a:lvl1pPr>
                <a:lvl2pPr algn="l">
                  <a:defRPr sz="1200">
                    <a:solidFill>
                      <a:schemeClr val="tx1"/>
                    </a:solidFill>
                    <a:latin typeface="Gill Sans" charset="0"/>
                  </a:defRPr>
                </a:lvl2pPr>
                <a:lvl3pPr algn="l">
                  <a:defRPr sz="1200">
                    <a:solidFill>
                      <a:schemeClr val="tx1"/>
                    </a:solidFill>
                    <a:latin typeface="Gill Sans" charset="0"/>
                  </a:defRPr>
                </a:lvl3pPr>
                <a:lvl4pPr algn="l">
                  <a:defRPr sz="1200">
                    <a:solidFill>
                      <a:schemeClr val="tx1"/>
                    </a:solidFill>
                    <a:latin typeface="Gill Sans" charset="0"/>
                  </a:defRPr>
                </a:lvl4pPr>
                <a:lvl5pPr algn="l">
                  <a:defRPr sz="1200">
                    <a:solidFill>
                      <a:schemeClr val="tx1"/>
                    </a:solidFill>
                    <a:latin typeface="Gill Sans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Gill Sans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Gill Sans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Gill Sans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algn="ctr"/>
                <a:r>
                  <a:rPr lang="en-US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Calibri Bold" panose="020F0702030404030204" pitchFamily="34" charset="0"/>
                    <a:cs typeface="Calibri Bold" panose="020F0702030404030204" pitchFamily="34" charset="0"/>
                    <a:sym typeface="Calibri Bold" panose="020F0702030404030204" pitchFamily="34" charset="0"/>
                  </a:rPr>
                  <a:t>Card Activation Campaign  Performance</a:t>
                </a:r>
              </a:p>
              <a:p>
                <a:pPr algn="ctr"/>
                <a:r>
                  <a:rPr lang="en-US" sz="80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Calibri Bold" panose="020F0702030404030204" pitchFamily="34" charset="0"/>
                    <a:cs typeface="Calibri Bold" panose="020F0702030404030204" pitchFamily="34" charset="0"/>
                    <a:sym typeface="Calibri Bold" panose="020F0702030404030204" pitchFamily="34" charset="0"/>
                  </a:rPr>
                  <a:t>12/8/2016 – 1/19/2016</a:t>
                </a:r>
              </a:p>
            </p:txBody>
          </p:sp>
          <p:graphicFrame>
            <p:nvGraphicFramePr>
              <p:cNvPr id="25" name="Chart 24"/>
              <p:cNvGraphicFramePr/>
              <p:nvPr>
                <p:extLst>
                  <p:ext uri="{D42A27DB-BD31-4B8C-83A1-F6EECF244321}">
                    <p14:modId xmlns:p14="http://schemas.microsoft.com/office/powerpoint/2010/main" val="1567834882"/>
                  </p:ext>
                </p:extLst>
              </p:nvPr>
            </p:nvGraphicFramePr>
            <p:xfrm>
              <a:off x="2536721" y="4542503"/>
              <a:ext cx="8200103" cy="584726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  <p:sp>
          <p:nvSpPr>
            <p:cNvPr id="61" name="Right Brace 60"/>
            <p:cNvSpPr/>
            <p:nvPr/>
          </p:nvSpPr>
          <p:spPr bwMode="auto">
            <a:xfrm rot="16200000">
              <a:off x="1701875" y="619477"/>
              <a:ext cx="208325" cy="2204881"/>
            </a:xfrm>
            <a:prstGeom prst="rightBrace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773426" y="1776100"/>
              <a:ext cx="182880" cy="182880"/>
            </a:xfrm>
            <a:prstGeom prst="rect">
              <a:avLst/>
            </a:prstGeom>
            <a:pattFill prst="dkUpDiag">
              <a:fgClr>
                <a:schemeClr val="tx1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75096" y="1669841"/>
              <a:ext cx="720827" cy="42440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000" b="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EASE Mobile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1495133" y="1777376"/>
              <a:ext cx="182880" cy="182880"/>
            </a:xfrm>
            <a:prstGeom prst="rect">
              <a:avLst/>
            </a:prstGeom>
            <a:pattFill prst="lgCheck">
              <a:fgClr>
                <a:schemeClr val="tx1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656388" y="1745704"/>
              <a:ext cx="565245" cy="2646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00" b="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COS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2222510" y="1777061"/>
              <a:ext cx="182880" cy="182880"/>
            </a:xfrm>
            <a:prstGeom prst="rect">
              <a:avLst/>
            </a:prstGeom>
            <a:pattFill prst="pct80">
              <a:fgClr>
                <a:schemeClr val="tx1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383764" y="1745388"/>
              <a:ext cx="565245" cy="2646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00" b="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Both</a:t>
              </a:r>
            </a:p>
          </p:txBody>
        </p:sp>
      </p:grpSp>
      <p:sp>
        <p:nvSpPr>
          <p:cNvPr id="31" name="Title 1"/>
          <p:cNvSpPr txBox="1">
            <a:spLocks/>
          </p:cNvSpPr>
          <p:nvPr/>
        </p:nvSpPr>
        <p:spPr bwMode="gray">
          <a:xfrm>
            <a:off x="1" y="-7620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0" dirty="0">
                <a:solidFill>
                  <a:schemeClr val="bg1"/>
                </a:solidFill>
                <a:cs typeface="Garamond"/>
              </a:rPr>
              <a:t>Result: Messaging customers to activate their Card upon login has generated measurable business results</a:t>
            </a:r>
          </a:p>
        </p:txBody>
      </p:sp>
      <p:sp>
        <p:nvSpPr>
          <p:cNvPr id="13" name="Plus Sign 12"/>
          <p:cNvSpPr/>
          <p:nvPr/>
        </p:nvSpPr>
        <p:spPr bwMode="auto">
          <a:xfrm>
            <a:off x="3225835" y="2591864"/>
            <a:ext cx="978569" cy="1011759"/>
          </a:xfrm>
          <a:prstGeom prst="mathPlus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3388" t="24385" r="49104" b="9297"/>
          <a:stretch/>
        </p:blipFill>
        <p:spPr>
          <a:xfrm>
            <a:off x="108768" y="1204384"/>
            <a:ext cx="3195189" cy="3427782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20" name="Rectangle 19"/>
          <p:cNvSpPr/>
          <p:nvPr/>
        </p:nvSpPr>
        <p:spPr bwMode="auto">
          <a:xfrm>
            <a:off x="405494" y="4451767"/>
            <a:ext cx="2511188" cy="98965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Welcome Kit + Messaging increased digital Card activation rate &gt; 50%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126282" y="1205147"/>
            <a:ext cx="2885775" cy="3427019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4357666" y="4451339"/>
            <a:ext cx="2511188" cy="9900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Messaging drove conversion &gt;35% with lift of </a:t>
            </a:r>
            <a:r>
              <a:rPr lang="en-US" dirty="0">
                <a:solidFill>
                  <a:srgbClr val="FF0000"/>
                </a:solidFill>
                <a:latin typeface="Arial" charset="0"/>
              </a:rPr>
              <a:t>X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748451" y="1683742"/>
            <a:ext cx="1913243" cy="332435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43924" y="2551316"/>
            <a:ext cx="1005403" cy="110184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</a:rPr>
              <a:t> 7% 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fewer 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calls</a:t>
            </a:r>
          </a:p>
        </p:txBody>
      </p:sp>
      <p:sp>
        <p:nvSpPr>
          <p:cNvPr id="10" name="Equals 9"/>
          <p:cNvSpPr/>
          <p:nvPr/>
        </p:nvSpPr>
        <p:spPr bwMode="auto">
          <a:xfrm>
            <a:off x="6987573" y="2718354"/>
            <a:ext cx="846810" cy="758780"/>
          </a:xfrm>
          <a:prstGeom prst="mathEqual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Arrow: Down 14"/>
          <p:cNvSpPr/>
          <p:nvPr/>
        </p:nvSpPr>
        <p:spPr bwMode="auto">
          <a:xfrm>
            <a:off x="8256756" y="3789897"/>
            <a:ext cx="601579" cy="493295"/>
          </a:xfrm>
          <a:prstGeom prst="downArrow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8065766" y="4451339"/>
            <a:ext cx="983561" cy="9900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0000"/>
                </a:solidFill>
                <a:latin typeface="Arial" charset="0"/>
              </a:rPr>
              <a:t>$X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annual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OpEx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 savings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08768" y="5715000"/>
            <a:ext cx="8940559" cy="6497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Footnotes</a:t>
            </a:r>
            <a:r>
              <a:rPr kumimoji="0" lang="en-US" sz="1400" b="0" i="1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and </a:t>
            </a:r>
            <a:r>
              <a:rPr lang="en-US" b="0" i="1" dirty="0">
                <a:latin typeface="Arial" charset="0"/>
              </a:rPr>
              <a:t>disclaimers</a:t>
            </a:r>
            <a:endParaRPr kumimoji="0" lang="en-US" sz="14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01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04800" y="5638800"/>
            <a:ext cx="8316924" cy="89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Proxima Nova"/>
              </a:rPr>
              <a:t>Source: </a:t>
            </a:r>
            <a:r>
              <a:rPr kumimoji="0" lang="en-US" sz="900" b="0" i="0" u="none" strike="noStrike" kern="0" cap="none" spc="0" normalizeH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Proxima Nova"/>
              </a:rPr>
              <a:t> EDW, </a:t>
            </a:r>
            <a:r>
              <a:rPr kumimoji="0" lang="en-US" sz="900" b="0" i="0" u="none" strike="noStrike" kern="0" cap="none" spc="0" normalizeH="0" noProof="0" dirty="0" err="1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Proxima Nova"/>
              </a:rPr>
              <a:t>SiteCatalyst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uLnTx/>
              <a:uFillTx/>
              <a:latin typeface="Proxima Nova"/>
            </a:endParaRPr>
          </a:p>
          <a:p>
            <a:pPr defTabSz="3429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Proxima Nova"/>
              </a:rPr>
              <a:t>Notes:</a:t>
            </a:r>
            <a:r>
              <a:rPr kumimoji="0" lang="en-US" sz="900" b="0" i="0" u="none" strike="noStrike" kern="0" cap="none" spc="0" normalizeH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Proxima Nova"/>
              </a:rPr>
              <a:t> Rates reflect # of customers clicking/converting in a given day divided by the sum of daily unique customers; </a:t>
            </a:r>
            <a:r>
              <a:rPr lang="en-US" sz="900" b="0" kern="0" dirty="0">
                <a:solidFill>
                  <a:schemeClr val="tx2">
                    <a:lumMod val="75000"/>
                    <a:lumOff val="25000"/>
                  </a:schemeClr>
                </a:solidFill>
                <a:latin typeface="Proxima Nova" charset="0"/>
                <a:ea typeface="Proxima Nova" charset="0"/>
                <a:cs typeface="Proxima Nova" charset="0"/>
                <a:sym typeface="Helvetica Neue" charset="0"/>
              </a:rPr>
              <a:t>Conversions reflect customers who activated new card on EASE within same day of viewing message (</a:t>
            </a:r>
            <a:r>
              <a:rPr lang="en-US" sz="900" b="0" kern="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Proxima Nova" charset="0"/>
                <a:ea typeface="Proxima Nova" charset="0"/>
                <a:cs typeface="Proxima Nova" charset="0"/>
                <a:sym typeface="Helvetica Neue" charset="0"/>
              </a:rPr>
              <a:t>SiteCatalyst</a:t>
            </a:r>
            <a:r>
              <a:rPr lang="en-US" sz="900" b="0" kern="0" dirty="0">
                <a:solidFill>
                  <a:schemeClr val="tx2">
                    <a:lumMod val="75000"/>
                    <a:lumOff val="25000"/>
                  </a:schemeClr>
                </a:solidFill>
                <a:latin typeface="Proxima Nova" charset="0"/>
                <a:ea typeface="Proxima Nova" charset="0"/>
                <a:cs typeface="Proxima Nova" charset="0"/>
                <a:sym typeface="Helvetica Neue" charset="0"/>
              </a:rPr>
              <a:t> tags ‘Card </a:t>
            </a:r>
            <a:r>
              <a:rPr lang="en-US" sz="900" b="0" kern="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Proxima Nova" charset="0"/>
                <a:ea typeface="Proxima Nova" charset="0"/>
                <a:cs typeface="Proxima Nova" charset="0"/>
                <a:sym typeface="Helvetica Neue" charset="0"/>
              </a:rPr>
              <a:t>Activation:Successful</a:t>
            </a:r>
            <a:r>
              <a:rPr lang="en-US" sz="900" b="0" kern="0" dirty="0">
                <a:solidFill>
                  <a:schemeClr val="tx2">
                    <a:lumMod val="75000"/>
                    <a:lumOff val="25000"/>
                  </a:schemeClr>
                </a:solidFill>
                <a:latin typeface="Proxima Nova" charset="0"/>
                <a:ea typeface="Proxima Nova" charset="0"/>
                <a:cs typeface="Proxima Nova" charset="0"/>
                <a:sym typeface="Helvetica Neue" charset="0"/>
              </a:rPr>
              <a:t> Activation’ on iOS and Card Activation ‘success’ on Android); Conversions attributed to message(s) customer clicked on; Views reflect unique page views (ex: a customer who views the L1 page with both CM and AM placements would contribute one view); ~5% of customers viewed different combinations of placements on Mobile on different days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uLnTx/>
              <a:uFillTx/>
              <a:latin typeface="Proxima Nova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672921" y="1123071"/>
            <a:ext cx="4051479" cy="4322165"/>
            <a:chOff x="2536721" y="3272737"/>
            <a:chExt cx="8200103" cy="7117033"/>
          </a:xfrm>
        </p:grpSpPr>
        <p:sp>
          <p:nvSpPr>
            <p:cNvPr id="29" name="Rectangle 28"/>
            <p:cNvSpPr>
              <a:spLocks/>
            </p:cNvSpPr>
            <p:nvPr/>
          </p:nvSpPr>
          <p:spPr bwMode="auto">
            <a:xfrm>
              <a:off x="3872249" y="3272737"/>
              <a:ext cx="5529048" cy="68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ctr"/>
              <a:r>
                <a:rPr lang="en-US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alibri Bold" panose="020F0702030404030204" pitchFamily="34" charset="0"/>
                  <a:cs typeface="Calibri Bold" panose="020F0702030404030204" pitchFamily="34" charset="0"/>
                  <a:sym typeface="Calibri Bold" panose="020F0702030404030204" pitchFamily="34" charset="0"/>
                </a:rPr>
                <a:t>Card Activation Performance by Placement</a:t>
              </a:r>
            </a:p>
            <a:p>
              <a:pPr algn="ctr"/>
              <a:r>
                <a:rPr lang="en-US" sz="900" i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alibri Bold" panose="020F0702030404030204" pitchFamily="34" charset="0"/>
                  <a:cs typeface="Calibri Bold" panose="020F0702030404030204" pitchFamily="34" charset="0"/>
                  <a:sym typeface="Calibri Bold" panose="020F0702030404030204" pitchFamily="34" charset="0"/>
                </a:rPr>
                <a:t>EASE Mobile; 12/8/2016 – 1/19/2016</a:t>
              </a:r>
            </a:p>
          </p:txBody>
        </p:sp>
        <p:graphicFrame>
          <p:nvGraphicFramePr>
            <p:cNvPr id="30" name="Chart 29"/>
            <p:cNvGraphicFramePr/>
            <p:nvPr>
              <p:extLst/>
            </p:nvPr>
          </p:nvGraphicFramePr>
          <p:xfrm>
            <a:off x="2536721" y="4542504"/>
            <a:ext cx="8200103" cy="584726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10" name="TextBox 9"/>
          <p:cNvSpPr txBox="1"/>
          <p:nvPr/>
        </p:nvSpPr>
        <p:spPr>
          <a:xfrm>
            <a:off x="0" y="5181600"/>
            <a:ext cx="1355108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Customer Reach:</a:t>
            </a:r>
          </a:p>
          <a:p>
            <a:pPr algn="ctr"/>
            <a:r>
              <a:rPr lang="en-US" sz="11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Views: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1126508" y="5232262"/>
          <a:ext cx="3597891" cy="354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9297">
                  <a:extLst>
                    <a:ext uri="{9D8B030D-6E8A-4147-A177-3AD203B41FA5}">
                      <a16:colId xmlns:a16="http://schemas.microsoft.com/office/drawing/2014/main" val="1989489602"/>
                    </a:ext>
                  </a:extLst>
                </a:gridCol>
                <a:gridCol w="1199297">
                  <a:extLst>
                    <a:ext uri="{9D8B030D-6E8A-4147-A177-3AD203B41FA5}">
                      <a16:colId xmlns:a16="http://schemas.microsoft.com/office/drawing/2014/main" val="3089155024"/>
                    </a:ext>
                  </a:extLst>
                </a:gridCol>
                <a:gridCol w="1199297">
                  <a:extLst>
                    <a:ext uri="{9D8B030D-6E8A-4147-A177-3AD203B41FA5}">
                      <a16:colId xmlns:a16="http://schemas.microsoft.com/office/drawing/2014/main" val="38702744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224K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146K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178K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55383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469K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416K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597K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386321"/>
                  </a:ext>
                </a:extLst>
              </a:tr>
            </a:tbl>
          </a:graphicData>
        </a:graphic>
      </p:graphicFrame>
      <p:grpSp>
        <p:nvGrpSpPr>
          <p:cNvPr id="22" name="Group 21"/>
          <p:cNvGrpSpPr/>
          <p:nvPr/>
        </p:nvGrpSpPr>
        <p:grpSpPr>
          <a:xfrm>
            <a:off x="5221217" y="1131368"/>
            <a:ext cx="2985882" cy="4305145"/>
            <a:chOff x="1941532" y="3300762"/>
            <a:chExt cx="9403825" cy="7089008"/>
          </a:xfrm>
        </p:grpSpPr>
        <p:sp>
          <p:nvSpPr>
            <p:cNvPr id="23" name="Rectangle 22"/>
            <p:cNvSpPr>
              <a:spLocks/>
            </p:cNvSpPr>
            <p:nvPr/>
          </p:nvSpPr>
          <p:spPr bwMode="auto">
            <a:xfrm>
              <a:off x="1941532" y="3300762"/>
              <a:ext cx="9403825" cy="6486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ctr"/>
              <a:r>
                <a:rPr lang="en-US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alibri Bold" panose="020F0702030404030204" pitchFamily="34" charset="0"/>
                  <a:cs typeface="Calibri Bold" panose="020F0702030404030204" pitchFamily="34" charset="0"/>
                  <a:sym typeface="Calibri Bold" panose="020F0702030404030204" pitchFamily="34" charset="0"/>
                </a:rPr>
                <a:t>Card Activation Performance: Both Placements</a:t>
              </a:r>
            </a:p>
            <a:p>
              <a:pPr algn="ctr"/>
              <a:r>
                <a:rPr lang="en-US" sz="800" i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alibri Bold" panose="020F0702030404030204" pitchFamily="34" charset="0"/>
                  <a:cs typeface="Calibri Bold" panose="020F0702030404030204" pitchFamily="34" charset="0"/>
                  <a:sym typeface="Calibri Bold" panose="020F0702030404030204" pitchFamily="34" charset="0"/>
                </a:rPr>
                <a:t>EASE Mobile; 12/8/2016 – 1/19/2016</a:t>
              </a:r>
            </a:p>
          </p:txBody>
        </p:sp>
        <p:graphicFrame>
          <p:nvGraphicFramePr>
            <p:cNvPr id="25" name="Chart 24"/>
            <p:cNvGraphicFramePr/>
            <p:nvPr>
              <p:extLst/>
            </p:nvPr>
          </p:nvGraphicFramePr>
          <p:xfrm>
            <a:off x="2536721" y="4542504"/>
            <a:ext cx="8200103" cy="584726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26" name="TextBox 25"/>
          <p:cNvSpPr txBox="1"/>
          <p:nvPr/>
        </p:nvSpPr>
        <p:spPr>
          <a:xfrm>
            <a:off x="3234307" y="2032199"/>
            <a:ext cx="12478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</a:rPr>
              <a:t>Click Rate</a:t>
            </a:r>
          </a:p>
        </p:txBody>
      </p:sp>
      <p:cxnSp>
        <p:nvCxnSpPr>
          <p:cNvPr id="27" name="Straight Arrow Connector 26"/>
          <p:cNvCxnSpPr/>
          <p:nvPr/>
        </p:nvCxnSpPr>
        <p:spPr bwMode="auto">
          <a:xfrm>
            <a:off x="3860399" y="2238688"/>
            <a:ext cx="0" cy="21336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Arrow Connector 30"/>
          <p:cNvCxnSpPr>
            <a:stCxn id="32" idx="2"/>
          </p:cNvCxnSpPr>
          <p:nvPr/>
        </p:nvCxnSpPr>
        <p:spPr bwMode="auto">
          <a:xfrm flipH="1">
            <a:off x="4373617" y="3278580"/>
            <a:ext cx="4577" cy="300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TextBox 31"/>
          <p:cNvSpPr txBox="1"/>
          <p:nvPr/>
        </p:nvSpPr>
        <p:spPr>
          <a:xfrm>
            <a:off x="3962400" y="2909248"/>
            <a:ext cx="831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</a:rPr>
              <a:t>Conversion Rate</a:t>
            </a:r>
          </a:p>
        </p:txBody>
      </p:sp>
      <p:sp>
        <p:nvSpPr>
          <p:cNvPr id="3" name="Right Brace 2"/>
          <p:cNvSpPr/>
          <p:nvPr/>
        </p:nvSpPr>
        <p:spPr bwMode="auto">
          <a:xfrm rot="16200000">
            <a:off x="4058306" y="1243712"/>
            <a:ext cx="206988" cy="1125202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cxnSp>
        <p:nvCxnSpPr>
          <p:cNvPr id="6" name="Elbow Connector 5"/>
          <p:cNvCxnSpPr>
            <a:stCxn id="3" idx="1"/>
            <a:endCxn id="61" idx="1"/>
          </p:cNvCxnSpPr>
          <p:nvPr/>
        </p:nvCxnSpPr>
        <p:spPr bwMode="auto">
          <a:xfrm rot="5400000" flipH="1" flipV="1">
            <a:off x="5535950" y="327331"/>
            <a:ext cx="1338" cy="2749638"/>
          </a:xfrm>
          <a:prstGeom prst="bentConnector3">
            <a:avLst>
              <a:gd name="adj1" fmla="val 911651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1" name="Right Brace 60"/>
          <p:cNvSpPr/>
          <p:nvPr/>
        </p:nvSpPr>
        <p:spPr bwMode="auto">
          <a:xfrm rot="16200000">
            <a:off x="6807275" y="703203"/>
            <a:ext cx="208325" cy="2204881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469943" y="1937102"/>
            <a:ext cx="1322697" cy="3271794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943600" y="5422327"/>
            <a:ext cx="182880" cy="182880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04855" y="5390656"/>
            <a:ext cx="565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AM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6665306" y="5423603"/>
            <a:ext cx="182880" cy="182880"/>
          </a:xfrm>
          <a:prstGeom prst="rect">
            <a:avLst/>
          </a:prstGeom>
          <a:pattFill prst="lgCheck">
            <a:fgClr>
              <a:schemeClr val="tx1"/>
            </a:fgClr>
            <a:bgClr>
              <a:schemeClr val="bg1"/>
            </a:bgClr>
          </a:patt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826561" y="5391932"/>
            <a:ext cx="565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CM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7392683" y="5423288"/>
            <a:ext cx="182880" cy="182880"/>
          </a:xfrm>
          <a:prstGeom prst="rect">
            <a:avLst/>
          </a:prstGeom>
          <a:pattFill prst="pct80">
            <a:fgClr>
              <a:schemeClr val="tx1"/>
            </a:fgClr>
            <a:bgClr>
              <a:schemeClr val="bg1"/>
            </a:bgClr>
          </a:patt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553938" y="5391617"/>
            <a:ext cx="565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Both</a:t>
            </a:r>
          </a:p>
        </p:txBody>
      </p:sp>
      <p:sp>
        <p:nvSpPr>
          <p:cNvPr id="33" name="Title 1"/>
          <p:cNvSpPr txBox="1">
            <a:spLocks/>
          </p:cNvSpPr>
          <p:nvPr/>
        </p:nvSpPr>
        <p:spPr bwMode="gray">
          <a:xfrm>
            <a:off x="1" y="-7620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0" dirty="0">
                <a:solidFill>
                  <a:schemeClr val="bg1"/>
                </a:solidFill>
                <a:cs typeface="Garamond"/>
              </a:rPr>
              <a:t>Placement Learning: Customers notice certain account-related information nearest to the context of their account</a:t>
            </a:r>
          </a:p>
        </p:txBody>
      </p:sp>
    </p:spTree>
    <p:extLst>
      <p:ext uri="{BB962C8B-B14F-4D97-AF65-F5344CB8AC3E}">
        <p14:creationId xmlns:p14="http://schemas.microsoft.com/office/powerpoint/2010/main" val="356896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672921" y="1123071"/>
            <a:ext cx="4051479" cy="4322165"/>
            <a:chOff x="2536721" y="3272737"/>
            <a:chExt cx="8200103" cy="7117033"/>
          </a:xfrm>
        </p:grpSpPr>
        <p:sp>
          <p:nvSpPr>
            <p:cNvPr id="29" name="Rectangle 28"/>
            <p:cNvSpPr>
              <a:spLocks/>
            </p:cNvSpPr>
            <p:nvPr/>
          </p:nvSpPr>
          <p:spPr bwMode="auto">
            <a:xfrm>
              <a:off x="3991386" y="3272737"/>
              <a:ext cx="5290777" cy="68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ctr"/>
              <a:r>
                <a:rPr lang="en-US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alibri Bold" panose="020F0702030404030204" pitchFamily="34" charset="0"/>
                  <a:cs typeface="Calibri Bold" panose="020F0702030404030204" pitchFamily="34" charset="0"/>
                  <a:sym typeface="Calibri Bold" panose="020F0702030404030204" pitchFamily="34" charset="0"/>
                </a:rPr>
                <a:t>Card Activation Performance by Platform</a:t>
              </a:r>
            </a:p>
            <a:p>
              <a:pPr algn="ctr"/>
              <a:r>
                <a:rPr lang="en-US" sz="900" i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alibri Bold" panose="020F0702030404030204" pitchFamily="34" charset="0"/>
                  <a:cs typeface="Calibri Bold" panose="020F0702030404030204" pitchFamily="34" charset="0"/>
                  <a:sym typeface="Calibri Bold" panose="020F0702030404030204" pitchFamily="34" charset="0"/>
                </a:rPr>
                <a:t>12/8/2016 – 1/19/2016</a:t>
              </a:r>
            </a:p>
          </p:txBody>
        </p:sp>
        <p:graphicFrame>
          <p:nvGraphicFramePr>
            <p:cNvPr id="30" name="Chart 29"/>
            <p:cNvGraphicFramePr/>
            <p:nvPr>
              <p:extLst/>
            </p:nvPr>
          </p:nvGraphicFramePr>
          <p:xfrm>
            <a:off x="2536721" y="4542504"/>
            <a:ext cx="8200103" cy="584726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10" name="TextBox 9"/>
          <p:cNvSpPr txBox="1"/>
          <p:nvPr/>
        </p:nvSpPr>
        <p:spPr>
          <a:xfrm>
            <a:off x="0" y="5167952"/>
            <a:ext cx="1355108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Customer Reach:</a:t>
            </a:r>
          </a:p>
          <a:p>
            <a:pPr algn="ctr"/>
            <a:r>
              <a:rPr lang="en-US" sz="11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Views: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1126508" y="5218614"/>
          <a:ext cx="3597891" cy="354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9297">
                  <a:extLst>
                    <a:ext uri="{9D8B030D-6E8A-4147-A177-3AD203B41FA5}">
                      <a16:colId xmlns:a16="http://schemas.microsoft.com/office/drawing/2014/main" val="1989489602"/>
                    </a:ext>
                  </a:extLst>
                </a:gridCol>
                <a:gridCol w="1199297">
                  <a:extLst>
                    <a:ext uri="{9D8B030D-6E8A-4147-A177-3AD203B41FA5}">
                      <a16:colId xmlns:a16="http://schemas.microsoft.com/office/drawing/2014/main" val="3089155024"/>
                    </a:ext>
                  </a:extLst>
                </a:gridCol>
                <a:gridCol w="1199297">
                  <a:extLst>
                    <a:ext uri="{9D8B030D-6E8A-4147-A177-3AD203B41FA5}">
                      <a16:colId xmlns:a16="http://schemas.microsoft.com/office/drawing/2014/main" val="38702744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510K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568K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15K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55383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1,450K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1,570K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63K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386321"/>
                  </a:ext>
                </a:extLst>
              </a:tr>
            </a:tbl>
          </a:graphicData>
        </a:graphic>
      </p:graphicFrame>
      <p:grpSp>
        <p:nvGrpSpPr>
          <p:cNvPr id="22" name="Group 21"/>
          <p:cNvGrpSpPr/>
          <p:nvPr/>
        </p:nvGrpSpPr>
        <p:grpSpPr>
          <a:xfrm>
            <a:off x="5280081" y="1131368"/>
            <a:ext cx="2868156" cy="4305145"/>
            <a:chOff x="2126921" y="3300762"/>
            <a:chExt cx="9033054" cy="7089008"/>
          </a:xfrm>
        </p:grpSpPr>
        <p:sp>
          <p:nvSpPr>
            <p:cNvPr id="23" name="Rectangle 22"/>
            <p:cNvSpPr>
              <a:spLocks/>
            </p:cNvSpPr>
            <p:nvPr/>
          </p:nvSpPr>
          <p:spPr bwMode="auto">
            <a:xfrm>
              <a:off x="2126921" y="3300762"/>
              <a:ext cx="9033054" cy="6486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ctr"/>
              <a:r>
                <a:rPr lang="en-US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alibri Bold" panose="020F0702030404030204" pitchFamily="34" charset="0"/>
                  <a:cs typeface="Calibri Bold" panose="020F0702030404030204" pitchFamily="34" charset="0"/>
                  <a:sym typeface="Calibri Bold" panose="020F0702030404030204" pitchFamily="34" charset="0"/>
                </a:rPr>
                <a:t>Card Activation Performance: Both Platforms</a:t>
              </a:r>
            </a:p>
            <a:p>
              <a:pPr algn="ctr"/>
              <a:r>
                <a:rPr lang="en-US" sz="800" i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alibri Bold" panose="020F0702030404030204" pitchFamily="34" charset="0"/>
                  <a:cs typeface="Calibri Bold" panose="020F0702030404030204" pitchFamily="34" charset="0"/>
                  <a:sym typeface="Calibri Bold" panose="020F0702030404030204" pitchFamily="34" charset="0"/>
                </a:rPr>
                <a:t>12/8/2016 – 1/19/2016</a:t>
              </a:r>
            </a:p>
          </p:txBody>
        </p:sp>
        <p:graphicFrame>
          <p:nvGraphicFramePr>
            <p:cNvPr id="25" name="Chart 24"/>
            <p:cNvGraphicFramePr/>
            <p:nvPr>
              <p:extLst/>
            </p:nvPr>
          </p:nvGraphicFramePr>
          <p:xfrm>
            <a:off x="2536721" y="4542504"/>
            <a:ext cx="8200103" cy="584726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26" name="TextBox 25"/>
          <p:cNvSpPr txBox="1"/>
          <p:nvPr/>
        </p:nvSpPr>
        <p:spPr>
          <a:xfrm>
            <a:off x="3205362" y="2114863"/>
            <a:ext cx="12478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</a:rPr>
              <a:t>Click Rate</a:t>
            </a:r>
          </a:p>
        </p:txBody>
      </p:sp>
      <p:cxnSp>
        <p:nvCxnSpPr>
          <p:cNvPr id="27" name="Straight Arrow Connector 26"/>
          <p:cNvCxnSpPr/>
          <p:nvPr/>
        </p:nvCxnSpPr>
        <p:spPr bwMode="auto">
          <a:xfrm>
            <a:off x="3831454" y="2321352"/>
            <a:ext cx="0" cy="21336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Right Brace 2"/>
          <p:cNvSpPr/>
          <p:nvPr/>
        </p:nvSpPr>
        <p:spPr bwMode="auto">
          <a:xfrm rot="16200000">
            <a:off x="4058306" y="1243712"/>
            <a:ext cx="206988" cy="1125202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cxnSp>
        <p:nvCxnSpPr>
          <p:cNvPr id="6" name="Elbow Connector 5"/>
          <p:cNvCxnSpPr>
            <a:stCxn id="3" idx="1"/>
            <a:endCxn id="61" idx="1"/>
          </p:cNvCxnSpPr>
          <p:nvPr/>
        </p:nvCxnSpPr>
        <p:spPr bwMode="auto">
          <a:xfrm rot="5400000" flipH="1" flipV="1">
            <a:off x="5535950" y="327331"/>
            <a:ext cx="1338" cy="2749638"/>
          </a:xfrm>
          <a:prstGeom prst="bentConnector3">
            <a:avLst>
              <a:gd name="adj1" fmla="val 911651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1" name="Right Brace 60"/>
          <p:cNvSpPr/>
          <p:nvPr/>
        </p:nvSpPr>
        <p:spPr bwMode="auto">
          <a:xfrm rot="16200000">
            <a:off x="6807275" y="703203"/>
            <a:ext cx="208325" cy="2204881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4800" y="5638800"/>
            <a:ext cx="8316924" cy="72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Proxima Nova"/>
              </a:rPr>
              <a:t>Source: </a:t>
            </a:r>
            <a:r>
              <a:rPr kumimoji="0" lang="en-US" sz="900" b="0" i="0" u="none" strike="noStrike" kern="0" cap="none" spc="0" normalizeH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Proxima Nova"/>
              </a:rPr>
              <a:t> EDW, </a:t>
            </a:r>
            <a:r>
              <a:rPr kumimoji="0" lang="en-US" sz="900" b="0" i="0" u="none" strike="noStrike" kern="0" cap="none" spc="0" normalizeH="0" noProof="0" dirty="0" err="1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Proxima Nova"/>
              </a:rPr>
              <a:t>SiteCatalyst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uLnTx/>
              <a:uFillTx/>
              <a:latin typeface="Proxima Nova"/>
            </a:endParaRPr>
          </a:p>
          <a:p>
            <a:pPr defTabSz="3429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Proxima Nova"/>
              </a:rPr>
              <a:t>Notes:</a:t>
            </a:r>
            <a:r>
              <a:rPr kumimoji="0" lang="en-US" sz="900" b="0" i="0" u="none" strike="noStrike" kern="0" cap="none" spc="0" normalizeH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Proxima Nova"/>
              </a:rPr>
              <a:t> Rates reflect # of customers clicking/converting in a given day divided by the sum of daily unique customers; </a:t>
            </a:r>
            <a:r>
              <a:rPr lang="en-US" sz="900" b="0" kern="0" dirty="0">
                <a:solidFill>
                  <a:schemeClr val="tx2">
                    <a:lumMod val="75000"/>
                    <a:lumOff val="25000"/>
                  </a:schemeClr>
                </a:solidFill>
                <a:latin typeface="Proxima Nova" charset="0"/>
                <a:ea typeface="Proxima Nova" charset="0"/>
                <a:cs typeface="Proxima Nova" charset="0"/>
                <a:sym typeface="Helvetica Neue" charset="0"/>
              </a:rPr>
              <a:t>Conversions reflect customers who activated new card on EASE/COS within same day of viewing message (</a:t>
            </a:r>
            <a:r>
              <a:rPr lang="en-US" sz="900" b="0" kern="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Proxima Nova" charset="0"/>
                <a:ea typeface="Proxima Nova" charset="0"/>
                <a:cs typeface="Proxima Nova" charset="0"/>
                <a:sym typeface="Helvetica Neue" charset="0"/>
              </a:rPr>
              <a:t>SiteCatalyst</a:t>
            </a:r>
            <a:r>
              <a:rPr lang="en-US" sz="900" b="0" kern="0" dirty="0">
                <a:solidFill>
                  <a:schemeClr val="tx2">
                    <a:lumMod val="75000"/>
                    <a:lumOff val="25000"/>
                  </a:schemeClr>
                </a:solidFill>
                <a:latin typeface="Proxima Nova" charset="0"/>
                <a:ea typeface="Proxima Nova" charset="0"/>
                <a:cs typeface="Proxima Nova" charset="0"/>
                <a:sym typeface="Helvetica Neue" charset="0"/>
              </a:rPr>
              <a:t> tags ‘Card </a:t>
            </a:r>
            <a:r>
              <a:rPr lang="en-US" sz="900" b="0" kern="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Proxima Nova" charset="0"/>
                <a:ea typeface="Proxima Nova" charset="0"/>
                <a:cs typeface="Proxima Nova" charset="0"/>
                <a:sym typeface="Helvetica Neue" charset="0"/>
              </a:rPr>
              <a:t>Activation:Successful</a:t>
            </a:r>
            <a:r>
              <a:rPr lang="en-US" sz="900" b="0" kern="0" dirty="0">
                <a:solidFill>
                  <a:schemeClr val="tx2">
                    <a:lumMod val="75000"/>
                    <a:lumOff val="25000"/>
                  </a:schemeClr>
                </a:solidFill>
                <a:latin typeface="Proxima Nova" charset="0"/>
                <a:ea typeface="Proxima Nova" charset="0"/>
                <a:cs typeface="Proxima Nova" charset="0"/>
                <a:sym typeface="Helvetica Neue" charset="0"/>
              </a:rPr>
              <a:t> Activation’ on iOS, Card Activation ‘success’ on Android, ‘card </a:t>
            </a:r>
            <a:r>
              <a:rPr lang="en-US" sz="900" b="0" kern="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Proxima Nova" charset="0"/>
                <a:ea typeface="Proxima Nova" charset="0"/>
                <a:cs typeface="Proxima Nova" charset="0"/>
                <a:sym typeface="Helvetica Neue" charset="0"/>
              </a:rPr>
              <a:t>activation:card</a:t>
            </a:r>
            <a:r>
              <a:rPr lang="en-US" sz="900" b="0" kern="0" dirty="0">
                <a:solidFill>
                  <a:schemeClr val="tx2">
                    <a:lumMod val="75000"/>
                    <a:lumOff val="25000"/>
                  </a:schemeClr>
                </a:solidFill>
                <a:latin typeface="Proxima Nova" charset="0"/>
                <a:ea typeface="Proxima Nova" charset="0"/>
                <a:cs typeface="Proxima Nova" charset="0"/>
                <a:sym typeface="Helvetica Neue" charset="0"/>
              </a:rPr>
              <a:t> activation success‘ or ‘card </a:t>
            </a:r>
            <a:r>
              <a:rPr lang="en-US" sz="900" b="0" kern="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Proxima Nova" charset="0"/>
                <a:ea typeface="Proxima Nova" charset="0"/>
                <a:cs typeface="Proxima Nova" charset="0"/>
                <a:sym typeface="Helvetica Neue" charset="0"/>
              </a:rPr>
              <a:t>activation:complete</a:t>
            </a:r>
            <a:r>
              <a:rPr lang="en-US" sz="900" b="0" kern="0" dirty="0">
                <a:solidFill>
                  <a:schemeClr val="tx2">
                    <a:lumMod val="75000"/>
                    <a:lumOff val="25000"/>
                  </a:schemeClr>
                </a:solidFill>
                <a:latin typeface="Proxima Nova" charset="0"/>
                <a:ea typeface="Proxima Nova" charset="0"/>
                <a:cs typeface="Proxima Nova" charset="0"/>
                <a:sym typeface="Helvetica Neue" charset="0"/>
              </a:rPr>
              <a:t>‘ on COS); Conversions attributed to actual channel of conversion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uLnTx/>
              <a:uFillTx/>
              <a:latin typeface="Proxima Nov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845102" y="1932296"/>
            <a:ext cx="9625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</a:rPr>
              <a:t>Conversion Rate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3469943" y="1937102"/>
            <a:ext cx="1322697" cy="3271794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cxnSp>
        <p:nvCxnSpPr>
          <p:cNvPr id="43" name="Straight Arrow Connector 42"/>
          <p:cNvCxnSpPr/>
          <p:nvPr/>
        </p:nvCxnSpPr>
        <p:spPr bwMode="auto">
          <a:xfrm>
            <a:off x="4342731" y="2132335"/>
            <a:ext cx="0" cy="21336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Rectangle 43"/>
          <p:cNvSpPr/>
          <p:nvPr/>
        </p:nvSpPr>
        <p:spPr bwMode="auto">
          <a:xfrm>
            <a:off x="5943600" y="5422327"/>
            <a:ext cx="182880" cy="182880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104855" y="5322416"/>
            <a:ext cx="565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EASE Mobile</a:t>
            </a:r>
          </a:p>
        </p:txBody>
      </p:sp>
      <p:sp>
        <p:nvSpPr>
          <p:cNvPr id="46" name="Rectangle 45"/>
          <p:cNvSpPr/>
          <p:nvPr/>
        </p:nvSpPr>
        <p:spPr bwMode="auto">
          <a:xfrm>
            <a:off x="6665306" y="5423603"/>
            <a:ext cx="182880" cy="182880"/>
          </a:xfrm>
          <a:prstGeom prst="rect">
            <a:avLst/>
          </a:prstGeom>
          <a:pattFill prst="lgCheck">
            <a:fgClr>
              <a:schemeClr val="tx1"/>
            </a:fgClr>
            <a:bgClr>
              <a:schemeClr val="bg1"/>
            </a:bgClr>
          </a:patt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826561" y="5391932"/>
            <a:ext cx="565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COS</a:t>
            </a:r>
          </a:p>
        </p:txBody>
      </p:sp>
      <p:sp>
        <p:nvSpPr>
          <p:cNvPr id="48" name="Rectangle 47"/>
          <p:cNvSpPr/>
          <p:nvPr/>
        </p:nvSpPr>
        <p:spPr bwMode="auto">
          <a:xfrm>
            <a:off x="7392683" y="5423288"/>
            <a:ext cx="182880" cy="182880"/>
          </a:xfrm>
          <a:prstGeom prst="rect">
            <a:avLst/>
          </a:prstGeom>
          <a:pattFill prst="pct80">
            <a:fgClr>
              <a:schemeClr val="tx1"/>
            </a:fgClr>
            <a:bgClr>
              <a:schemeClr val="bg1"/>
            </a:bgClr>
          </a:patt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553938" y="5391617"/>
            <a:ext cx="565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Both</a:t>
            </a:r>
          </a:p>
        </p:txBody>
      </p:sp>
      <p:sp>
        <p:nvSpPr>
          <p:cNvPr id="31" name="Title 1"/>
          <p:cNvSpPr txBox="1">
            <a:spLocks/>
          </p:cNvSpPr>
          <p:nvPr/>
        </p:nvSpPr>
        <p:spPr bwMode="gray">
          <a:xfrm>
            <a:off x="1" y="-7620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0" dirty="0">
                <a:solidFill>
                  <a:schemeClr val="bg1"/>
                </a:solidFill>
                <a:cs typeface="Garamond"/>
              </a:rPr>
              <a:t>Placement Learning: Customers switch between Web &amp; Mobile and may have a preference for where they perform certain actions</a:t>
            </a:r>
          </a:p>
        </p:txBody>
      </p:sp>
    </p:spTree>
    <p:extLst>
      <p:ext uri="{BB962C8B-B14F-4D97-AF65-F5344CB8AC3E}">
        <p14:creationId xmlns:p14="http://schemas.microsoft.com/office/powerpoint/2010/main" val="357632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-152400" y="1109423"/>
            <a:ext cx="9296400" cy="4322165"/>
            <a:chOff x="2536721" y="3272737"/>
            <a:chExt cx="8200103" cy="7117033"/>
          </a:xfrm>
        </p:grpSpPr>
        <p:sp>
          <p:nvSpPr>
            <p:cNvPr id="29" name="Rectangle 28"/>
            <p:cNvSpPr>
              <a:spLocks/>
            </p:cNvSpPr>
            <p:nvPr/>
          </p:nvSpPr>
          <p:spPr bwMode="auto">
            <a:xfrm>
              <a:off x="5040973" y="3272737"/>
              <a:ext cx="3191603" cy="68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ctr"/>
              <a:r>
                <a:rPr lang="en-US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alibri Bold" panose="020F0702030404030204" pitchFamily="34" charset="0"/>
                  <a:cs typeface="Calibri Bold" panose="020F0702030404030204" pitchFamily="34" charset="0"/>
                  <a:sym typeface="Calibri Bold" panose="020F0702030404030204" pitchFamily="34" charset="0"/>
                </a:rPr>
                <a:t>Card Activation Performance by Days Since Request Date</a:t>
              </a:r>
            </a:p>
            <a:p>
              <a:pPr algn="ctr"/>
              <a:r>
                <a:rPr lang="en-US" sz="900" i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alibri Bold" panose="020F0702030404030204" pitchFamily="34" charset="0"/>
                  <a:cs typeface="Calibri Bold" panose="020F0702030404030204" pitchFamily="34" charset="0"/>
                  <a:sym typeface="Calibri Bold" panose="020F0702030404030204" pitchFamily="34" charset="0"/>
                </a:rPr>
                <a:t>EASE Mobile; 12/8/2016 – 1/19/2016</a:t>
              </a:r>
            </a:p>
          </p:txBody>
        </p:sp>
        <p:graphicFrame>
          <p:nvGraphicFramePr>
            <p:cNvPr id="30" name="Chart 29"/>
            <p:cNvGraphicFramePr/>
            <p:nvPr>
              <p:extLst/>
            </p:nvPr>
          </p:nvGraphicFramePr>
          <p:xfrm>
            <a:off x="2536721" y="4542504"/>
            <a:ext cx="8200103" cy="584726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26" name="TextBox 25"/>
          <p:cNvSpPr txBox="1"/>
          <p:nvPr/>
        </p:nvSpPr>
        <p:spPr>
          <a:xfrm>
            <a:off x="7461916" y="3662578"/>
            <a:ext cx="12478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</a:rPr>
              <a:t>Click Rate</a:t>
            </a:r>
          </a:p>
        </p:txBody>
      </p:sp>
      <p:cxnSp>
        <p:nvCxnSpPr>
          <p:cNvPr id="27" name="Straight Arrow Connector 26"/>
          <p:cNvCxnSpPr/>
          <p:nvPr/>
        </p:nvCxnSpPr>
        <p:spPr bwMode="auto">
          <a:xfrm>
            <a:off x="8088008" y="3841771"/>
            <a:ext cx="0" cy="213360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Arrow Connector 30"/>
          <p:cNvCxnSpPr/>
          <p:nvPr/>
        </p:nvCxnSpPr>
        <p:spPr bwMode="auto">
          <a:xfrm flipH="1">
            <a:off x="8702013" y="3635992"/>
            <a:ext cx="7748" cy="866227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TextBox 31"/>
          <p:cNvSpPr txBox="1"/>
          <p:nvPr/>
        </p:nvSpPr>
        <p:spPr>
          <a:xfrm>
            <a:off x="8085838" y="3429000"/>
            <a:ext cx="12478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</a:rPr>
              <a:t>Conversion Rate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4800" y="5638800"/>
            <a:ext cx="8316924" cy="89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Proxima Nova"/>
              </a:rPr>
              <a:t>Source: </a:t>
            </a:r>
            <a:r>
              <a:rPr kumimoji="0" lang="en-US" sz="900" b="0" i="0" u="none" strike="noStrike" kern="0" cap="none" spc="0" normalizeH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Proxima Nova"/>
              </a:rPr>
              <a:t> EDW, CDW, </a:t>
            </a:r>
            <a:r>
              <a:rPr kumimoji="0" lang="en-US" sz="900" b="0" i="0" u="none" strike="noStrike" kern="0" cap="none" spc="0" normalizeH="0" noProof="0" dirty="0" err="1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Proxima Nova"/>
              </a:rPr>
              <a:t>SiteCatalyst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uLnTx/>
              <a:uFillTx/>
              <a:latin typeface="Proxima Nova"/>
            </a:endParaRPr>
          </a:p>
          <a:p>
            <a:pPr defTabSz="3429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0" kern="0" dirty="0">
                <a:solidFill>
                  <a:schemeClr val="tx2">
                    <a:lumMod val="75000"/>
                    <a:lumOff val="25000"/>
                  </a:schemeClr>
                </a:solidFill>
                <a:latin typeface="Proxima Nova"/>
              </a:rPr>
              <a:t>Notes: Rates reflect # of customers clicking/converting in a given day divided by the sum of daily unique customers; </a:t>
            </a:r>
            <a:r>
              <a:rPr lang="en-US" sz="900" b="0" kern="0" dirty="0">
                <a:solidFill>
                  <a:schemeClr val="tx2">
                    <a:lumMod val="75000"/>
                    <a:lumOff val="25000"/>
                  </a:schemeClr>
                </a:solidFill>
                <a:latin typeface="Proxima Nova" charset="0"/>
                <a:ea typeface="Proxima Nova" charset="0"/>
                <a:cs typeface="Proxima Nova" charset="0"/>
                <a:sym typeface="Helvetica Neue" charset="0"/>
              </a:rPr>
              <a:t>Conversions reflect customers who activated new card on EASE within same day of viewing message (</a:t>
            </a:r>
            <a:r>
              <a:rPr lang="en-US" sz="900" b="0" kern="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Proxima Nova" charset="0"/>
                <a:ea typeface="Proxima Nova" charset="0"/>
                <a:cs typeface="Proxima Nova" charset="0"/>
                <a:sym typeface="Helvetica Neue" charset="0"/>
              </a:rPr>
              <a:t>SiteCatalyst</a:t>
            </a:r>
            <a:r>
              <a:rPr lang="en-US" sz="900" b="0" kern="0" dirty="0">
                <a:solidFill>
                  <a:schemeClr val="tx2">
                    <a:lumMod val="75000"/>
                    <a:lumOff val="25000"/>
                  </a:schemeClr>
                </a:solidFill>
                <a:latin typeface="Proxima Nova" charset="0"/>
                <a:ea typeface="Proxima Nova" charset="0"/>
                <a:cs typeface="Proxima Nova" charset="0"/>
                <a:sym typeface="Helvetica Neue" charset="0"/>
              </a:rPr>
              <a:t> tags ‘Card </a:t>
            </a:r>
            <a:r>
              <a:rPr lang="en-US" sz="900" b="0" kern="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Proxima Nova" charset="0"/>
                <a:ea typeface="Proxima Nova" charset="0"/>
                <a:cs typeface="Proxima Nova" charset="0"/>
                <a:sym typeface="Helvetica Neue" charset="0"/>
              </a:rPr>
              <a:t>Activation:Successful</a:t>
            </a:r>
            <a:r>
              <a:rPr lang="en-US" sz="900" b="0" kern="0" dirty="0">
                <a:solidFill>
                  <a:schemeClr val="tx2">
                    <a:lumMod val="75000"/>
                    <a:lumOff val="25000"/>
                  </a:schemeClr>
                </a:solidFill>
                <a:latin typeface="Proxima Nova" charset="0"/>
                <a:ea typeface="Proxima Nova" charset="0"/>
                <a:cs typeface="Proxima Nova" charset="0"/>
                <a:sym typeface="Helvetica Neue" charset="0"/>
              </a:rPr>
              <a:t> Activation’ on iOS and Card Activation ‘success’ on Android); Days Since Request Date calculated as difference between message view date and card request date (existing customers) or account open date (new customers); ~50% of distinct daily customers see the Card Activation message more than 30 days after last request date is recorded in CDW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uLnTx/>
              <a:uFillTx/>
              <a:latin typeface="Proxima Nova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 bwMode="gray">
          <a:xfrm>
            <a:off x="1" y="-7620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0" dirty="0">
                <a:solidFill>
                  <a:schemeClr val="bg1"/>
                </a:solidFill>
                <a:cs typeface="Garamond"/>
              </a:rPr>
              <a:t>Placement Learning: Timing of the message related to an event peaks and then falls off </a:t>
            </a:r>
          </a:p>
        </p:txBody>
      </p:sp>
    </p:spTree>
    <p:extLst>
      <p:ext uri="{BB962C8B-B14F-4D97-AF65-F5344CB8AC3E}">
        <p14:creationId xmlns:p14="http://schemas.microsoft.com/office/powerpoint/2010/main" val="321833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gray">
          <a:xfrm>
            <a:off x="1" y="-7620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0" dirty="0">
                <a:solidFill>
                  <a:schemeClr val="bg1"/>
                </a:solidFill>
                <a:cs typeface="Garamond"/>
              </a:rPr>
              <a:t>We have started to experiment with propensity-driven cross-sell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3266574" y="1640866"/>
            <a:ext cx="2610853" cy="72189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Needs-Based Targeting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2425585" y="2864220"/>
            <a:ext cx="2021305" cy="926431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Placement</a:t>
            </a:r>
            <a:r>
              <a:rPr kumimoji="0" lang="en-US" sz="1400" b="1" i="0" u="none" strike="noStrike" cap="none" normalizeH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Targeting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07223" y="2864219"/>
            <a:ext cx="2021305" cy="926431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Event</a:t>
            </a:r>
            <a:r>
              <a:rPr kumimoji="0" lang="en-US" sz="1400" b="1" i="0" u="none" strike="noStrike" cap="none" normalizeH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Targeting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cxnSp>
        <p:nvCxnSpPr>
          <p:cNvPr id="9" name="Straight Connector 8"/>
          <p:cNvCxnSpPr>
            <a:stCxn id="2" idx="2"/>
            <a:endCxn id="6" idx="0"/>
          </p:cNvCxnSpPr>
          <p:nvPr/>
        </p:nvCxnSpPr>
        <p:spPr bwMode="auto">
          <a:xfrm flipH="1">
            <a:off x="1217876" y="2362761"/>
            <a:ext cx="3354125" cy="501458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>
            <a:stCxn id="2" idx="2"/>
            <a:endCxn id="3" idx="0"/>
          </p:cNvCxnSpPr>
          <p:nvPr/>
        </p:nvCxnSpPr>
        <p:spPr bwMode="auto">
          <a:xfrm flipH="1">
            <a:off x="3436238" y="2362761"/>
            <a:ext cx="1135763" cy="501459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16"/>
          <p:cNvSpPr/>
          <p:nvPr/>
        </p:nvSpPr>
        <p:spPr bwMode="auto">
          <a:xfrm>
            <a:off x="4643947" y="2864221"/>
            <a:ext cx="2021305" cy="92643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Propensity</a:t>
            </a:r>
            <a:r>
              <a:rPr kumimoji="0" lang="en-US" sz="1400" b="1" i="0" u="none" strike="noStrike" cap="none" normalizeH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Targeting</a:t>
            </a:r>
          </a:p>
        </p:txBody>
      </p:sp>
      <p:cxnSp>
        <p:nvCxnSpPr>
          <p:cNvPr id="25" name="Straight Connector 24"/>
          <p:cNvCxnSpPr>
            <a:stCxn id="2" idx="2"/>
            <a:endCxn id="17" idx="0"/>
          </p:cNvCxnSpPr>
          <p:nvPr/>
        </p:nvCxnSpPr>
        <p:spPr bwMode="auto">
          <a:xfrm>
            <a:off x="4572001" y="2362761"/>
            <a:ext cx="1082599" cy="501460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Rectangle 38"/>
          <p:cNvSpPr/>
          <p:nvPr/>
        </p:nvSpPr>
        <p:spPr bwMode="auto">
          <a:xfrm>
            <a:off x="207223" y="4227325"/>
            <a:ext cx="4239667" cy="48126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Card Activation Learnings</a:t>
            </a:r>
          </a:p>
        </p:txBody>
      </p:sp>
      <p:cxnSp>
        <p:nvCxnSpPr>
          <p:cNvPr id="41" name="Straight Connector 40"/>
          <p:cNvCxnSpPr>
            <a:stCxn id="6" idx="2"/>
            <a:endCxn id="39" idx="0"/>
          </p:cNvCxnSpPr>
          <p:nvPr/>
        </p:nvCxnSpPr>
        <p:spPr bwMode="auto">
          <a:xfrm>
            <a:off x="1217876" y="3790650"/>
            <a:ext cx="1109181" cy="436675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/>
          <p:cNvCxnSpPr>
            <a:stCxn id="3" idx="2"/>
            <a:endCxn id="39" idx="0"/>
          </p:cNvCxnSpPr>
          <p:nvPr/>
        </p:nvCxnSpPr>
        <p:spPr bwMode="auto">
          <a:xfrm flipH="1">
            <a:off x="2327057" y="3790651"/>
            <a:ext cx="1109181" cy="436674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tangle 12"/>
          <p:cNvSpPr/>
          <p:nvPr/>
        </p:nvSpPr>
        <p:spPr bwMode="auto">
          <a:xfrm>
            <a:off x="4643948" y="4227325"/>
            <a:ext cx="2021304" cy="4812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Cross-Sell Learnings</a:t>
            </a:r>
          </a:p>
        </p:txBody>
      </p:sp>
      <p:cxnSp>
        <p:nvCxnSpPr>
          <p:cNvPr id="14" name="Straight Connector 13"/>
          <p:cNvCxnSpPr>
            <a:stCxn id="17" idx="2"/>
            <a:endCxn id="13" idx="0"/>
          </p:cNvCxnSpPr>
          <p:nvPr/>
        </p:nvCxnSpPr>
        <p:spPr bwMode="auto">
          <a:xfrm>
            <a:off x="5654600" y="3790652"/>
            <a:ext cx="0" cy="436673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14"/>
          <p:cNvSpPr/>
          <p:nvPr/>
        </p:nvSpPr>
        <p:spPr bwMode="auto">
          <a:xfrm>
            <a:off x="6862309" y="2864219"/>
            <a:ext cx="2021305" cy="926431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Profile</a:t>
            </a:r>
            <a:r>
              <a:rPr kumimoji="0" lang="en-US" sz="1400" b="1" i="0" u="none" strike="noStrike" cap="none" normalizeH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Targeting</a:t>
            </a:r>
          </a:p>
        </p:txBody>
      </p:sp>
      <p:cxnSp>
        <p:nvCxnSpPr>
          <p:cNvPr id="19" name="Straight Connector 18"/>
          <p:cNvCxnSpPr>
            <a:stCxn id="2" idx="2"/>
            <a:endCxn id="15" idx="0"/>
          </p:cNvCxnSpPr>
          <p:nvPr/>
        </p:nvCxnSpPr>
        <p:spPr bwMode="auto">
          <a:xfrm>
            <a:off x="4572001" y="2362761"/>
            <a:ext cx="3300961" cy="501458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317066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gray">
          <a:xfrm>
            <a:off x="1" y="-7620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0" dirty="0">
                <a:solidFill>
                  <a:schemeClr val="bg1"/>
                </a:solidFill>
                <a:cs typeface="Garamond"/>
              </a:rPr>
              <a:t>We will need to evaluate the impact of using Propensity Modeling to predict needs and improve conversion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7860" y="1114887"/>
            <a:ext cx="8798719" cy="6093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Hypothesis: An “always on” offer engine with propensity targeting will drive more conversions than pre-segmented campaigns.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732404" y="1805998"/>
            <a:ext cx="2294967" cy="3270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Campaign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4793202" y="2347683"/>
            <a:ext cx="4173377" cy="1476552"/>
            <a:chOff x="4724962" y="2383755"/>
            <a:chExt cx="4173377" cy="1476552"/>
          </a:xfrm>
        </p:grpSpPr>
        <p:sp>
          <p:nvSpPr>
            <p:cNvPr id="17" name="Triangle 58"/>
            <p:cNvSpPr/>
            <p:nvPr/>
          </p:nvSpPr>
          <p:spPr bwMode="gray">
            <a:xfrm rot="10800000">
              <a:off x="4747855" y="2529262"/>
              <a:ext cx="2028584" cy="1318713"/>
            </a:xfrm>
            <a:prstGeom prst="triangle">
              <a:avLst/>
            </a:prstGeom>
            <a:noFill/>
            <a:ln w="9525" algn="ctr">
              <a:solidFill>
                <a:srgbClr val="0070C0"/>
              </a:solidFill>
              <a:miter lim="800000"/>
              <a:headEnd/>
              <a:tailEnd/>
            </a:ln>
          </p:spPr>
          <p:txBody>
            <a:bodyPr lIns="45720" rIns="45720" rtlCol="0" anchor="ctr"/>
            <a:lstStyle/>
            <a:p>
              <a:pPr algn="ctr"/>
              <a:endParaRPr lang="en-US" sz="1800" dirty="0">
                <a:solidFill>
                  <a:schemeClr val="tx2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216965" y="2686307"/>
              <a:ext cx="1090362" cy="6524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Segment 1</a:t>
              </a:r>
            </a:p>
            <a:p>
              <a:pPr algn="ctr"/>
              <a:r>
                <a:rPr lang="en-US" sz="1400" dirty="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Offer A</a:t>
              </a:r>
            </a:p>
          </p:txBody>
        </p:sp>
        <p:sp>
          <p:nvSpPr>
            <p:cNvPr id="19" name="Triangle 60"/>
            <p:cNvSpPr/>
            <p:nvPr/>
          </p:nvSpPr>
          <p:spPr bwMode="gray">
            <a:xfrm rot="10800000">
              <a:off x="5618987" y="3676261"/>
              <a:ext cx="296963" cy="18404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9525" algn="ctr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lIns="45720" rIns="45720" rtlCol="0" anchor="ctr"/>
            <a:lstStyle/>
            <a:p>
              <a:pPr algn="ctr"/>
              <a:endParaRPr lang="en-US" sz="1800" dirty="0">
                <a:solidFill>
                  <a:schemeClr val="tx2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 bwMode="auto">
            <a:xfrm>
              <a:off x="4724962" y="2383755"/>
              <a:ext cx="4173377" cy="117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triangle" w="lg" len="lg"/>
              <a:tailEnd type="triangle" w="lg" len="lg"/>
            </a:ln>
            <a:effectLst/>
          </p:spPr>
        </p:cxnSp>
        <p:sp>
          <p:nvSpPr>
            <p:cNvPr id="43" name="Triangle 58"/>
            <p:cNvSpPr/>
            <p:nvPr/>
          </p:nvSpPr>
          <p:spPr bwMode="gray">
            <a:xfrm rot="10800000">
              <a:off x="6869755" y="2518351"/>
              <a:ext cx="2028584" cy="1318713"/>
            </a:xfrm>
            <a:prstGeom prst="triangle">
              <a:avLst/>
            </a:prstGeom>
            <a:noFill/>
            <a:ln w="9525" algn="ctr">
              <a:solidFill>
                <a:srgbClr val="0070C0"/>
              </a:solidFill>
              <a:miter lim="800000"/>
              <a:headEnd/>
              <a:tailEnd/>
            </a:ln>
          </p:spPr>
          <p:txBody>
            <a:bodyPr lIns="45720" rIns="45720" rtlCol="0" anchor="ctr"/>
            <a:lstStyle/>
            <a:p>
              <a:pPr algn="ctr"/>
              <a:endParaRPr lang="en-US" sz="1800" dirty="0">
                <a:solidFill>
                  <a:schemeClr val="tx2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360239" y="2664603"/>
              <a:ext cx="1092238" cy="65248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Segment 1</a:t>
              </a:r>
            </a:p>
            <a:p>
              <a:pPr algn="ctr"/>
              <a:r>
                <a:rPr lang="en-US" sz="1400" dirty="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Offer B</a:t>
              </a:r>
            </a:p>
          </p:txBody>
        </p:sp>
        <p:sp>
          <p:nvSpPr>
            <p:cNvPr id="45" name="Triangle 60"/>
            <p:cNvSpPr/>
            <p:nvPr/>
          </p:nvSpPr>
          <p:spPr bwMode="gray">
            <a:xfrm rot="10800000">
              <a:off x="7754535" y="3665350"/>
              <a:ext cx="268912" cy="18404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9525" algn="ctr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lIns="45720" rIns="45720" rtlCol="0" anchor="ctr"/>
            <a:lstStyle/>
            <a:p>
              <a:pPr algn="ctr"/>
              <a:endParaRPr lang="en-US" sz="1800" dirty="0">
                <a:solidFill>
                  <a:schemeClr val="tx2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5920252" y="4082854"/>
            <a:ext cx="2032035" cy="327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Always On</a:t>
            </a:r>
            <a:endParaRPr lang="en-US" sz="14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riangle 61"/>
          <p:cNvSpPr/>
          <p:nvPr/>
        </p:nvSpPr>
        <p:spPr bwMode="gray">
          <a:xfrm rot="10800000">
            <a:off x="7228005" y="4738508"/>
            <a:ext cx="480030" cy="849523"/>
          </a:xfrm>
          <a:prstGeom prst="triangle">
            <a:avLst/>
          </a:prstGeom>
          <a:noFill/>
          <a:ln w="9525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lIns="45720" rIns="45720" rtlCol="0" anchor="ctr"/>
          <a:lstStyle/>
          <a:p>
            <a:pPr algn="ctr"/>
            <a:endParaRPr lang="en-US" sz="18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 bwMode="auto">
          <a:xfrm flipV="1">
            <a:off x="4965130" y="4634391"/>
            <a:ext cx="3945725" cy="13867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sp>
        <p:nvSpPr>
          <p:cNvPr id="20" name="Triangle 61"/>
          <p:cNvSpPr/>
          <p:nvPr/>
        </p:nvSpPr>
        <p:spPr bwMode="gray">
          <a:xfrm rot="10800000">
            <a:off x="5047177" y="4738508"/>
            <a:ext cx="480030" cy="849523"/>
          </a:xfrm>
          <a:prstGeom prst="triangle">
            <a:avLst/>
          </a:prstGeom>
          <a:noFill/>
          <a:ln w="9525" algn="ctr">
            <a:solidFill>
              <a:srgbClr val="0070C0"/>
            </a:solidFill>
            <a:miter lim="800000"/>
            <a:headEnd/>
            <a:tailEnd/>
          </a:ln>
        </p:spPr>
        <p:txBody>
          <a:bodyPr lIns="45720" rIns="45720" rtlCol="0" anchor="ctr"/>
          <a:lstStyle/>
          <a:p>
            <a:pPr algn="ctr"/>
            <a:endParaRPr lang="en-US" sz="18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riangle 64"/>
          <p:cNvSpPr>
            <a:spLocks noChangeAspect="1"/>
          </p:cNvSpPr>
          <p:nvPr/>
        </p:nvSpPr>
        <p:spPr bwMode="gray">
          <a:xfrm rot="10800000">
            <a:off x="5188721" y="5207056"/>
            <a:ext cx="206316" cy="365760"/>
          </a:xfrm>
          <a:prstGeom prst="triangle">
            <a:avLst/>
          </a:prstGeom>
          <a:solidFill>
            <a:schemeClr val="bg1">
              <a:lumMod val="50000"/>
            </a:schemeClr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lIns="45720" rIns="45720" rtlCol="0" anchor="ctr"/>
          <a:lstStyle/>
          <a:p>
            <a:pPr algn="ctr"/>
            <a:endParaRPr lang="en-US" sz="18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044090" y="4790329"/>
            <a:ext cx="47320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1-A</a:t>
            </a:r>
          </a:p>
        </p:txBody>
      </p:sp>
      <p:sp>
        <p:nvSpPr>
          <p:cNvPr id="34" name="Triangle 61"/>
          <p:cNvSpPr/>
          <p:nvPr/>
        </p:nvSpPr>
        <p:spPr bwMode="gray">
          <a:xfrm rot="10800000">
            <a:off x="5592384" y="4738508"/>
            <a:ext cx="480030" cy="849523"/>
          </a:xfrm>
          <a:prstGeom prst="triangle">
            <a:avLst/>
          </a:prstGeom>
          <a:noFill/>
          <a:ln w="9525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lIns="45720" rIns="45720" rtlCol="0" anchor="ctr"/>
          <a:lstStyle/>
          <a:p>
            <a:pPr algn="ctr"/>
            <a:endParaRPr lang="en-US" sz="18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riangle 64"/>
          <p:cNvSpPr>
            <a:spLocks noChangeAspect="1"/>
          </p:cNvSpPr>
          <p:nvPr/>
        </p:nvSpPr>
        <p:spPr bwMode="gray">
          <a:xfrm rot="10800000">
            <a:off x="5733928" y="5207056"/>
            <a:ext cx="206316" cy="365760"/>
          </a:xfrm>
          <a:prstGeom prst="triangle">
            <a:avLst/>
          </a:prstGeom>
          <a:solidFill>
            <a:schemeClr val="bg1">
              <a:lumMod val="50000"/>
            </a:schemeClr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lIns="45720" rIns="45720" rtlCol="0" anchor="ctr"/>
          <a:lstStyle/>
          <a:p>
            <a:pPr algn="ctr"/>
            <a:endParaRPr lang="en-US" sz="18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593396" y="4790329"/>
            <a:ext cx="473206" cy="3508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1-B</a:t>
            </a:r>
          </a:p>
        </p:txBody>
      </p:sp>
      <p:sp>
        <p:nvSpPr>
          <p:cNvPr id="36" name="Triangle 61"/>
          <p:cNvSpPr/>
          <p:nvPr/>
        </p:nvSpPr>
        <p:spPr bwMode="gray">
          <a:xfrm rot="10800000">
            <a:off x="6137591" y="4738508"/>
            <a:ext cx="480030" cy="849523"/>
          </a:xfrm>
          <a:prstGeom prst="triangle">
            <a:avLst/>
          </a:prstGeom>
          <a:noFill/>
          <a:ln w="9525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lIns="45720" rIns="45720" rtlCol="0" anchor="ctr"/>
          <a:lstStyle/>
          <a:p>
            <a:pPr algn="ctr"/>
            <a:endParaRPr lang="en-US" sz="18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Triangle 64"/>
          <p:cNvSpPr>
            <a:spLocks noChangeAspect="1"/>
          </p:cNvSpPr>
          <p:nvPr/>
        </p:nvSpPr>
        <p:spPr bwMode="gray">
          <a:xfrm rot="10800000">
            <a:off x="6279135" y="5207056"/>
            <a:ext cx="206316" cy="365760"/>
          </a:xfrm>
          <a:prstGeom prst="triangle">
            <a:avLst/>
          </a:prstGeom>
          <a:solidFill>
            <a:schemeClr val="bg1">
              <a:lumMod val="50000"/>
            </a:schemeClr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lIns="45720" rIns="45720" rtlCol="0" anchor="ctr"/>
          <a:lstStyle/>
          <a:p>
            <a:pPr algn="ctr"/>
            <a:endParaRPr lang="en-US" sz="18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135320" y="4790329"/>
            <a:ext cx="473206" cy="3270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</a:t>
            </a:r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-A</a:t>
            </a:r>
          </a:p>
        </p:txBody>
      </p:sp>
      <p:sp>
        <p:nvSpPr>
          <p:cNvPr id="38" name="Triangle 61"/>
          <p:cNvSpPr/>
          <p:nvPr/>
        </p:nvSpPr>
        <p:spPr bwMode="gray">
          <a:xfrm rot="10800000">
            <a:off x="6682798" y="4738508"/>
            <a:ext cx="480030" cy="849523"/>
          </a:xfrm>
          <a:prstGeom prst="triangle">
            <a:avLst/>
          </a:prstGeom>
          <a:noFill/>
          <a:ln w="9525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lIns="45720" rIns="45720" rtlCol="0" anchor="ctr"/>
          <a:lstStyle/>
          <a:p>
            <a:pPr algn="ctr"/>
            <a:endParaRPr lang="en-US" sz="18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riangle 64"/>
          <p:cNvSpPr>
            <a:spLocks noChangeAspect="1"/>
          </p:cNvSpPr>
          <p:nvPr/>
        </p:nvSpPr>
        <p:spPr bwMode="gray">
          <a:xfrm rot="10800000">
            <a:off x="6824342" y="5207056"/>
            <a:ext cx="206316" cy="365760"/>
          </a:xfrm>
          <a:prstGeom prst="triangle">
            <a:avLst/>
          </a:prstGeom>
          <a:solidFill>
            <a:schemeClr val="bg1">
              <a:lumMod val="50000"/>
            </a:schemeClr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lIns="45720" rIns="45720" rtlCol="0" anchor="ctr"/>
          <a:lstStyle/>
          <a:p>
            <a:pPr algn="ctr"/>
            <a:endParaRPr lang="en-US" sz="18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01391" y="4790329"/>
            <a:ext cx="473206" cy="3270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2-</a:t>
            </a:r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</a:t>
            </a:r>
          </a:p>
        </p:txBody>
      </p:sp>
      <p:sp>
        <p:nvSpPr>
          <p:cNvPr id="48" name="Triangle 64"/>
          <p:cNvSpPr>
            <a:spLocks noChangeAspect="1"/>
          </p:cNvSpPr>
          <p:nvPr/>
        </p:nvSpPr>
        <p:spPr bwMode="gray">
          <a:xfrm rot="10800000">
            <a:off x="7348510" y="5211530"/>
            <a:ext cx="206316" cy="365760"/>
          </a:xfrm>
          <a:prstGeom prst="triangle">
            <a:avLst/>
          </a:prstGeom>
          <a:solidFill>
            <a:schemeClr val="bg1">
              <a:lumMod val="50000"/>
            </a:schemeClr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lIns="45720" rIns="45720" rtlCol="0" anchor="ctr"/>
          <a:lstStyle/>
          <a:p>
            <a:pPr algn="ctr"/>
            <a:endParaRPr lang="en-US" sz="18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241379" y="4790329"/>
            <a:ext cx="473207" cy="3270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1-C</a:t>
            </a:r>
            <a:endParaRPr lang="en-US" sz="14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Triangle 61"/>
          <p:cNvSpPr/>
          <p:nvPr/>
        </p:nvSpPr>
        <p:spPr bwMode="gray">
          <a:xfrm rot="10800000">
            <a:off x="7773212" y="4738508"/>
            <a:ext cx="480030" cy="849523"/>
          </a:xfrm>
          <a:prstGeom prst="triangle">
            <a:avLst/>
          </a:prstGeom>
          <a:noFill/>
          <a:ln w="9525" algn="ctr">
            <a:solidFill>
              <a:srgbClr val="0070C0"/>
            </a:solidFill>
            <a:miter lim="800000"/>
            <a:headEnd/>
            <a:tailEnd/>
          </a:ln>
        </p:spPr>
        <p:txBody>
          <a:bodyPr lIns="45720" rIns="45720" rtlCol="0" anchor="ctr"/>
          <a:lstStyle/>
          <a:p>
            <a:pPr algn="ctr"/>
            <a:endParaRPr lang="en-US" sz="18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Triangle 64"/>
          <p:cNvSpPr>
            <a:spLocks noChangeAspect="1"/>
          </p:cNvSpPr>
          <p:nvPr/>
        </p:nvSpPr>
        <p:spPr bwMode="gray">
          <a:xfrm rot="10800000">
            <a:off x="7914756" y="5207056"/>
            <a:ext cx="206316" cy="365760"/>
          </a:xfrm>
          <a:prstGeom prst="triangle">
            <a:avLst/>
          </a:prstGeom>
          <a:solidFill>
            <a:schemeClr val="bg1">
              <a:lumMod val="50000"/>
            </a:schemeClr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lIns="45720" rIns="45720" rtlCol="0" anchor="ctr"/>
          <a:lstStyle/>
          <a:p>
            <a:pPr algn="ctr"/>
            <a:endParaRPr lang="en-US" sz="18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776621" y="4790329"/>
            <a:ext cx="473207" cy="327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2-D</a:t>
            </a:r>
          </a:p>
        </p:txBody>
      </p:sp>
      <p:sp>
        <p:nvSpPr>
          <p:cNvPr id="51" name="Triangle 61"/>
          <p:cNvSpPr/>
          <p:nvPr/>
        </p:nvSpPr>
        <p:spPr bwMode="gray">
          <a:xfrm rot="10800000">
            <a:off x="8318421" y="4738508"/>
            <a:ext cx="480030" cy="849523"/>
          </a:xfrm>
          <a:prstGeom prst="triangle">
            <a:avLst/>
          </a:prstGeom>
          <a:noFill/>
          <a:ln w="9525" algn="ctr">
            <a:solidFill>
              <a:srgbClr val="0070C0"/>
            </a:solidFill>
            <a:miter lim="800000"/>
            <a:headEnd/>
            <a:tailEnd/>
          </a:ln>
        </p:spPr>
        <p:txBody>
          <a:bodyPr lIns="45720" rIns="45720" rtlCol="0" anchor="ctr"/>
          <a:lstStyle/>
          <a:p>
            <a:pPr algn="ctr"/>
            <a:endParaRPr lang="en-US" sz="18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Triangle 64"/>
          <p:cNvSpPr>
            <a:spLocks noChangeAspect="1"/>
          </p:cNvSpPr>
          <p:nvPr/>
        </p:nvSpPr>
        <p:spPr bwMode="gray">
          <a:xfrm rot="10800000">
            <a:off x="8459965" y="5207056"/>
            <a:ext cx="206316" cy="365760"/>
          </a:xfrm>
          <a:prstGeom prst="triangle">
            <a:avLst/>
          </a:prstGeom>
          <a:solidFill>
            <a:schemeClr val="bg1">
              <a:lumMod val="50000"/>
            </a:schemeClr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lIns="45720" rIns="45720" rtlCol="0" anchor="ctr"/>
          <a:lstStyle/>
          <a:p>
            <a:pPr algn="ctr"/>
            <a:endParaRPr lang="en-US" sz="18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347494" y="4790329"/>
            <a:ext cx="463588" cy="327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3-E</a:t>
            </a:r>
            <a:endParaRPr lang="en-US" sz="14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04956" y="2525818"/>
            <a:ext cx="2275347" cy="785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Distribution of customers per propensity score</a:t>
            </a:r>
          </a:p>
          <a:p>
            <a:pPr algn="ctr">
              <a:lnSpc>
                <a:spcPct val="100000"/>
              </a:lnSpc>
            </a:pPr>
            <a:r>
              <a:rPr lang="en-US" sz="1400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(0 unlikely, 1 very likely)</a:t>
            </a:r>
          </a:p>
        </p:txBody>
      </p:sp>
      <p:sp>
        <p:nvSpPr>
          <p:cNvPr id="6" name="Freeform 5"/>
          <p:cNvSpPr/>
          <p:nvPr/>
        </p:nvSpPr>
        <p:spPr bwMode="gray">
          <a:xfrm>
            <a:off x="929731" y="2404357"/>
            <a:ext cx="2774119" cy="1454436"/>
          </a:xfrm>
          <a:custGeom>
            <a:avLst/>
            <a:gdLst>
              <a:gd name="connsiteX0" fmla="*/ 0 w 2871020"/>
              <a:gd name="connsiteY0" fmla="*/ 1446786 h 1446786"/>
              <a:gd name="connsiteX1" fmla="*/ 245807 w 2871020"/>
              <a:gd name="connsiteY1" fmla="*/ 1444 h 1446786"/>
              <a:gd name="connsiteX2" fmla="*/ 1071716 w 2871020"/>
              <a:gd name="connsiteY2" fmla="*/ 1181315 h 1446786"/>
              <a:gd name="connsiteX3" fmla="*/ 2871020 w 2871020"/>
              <a:gd name="connsiteY3" fmla="*/ 1436954 h 1446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020" h="1446786">
                <a:moveTo>
                  <a:pt x="0" y="1446786"/>
                </a:moveTo>
                <a:cubicBezTo>
                  <a:pt x="33594" y="746237"/>
                  <a:pt x="67188" y="45689"/>
                  <a:pt x="245807" y="1444"/>
                </a:cubicBezTo>
                <a:cubicBezTo>
                  <a:pt x="424426" y="-42801"/>
                  <a:pt x="634181" y="942063"/>
                  <a:pt x="1071716" y="1181315"/>
                </a:cubicBezTo>
                <a:cubicBezTo>
                  <a:pt x="1509251" y="1420567"/>
                  <a:pt x="2871020" y="1436954"/>
                  <a:pt x="2871020" y="1436954"/>
                </a:cubicBezTo>
              </a:path>
            </a:pathLst>
          </a:custGeom>
          <a:noFill/>
          <a:ln w="9525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922606" y="2209481"/>
            <a:ext cx="0" cy="1619659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>
            <a:off x="929731" y="3843968"/>
            <a:ext cx="3239638" cy="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3975533" y="3867186"/>
            <a:ext cx="571392" cy="315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6909" y="3877403"/>
            <a:ext cx="57139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</a:t>
            </a: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255749" y="2924150"/>
            <a:ext cx="1798239" cy="303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#  Customers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52133" y="3867186"/>
            <a:ext cx="571392" cy="315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0.5</a:t>
            </a:r>
          </a:p>
        </p:txBody>
      </p:sp>
      <p:cxnSp>
        <p:nvCxnSpPr>
          <p:cNvPr id="13" name="Straight Connector 12"/>
          <p:cNvCxnSpPr/>
          <p:nvPr/>
        </p:nvCxnSpPr>
        <p:spPr bwMode="auto">
          <a:xfrm flipV="1">
            <a:off x="2248128" y="3687834"/>
            <a:ext cx="1127" cy="16079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2293895" y="4130679"/>
            <a:ext cx="1836078" cy="16695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16" name="Rectangle 15"/>
          <p:cNvSpPr/>
          <p:nvPr/>
        </p:nvSpPr>
        <p:spPr bwMode="auto">
          <a:xfrm>
            <a:off x="167860" y="1798566"/>
            <a:ext cx="4288897" cy="2527067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27828" y="1868921"/>
            <a:ext cx="1611165" cy="352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Propensity Curve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646340" y="3877403"/>
            <a:ext cx="1257074" cy="293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Highly Relevant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40241" y="4366577"/>
            <a:ext cx="4506475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Pre-qualified offer inventory + Propensity targeting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517267" y="2081260"/>
            <a:ext cx="4752421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Pre-qualified offer + De-conflicted segments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428483" y="3408785"/>
            <a:ext cx="902811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-VS-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4981109" y="6065241"/>
            <a:ext cx="3883405" cy="30579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Higher Overall Conversion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26" name="Right Brace 25"/>
          <p:cNvSpPr/>
          <p:nvPr/>
        </p:nvSpPr>
        <p:spPr bwMode="auto">
          <a:xfrm rot="5400000">
            <a:off x="6758940" y="3863931"/>
            <a:ext cx="374084" cy="3754361"/>
          </a:xfrm>
          <a:prstGeom prst="rightBrac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170132" y="4407565"/>
            <a:ext cx="4288897" cy="1963470"/>
            <a:chOff x="106502" y="2850815"/>
            <a:chExt cx="4438709" cy="2513775"/>
          </a:xfrm>
        </p:grpSpPr>
        <p:cxnSp>
          <p:nvCxnSpPr>
            <p:cNvPr id="82" name="Straight Arrow Connector 81"/>
            <p:cNvCxnSpPr/>
            <p:nvPr/>
          </p:nvCxnSpPr>
          <p:spPr bwMode="auto">
            <a:xfrm flipV="1">
              <a:off x="887611" y="3259569"/>
              <a:ext cx="0" cy="161114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3" name="Straight Arrow Connector 82"/>
            <p:cNvCxnSpPr/>
            <p:nvPr/>
          </p:nvCxnSpPr>
          <p:spPr bwMode="auto">
            <a:xfrm>
              <a:off x="894985" y="4885458"/>
              <a:ext cx="3352800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85" name="TextBox 84"/>
            <p:cNvSpPr txBox="1"/>
            <p:nvPr/>
          </p:nvSpPr>
          <p:spPr>
            <a:xfrm>
              <a:off x="510173" y="4639844"/>
              <a:ext cx="591351" cy="375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0</a:t>
              </a:r>
              <a:endParaRPr lang="en-US" sz="1200" b="0" dirty="0">
                <a:solidFill>
                  <a:schemeClr val="tx2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 rot="16200000">
              <a:off x="-295768" y="3964383"/>
              <a:ext cx="1788781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0" dirty="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Propensity</a:t>
              </a: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106502" y="2850815"/>
              <a:ext cx="4438709" cy="2513775"/>
            </a:xfrm>
            <a:prstGeom prst="rect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417857" y="2920800"/>
              <a:ext cx="1652693" cy="349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Response Curve</a:t>
              </a:r>
            </a:p>
          </p:txBody>
        </p:sp>
      </p:grpSp>
      <p:sp>
        <p:nvSpPr>
          <p:cNvPr id="93" name="Freeform: Shape 92"/>
          <p:cNvSpPr/>
          <p:nvPr/>
        </p:nvSpPr>
        <p:spPr bwMode="auto">
          <a:xfrm>
            <a:off x="955344" y="4981431"/>
            <a:ext cx="3174629" cy="996287"/>
          </a:xfrm>
          <a:custGeom>
            <a:avLst/>
            <a:gdLst>
              <a:gd name="connsiteX0" fmla="*/ 0 w 3166281"/>
              <a:gd name="connsiteY0" fmla="*/ 996287 h 996287"/>
              <a:gd name="connsiteX1" fmla="*/ 1433015 w 3166281"/>
              <a:gd name="connsiteY1" fmla="*/ 887105 h 996287"/>
              <a:gd name="connsiteX2" fmla="*/ 2511189 w 3166281"/>
              <a:gd name="connsiteY2" fmla="*/ 641445 h 996287"/>
              <a:gd name="connsiteX3" fmla="*/ 3166281 w 3166281"/>
              <a:gd name="connsiteY3" fmla="*/ 0 h 996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6281" h="996287">
                <a:moveTo>
                  <a:pt x="0" y="996287"/>
                </a:moveTo>
                <a:cubicBezTo>
                  <a:pt x="507242" y="971266"/>
                  <a:pt x="1014484" y="946245"/>
                  <a:pt x="1433015" y="887105"/>
                </a:cubicBezTo>
                <a:cubicBezTo>
                  <a:pt x="1851546" y="827965"/>
                  <a:pt x="2222311" y="789296"/>
                  <a:pt x="2511189" y="641445"/>
                </a:cubicBezTo>
                <a:cubicBezTo>
                  <a:pt x="2800067" y="493594"/>
                  <a:pt x="2983174" y="246797"/>
                  <a:pt x="3166281" y="0"/>
                </a:cubicBezTo>
              </a:path>
            </a:pathLst>
          </a:cu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54175" y="4703765"/>
            <a:ext cx="571392" cy="245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935004" y="6022312"/>
            <a:ext cx="1326005" cy="293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Conversion Rate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1071816" y="4947283"/>
            <a:ext cx="22753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Higher propensity should lead to higher conversion</a:t>
            </a:r>
          </a:p>
        </p:txBody>
      </p:sp>
    </p:spTree>
    <p:extLst>
      <p:ext uri="{BB962C8B-B14F-4D97-AF65-F5344CB8AC3E}">
        <p14:creationId xmlns:p14="http://schemas.microsoft.com/office/powerpoint/2010/main" val="38214255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32" y="1407694"/>
            <a:ext cx="2520246" cy="44826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itle 1"/>
          <p:cNvSpPr txBox="1">
            <a:spLocks/>
          </p:cNvSpPr>
          <p:nvPr/>
        </p:nvSpPr>
        <p:spPr bwMode="gray">
          <a:xfrm>
            <a:off x="1" y="-7620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0" dirty="0">
                <a:solidFill>
                  <a:schemeClr val="bg1"/>
                </a:solidFill>
                <a:cs typeface="Garamond"/>
              </a:rPr>
              <a:t>Using propensity to display the Product Widget drove X% lift in a small scale test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224465" y="3721768"/>
            <a:ext cx="5550568" cy="216860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Show</a:t>
            </a:r>
            <a:r>
              <a:rPr kumimoji="0" lang="en-US" sz="14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propensity/ response curve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224464" y="1407694"/>
            <a:ext cx="2695073" cy="2169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Outline test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6079960" y="1407694"/>
            <a:ext cx="2695073" cy="2169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Summarize result</a:t>
            </a:r>
          </a:p>
        </p:txBody>
      </p:sp>
    </p:spTree>
    <p:extLst>
      <p:ext uri="{BB962C8B-B14F-4D97-AF65-F5344CB8AC3E}">
        <p14:creationId xmlns:p14="http://schemas.microsoft.com/office/powerpoint/2010/main" val="26793832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gray">
          <a:xfrm>
            <a:off x="1" y="-7620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0" dirty="0">
                <a:solidFill>
                  <a:schemeClr val="bg1"/>
                </a:solidFill>
                <a:cs typeface="Garamond"/>
              </a:rPr>
              <a:t>Harmony is capturing data to enable us to comprehensively evaluate the impact of our Decisioning strategy and campaign performance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68" y="1801507"/>
            <a:ext cx="1802626" cy="38378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/>
          <p:cNvSpPr/>
          <p:nvPr/>
        </p:nvSpPr>
        <p:spPr bwMode="auto">
          <a:xfrm>
            <a:off x="191069" y="1705972"/>
            <a:ext cx="1961866" cy="1160061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2230345955"/>
              </p:ext>
            </p:extLst>
          </p:nvPr>
        </p:nvGraphicFramePr>
        <p:xfrm>
          <a:off x="3885063" y="1143000"/>
          <a:ext cx="4724400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hart 12"/>
          <p:cNvGraphicFramePr/>
          <p:nvPr>
            <p:extLst>
              <p:ext uri="{D42A27DB-BD31-4B8C-83A1-F6EECF244321}">
                <p14:modId xmlns:p14="http://schemas.microsoft.com/office/powerpoint/2010/main" val="399833893"/>
              </p:ext>
            </p:extLst>
          </p:nvPr>
        </p:nvGraphicFramePr>
        <p:xfrm>
          <a:off x="3885063" y="3965787"/>
          <a:ext cx="4724400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6995649" y="4397719"/>
            <a:ext cx="1471114" cy="138499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u="sng" dirty="0">
                <a:solidFill>
                  <a:schemeClr val="tx2">
                    <a:lumMod val="75000"/>
                    <a:lumOff val="25000"/>
                  </a:schemeClr>
                </a:solidFill>
              </a:rPr>
              <a:t>KPIs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Reach: 85%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Win Rate: 65%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Click: 5%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Conversion: 8%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T-C Lift: 5%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67566" y="3533855"/>
            <a:ext cx="1428083" cy="3270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ILLUSTRATIVE</a:t>
            </a:r>
          </a:p>
        </p:txBody>
      </p:sp>
      <p:sp>
        <p:nvSpPr>
          <p:cNvPr id="16" name="Arrow: Chevron 15"/>
          <p:cNvSpPr/>
          <p:nvPr/>
        </p:nvSpPr>
        <p:spPr bwMode="auto">
          <a:xfrm>
            <a:off x="2524836" y="1705973"/>
            <a:ext cx="859809" cy="3933384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6677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143000" y="1752600"/>
            <a:ext cx="6858000" cy="1752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</a:pPr>
            <a:r>
              <a:rPr lang="en-US" sz="2400" b="0">
                <a:solidFill>
                  <a:schemeClr val="tx2">
                    <a:lumMod val="75000"/>
                    <a:lumOff val="25000"/>
                  </a:schemeClr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5660513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1845" t="15625" r="27746" b="10417"/>
          <a:stretch/>
        </p:blipFill>
        <p:spPr>
          <a:xfrm>
            <a:off x="3485234" y="3467477"/>
            <a:ext cx="2544816" cy="26185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6530" t="42709" r="30674" b="10416"/>
          <a:stretch/>
        </p:blipFill>
        <p:spPr>
          <a:xfrm>
            <a:off x="3972853" y="1249688"/>
            <a:ext cx="2535365" cy="20373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1302" t="21875" r="6077" b="13541"/>
          <a:stretch/>
        </p:blipFill>
        <p:spPr>
          <a:xfrm>
            <a:off x="246310" y="1336726"/>
            <a:ext cx="3726543" cy="18632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5446" t="19344" r="21303" b="10386"/>
          <a:stretch/>
        </p:blipFill>
        <p:spPr>
          <a:xfrm>
            <a:off x="5858852" y="4659966"/>
            <a:ext cx="3019588" cy="18860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7833" t="11459" r="17203" b="5209"/>
          <a:stretch/>
        </p:blipFill>
        <p:spPr>
          <a:xfrm>
            <a:off x="6093567" y="2822999"/>
            <a:ext cx="2618535" cy="16365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17259" t="19343" r="20718" b="10388"/>
          <a:stretch/>
        </p:blipFill>
        <p:spPr>
          <a:xfrm>
            <a:off x="46074" y="3935872"/>
            <a:ext cx="3375643" cy="2150184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 bwMode="gray">
          <a:xfrm>
            <a:off x="1" y="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r>
              <a:rPr lang="en-US" b="0" dirty="0"/>
              <a:t>Digital Banking Report</a:t>
            </a:r>
          </a:p>
          <a:p>
            <a:r>
              <a:rPr lang="en-US" b="0" dirty="0"/>
              <a:t>“The Power of Personalization in Banking”, 2016</a:t>
            </a:r>
          </a:p>
        </p:txBody>
      </p:sp>
    </p:spTree>
    <p:extLst>
      <p:ext uri="{BB962C8B-B14F-4D97-AF65-F5344CB8AC3E}">
        <p14:creationId xmlns:p14="http://schemas.microsoft.com/office/powerpoint/2010/main" val="3772527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gray">
          <a:xfrm>
            <a:off x="1" y="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0">
                <a:solidFill>
                  <a:schemeClr val="bg1"/>
                </a:solidFill>
                <a:cs typeface="Garamond"/>
              </a:rPr>
              <a:t>This approach to machine-driven personalization has generated real business results</a:t>
            </a:r>
            <a:endParaRPr lang="en-US" b="0" i="1">
              <a:solidFill>
                <a:schemeClr val="bg1"/>
              </a:solidFill>
              <a:cs typeface="Garamond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2336" t="6898" r="2570"/>
          <a:stretch/>
        </p:blipFill>
        <p:spPr>
          <a:xfrm>
            <a:off x="52921" y="1274360"/>
            <a:ext cx="3770124" cy="278166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8" name="Rectangle 17"/>
          <p:cNvSpPr/>
          <p:nvPr/>
        </p:nvSpPr>
        <p:spPr bwMode="auto">
          <a:xfrm>
            <a:off x="177501" y="4110938"/>
            <a:ext cx="2438400" cy="1219200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charset="0"/>
              </a:rPr>
              <a:t>35%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of</a:t>
            </a: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Amazon’s revenue generated through personalized recommendations</a:t>
            </a:r>
            <a:r>
              <a:rPr kumimoji="0" lang="en-US" sz="1400" b="0" i="0" u="none" strike="noStrike" cap="none" normalizeH="0" baseline="3000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1, 2</a:t>
            </a: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315" y="1274360"/>
            <a:ext cx="3743392" cy="2781664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0" name="Rectangle 19"/>
          <p:cNvSpPr/>
          <p:nvPr/>
        </p:nvSpPr>
        <p:spPr bwMode="auto">
          <a:xfrm>
            <a:off x="7643045" y="1274360"/>
            <a:ext cx="1464859" cy="2781664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Facebook</a:t>
            </a: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has 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charset="0"/>
              </a:rPr>
              <a:t>1.23B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DAUs</a:t>
            </a: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</a:t>
            </a: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sharing &gt;4.75B posts, creating</a:t>
            </a:r>
            <a:endParaRPr kumimoji="0" lang="en-US" sz="1400" b="0" i="0" u="none" strike="noStrike" cap="none" normalizeH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  <a:p>
            <a:r>
              <a:rPr kumimoji="0" lang="en-US" sz="1100" b="0" i="0" u="none" strike="noStrike" cap="none" normalizeH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$</a:t>
            </a:r>
            <a:r>
              <a:rPr kumimoji="0" lang="en-US" b="0" i="0" u="none" strike="noStrike" cap="none" normalizeH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4.83</a:t>
            </a:r>
            <a:r>
              <a:rPr kumimoji="0" lang="en-US" sz="1100" b="0" i="0" u="none" strike="noStrike" cap="none" normalizeH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</a:t>
            </a:r>
            <a:r>
              <a:rPr lang="en-US" b="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a</a:t>
            </a:r>
            <a:r>
              <a:rPr kumimoji="0" lang="en-US" sz="1400" b="0" i="0" u="none" strike="noStrike" cap="none" normalizeH="0" dirty="0" err="1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vg</a:t>
            </a: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revenue </a:t>
            </a: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p</a:t>
            </a: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er </a:t>
            </a: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u</a:t>
            </a: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ser </a:t>
            </a:r>
            <a:r>
              <a:rPr lang="en-US" b="0" baseline="300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3, 4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464383" y="4759261"/>
            <a:ext cx="2438400" cy="1219200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Netlfix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recommendations drive 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charset="0"/>
              </a:rPr>
              <a:t>75%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of viewing across</a:t>
            </a: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&gt; 89B subscribers @ 1.8hrs/day </a:t>
            </a:r>
            <a:r>
              <a:rPr lang="en-US" b="0" baseline="300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4, 5, 6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pic>
        <p:nvPicPr>
          <p:cNvPr id="1030" name="Picture 6" descr="https://static1.squarespace.com/static/55f83d6fe4b07db6b54a7d83/t/58839f4b5016e13d97b4f71d/1485021009290/?format=750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416" y="3987784"/>
            <a:ext cx="3587754" cy="26256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95723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gray">
          <a:xfrm>
            <a:off x="1" y="48126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0">
                <a:solidFill>
                  <a:schemeClr val="bg1"/>
                </a:solidFill>
                <a:cs typeface="Garamond"/>
              </a:rPr>
              <a:t>There is emerging evidence of more sophisticated personalization in FS</a:t>
            </a:r>
            <a:endParaRPr lang="en-US" b="0" i="1">
              <a:solidFill>
                <a:schemeClr val="bg1"/>
              </a:solidFill>
              <a:cs typeface="Garamond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685800" y="1572126"/>
            <a:ext cx="2286000" cy="2133600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Wells Fargo</a:t>
            </a:r>
          </a:p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ATM screen personalizes options using past ATM behavior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352800" y="1572126"/>
            <a:ext cx="2286000" cy="2133600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USAA</a:t>
            </a:r>
            <a:r>
              <a:rPr kumimoji="0" lang="en-US" sz="1400" b="1" i="0" u="none" strike="noStrike" cap="none" normalizeH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personalized landing page for mobile based upon most commonly used features</a:t>
            </a:r>
          </a:p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USAA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 invests in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CognitiveScale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074979" y="1572126"/>
            <a:ext cx="2286000" cy="2133600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Mint/</a:t>
            </a:r>
            <a:r>
              <a:rPr kumimoji="0" lang="en-US" sz="1400" b="1" i="0" u="none" strike="noStrike" cap="none" normalizeH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Credit Karma – Personalized insights and recommendations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85800" y="3802947"/>
            <a:ext cx="2286000" cy="2133600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Intuit TurboTax – Personalized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 guide with contextual help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352800" y="3793256"/>
            <a:ext cx="2286000" cy="2133600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sng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Fintech</a:t>
            </a:r>
          </a:p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Moven (Financial Personality)</a:t>
            </a:r>
          </a:p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Digit</a:t>
            </a:r>
          </a:p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ClarityMoney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rial" charset="0"/>
              </a:rPr>
              <a:t>Bettermint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Personal</a:t>
            </a:r>
            <a:r>
              <a:rPr kumimoji="0" lang="en-US" sz="1400" b="1" i="0" u="none" strike="noStrike" cap="none" normalizeH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Capital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94810" y="3806520"/>
            <a:ext cx="2046337" cy="652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 anchorCtr="0">
            <a:spAutoFit/>
          </a:bodyPr>
          <a:lstStyle/>
          <a:p>
            <a:r>
              <a:rPr lang="en-US" u="sng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Industry Vendor</a:t>
            </a:r>
          </a:p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Personetics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074979" y="3802947"/>
            <a:ext cx="2286000" cy="2133600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4860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152400" y="1437608"/>
            <a:ext cx="2176363" cy="460961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Digital Engagement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itle 1"/>
          <p:cNvSpPr txBox="1">
            <a:spLocks/>
          </p:cNvSpPr>
          <p:nvPr/>
        </p:nvSpPr>
        <p:spPr bwMode="gray">
          <a:xfrm>
            <a:off x="1" y="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0" dirty="0"/>
              <a:t>Campaign Pre-requisites</a:t>
            </a:r>
            <a:endParaRPr lang="en-US" b="0" dirty="0">
              <a:solidFill>
                <a:schemeClr val="bg1"/>
              </a:solidFill>
              <a:cs typeface="Garamond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4653383" y="1437608"/>
            <a:ext cx="2168072" cy="460961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Call</a:t>
            </a:r>
            <a:r>
              <a:rPr kumimoji="0" lang="en-US" sz="1200" i="0" u="none" strike="noStrike" cap="none" normalizeH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Deflection</a:t>
            </a:r>
            <a:endParaRPr kumimoji="0" lang="en-US" sz="1200" i="0" u="none" strike="noStrike" cap="none" normalizeH="0" baseline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2407037" y="1437608"/>
            <a:ext cx="2168072" cy="460961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Revenue</a:t>
            </a:r>
          </a:p>
        </p:txBody>
      </p:sp>
      <p:sp>
        <p:nvSpPr>
          <p:cNvPr id="54" name="Rectangle 53"/>
          <p:cNvSpPr/>
          <p:nvPr/>
        </p:nvSpPr>
        <p:spPr bwMode="auto">
          <a:xfrm>
            <a:off x="6899728" y="1437608"/>
            <a:ext cx="2168072" cy="460961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NPS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6412" y="1974152"/>
            <a:ext cx="2171780" cy="19543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b="0">
                <a:solidFill>
                  <a:schemeClr val="tx2">
                    <a:lumMod val="75000"/>
                    <a:lumOff val="25000"/>
                  </a:schemeClr>
                </a:solidFill>
              </a:rPr>
              <a:t>Accurate (real-time) qualification/ disqualification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b="0">
                <a:solidFill>
                  <a:schemeClr val="tx2">
                    <a:lumMod val="75000"/>
                    <a:lumOff val="25000"/>
                  </a:schemeClr>
                </a:solidFill>
              </a:rPr>
              <a:t>Feature deep-linking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b="0">
                <a:solidFill>
                  <a:schemeClr val="tx2">
                    <a:lumMod val="75000"/>
                    <a:lumOff val="25000"/>
                  </a:schemeClr>
                </a:solidFill>
              </a:rPr>
              <a:t>Feature conversion &amp; campaign attribution 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b="0">
                <a:solidFill>
                  <a:schemeClr val="tx2">
                    <a:lumMod val="75000"/>
                    <a:lumOff val="25000"/>
                  </a:schemeClr>
                </a:solidFill>
              </a:rPr>
              <a:t>Value of digital feature enrollment/ usage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b="0">
                <a:solidFill>
                  <a:schemeClr val="tx2">
                    <a:lumMod val="75000"/>
                    <a:lumOff val="25000"/>
                  </a:schemeClr>
                </a:solidFill>
              </a:rPr>
              <a:t>Value of digital engagement/ KPIs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100" b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400220" y="1974152"/>
            <a:ext cx="2171780" cy="24622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b="0">
                <a:solidFill>
                  <a:schemeClr val="tx2">
                    <a:lumMod val="75000"/>
                    <a:lumOff val="25000"/>
                  </a:schemeClr>
                </a:solidFill>
              </a:rPr>
              <a:t>Qualified audience/ offer inventory 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b="0">
                <a:solidFill>
                  <a:schemeClr val="tx2">
                    <a:lumMod val="75000"/>
                    <a:lumOff val="25000"/>
                  </a:schemeClr>
                </a:solidFill>
              </a:rPr>
              <a:t>Streamlined application hand-off/ UX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b="0">
                <a:solidFill>
                  <a:schemeClr val="tx2">
                    <a:lumMod val="75000"/>
                    <a:lumOff val="25000"/>
                  </a:schemeClr>
                </a:solidFill>
              </a:rPr>
              <a:t>Value &amp; attribution of application/ conversion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b="0">
                <a:solidFill>
                  <a:schemeClr val="tx2">
                    <a:lumMod val="75000"/>
                    <a:lumOff val="25000"/>
                  </a:schemeClr>
                </a:solidFill>
              </a:rPr>
              <a:t>Multiple offers per customer (no deconfliction)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b="0">
                <a:solidFill>
                  <a:schemeClr val="tx2">
                    <a:lumMod val="75000"/>
                    <a:lumOff val="25000"/>
                  </a:schemeClr>
                </a:solidFill>
              </a:rPr>
              <a:t>Propensity model with reliable predictive data (buying mindset)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b="0">
                <a:solidFill>
                  <a:schemeClr val="tx2">
                    <a:lumMod val="75000"/>
                    <a:lumOff val="25000"/>
                  </a:schemeClr>
                </a:solidFill>
              </a:rPr>
              <a:t>Content marketing (prospecting)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686220" y="1974152"/>
            <a:ext cx="2171780" cy="12095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b="0">
                <a:solidFill>
                  <a:schemeClr val="tx2">
                    <a:lumMod val="75000"/>
                    <a:lumOff val="25000"/>
                  </a:schemeClr>
                </a:solidFill>
              </a:rPr>
              <a:t>Real-time context (event, state)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b="0">
                <a:solidFill>
                  <a:schemeClr val="tx2">
                    <a:lumMod val="75000"/>
                    <a:lumOff val="25000"/>
                  </a:schemeClr>
                </a:solidFill>
              </a:rPr>
              <a:t>Help content (general)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b="0">
                <a:solidFill>
                  <a:schemeClr val="tx2">
                    <a:lumMod val="75000"/>
                    <a:lumOff val="25000"/>
                  </a:schemeClr>
                </a:solidFill>
              </a:rPr>
              <a:t>Feature deep-linking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b="0">
                <a:solidFill>
                  <a:schemeClr val="tx2">
                    <a:lumMod val="75000"/>
                    <a:lumOff val="25000"/>
                  </a:schemeClr>
                </a:solidFill>
              </a:rPr>
              <a:t>Deflection analysis &amp; measurement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99728" y="1974152"/>
            <a:ext cx="2171780" cy="8032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b="0">
                <a:solidFill>
                  <a:schemeClr val="tx2">
                    <a:lumMod val="75000"/>
                    <a:lumOff val="25000"/>
                  </a:schemeClr>
                </a:solidFill>
              </a:rPr>
              <a:t>Granular NPS measurement (session/ interaction/ feature/ content)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b="0">
                <a:solidFill>
                  <a:schemeClr val="tx2">
                    <a:lumMod val="75000"/>
                    <a:lumOff val="25000"/>
                  </a:schemeClr>
                </a:solidFill>
              </a:rPr>
              <a:t>Sentiment feedback scoring</a:t>
            </a:r>
          </a:p>
        </p:txBody>
      </p:sp>
    </p:spTree>
    <p:extLst>
      <p:ext uri="{BB962C8B-B14F-4D97-AF65-F5344CB8AC3E}">
        <p14:creationId xmlns:p14="http://schemas.microsoft.com/office/powerpoint/2010/main" val="2262038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gray">
          <a:xfrm>
            <a:off x="1" y="0"/>
            <a:ext cx="9144000" cy="109696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91433" rIns="137160" bIns="91433" anchor="ctr"/>
          <a:lstStyle>
            <a:defPPr>
              <a:defRPr lang="en-US"/>
            </a:defPPr>
            <a:lvl1pPr eaLnBrk="0" hangingPunct="0">
              <a:lnSpc>
                <a:spcPct val="100000"/>
              </a:lnSpc>
              <a:spcBef>
                <a:spcPct val="0"/>
              </a:spcBef>
              <a:defRPr sz="2200">
                <a:solidFill>
                  <a:srgbClr val="FFFFFF"/>
                </a:solidFill>
                <a:latin typeface="+mj-lt"/>
                <a:ea typeface="MS PGothic" pitchFamily="34" charset="-128"/>
              </a:defRPr>
            </a:lvl1pPr>
            <a:lvl2pPr marL="742950" indent="-285750" eaLnBrk="0" hangingPunct="0">
              <a:defRPr>
                <a:ea typeface="MS PGothic" pitchFamily="34" charset="-128"/>
              </a:defRPr>
            </a:lvl2pPr>
            <a:lvl3pPr marL="1143000" indent="-228600" eaLnBrk="0" hangingPunct="0">
              <a:defRPr>
                <a:ea typeface="MS PGothic" pitchFamily="34" charset="-128"/>
              </a:defRPr>
            </a:lvl3pPr>
            <a:lvl4pPr marL="1600200" indent="-228600" eaLnBrk="0" hangingPunct="0">
              <a:defRPr>
                <a:ea typeface="MS PGothic" pitchFamily="34" charset="-128"/>
              </a:defRPr>
            </a:lvl4pPr>
            <a:lvl5pPr marL="2057400" indent="-228600" eaLnBrk="0" hangingPunct="0">
              <a:defRPr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>
                <a:ea typeface="MS PGothic" pitchFamily="34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0">
                <a:solidFill>
                  <a:schemeClr val="bg1"/>
                </a:solidFill>
                <a:cs typeface="Garamond"/>
              </a:rPr>
              <a:t>These digital personalization pioneers are among the most relevant brands and are positioned to bridge the trust gap in banking </a:t>
            </a:r>
            <a:endParaRPr lang="en-US" b="0" i="1">
              <a:solidFill>
                <a:schemeClr val="bg1"/>
              </a:solidFill>
              <a:cs typeface="Garamond"/>
            </a:endParaRPr>
          </a:p>
        </p:txBody>
      </p:sp>
      <p:pic>
        <p:nvPicPr>
          <p:cNvPr id="6" name="Picture 2" descr="https://assets.fastcompany.com/image/upload/w_596,c_limit,q_auto:best,f_auto,fl_lossy/fc/3027197-inline-millennial-index-banks-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89" t="89116" r="4223" b="2721"/>
          <a:stretch/>
        </p:blipFill>
        <p:spPr bwMode="auto">
          <a:xfrm>
            <a:off x="67504" y="5202354"/>
            <a:ext cx="3232245" cy="94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 bwMode="auto">
          <a:xfrm>
            <a:off x="6698812" y="1686006"/>
            <a:ext cx="2223040" cy="2460586"/>
          </a:xfrm>
          <a:prstGeom prst="rect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charset="0"/>
              </a:rPr>
              <a:t>31%</a:t>
            </a:r>
            <a:r>
              <a:rPr kumimoji="0" lang="en-US" sz="1800" b="1" i="0" u="none" strike="noStrike" cap="none" normalizeH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charset="0"/>
              </a:rPr>
              <a:t> </a:t>
            </a: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of consumers would be willing switch to GAFA for banking services, and a </a:t>
            </a:r>
            <a:r>
              <a:rPr lang="en-US" sz="1800" dirty="0">
                <a:solidFill>
                  <a:srgbClr val="0070C0"/>
                </a:solidFill>
              </a:rPr>
              <a:t>1/3</a:t>
            </a:r>
            <a:r>
              <a:rPr lang="en-US" b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of these said they would actively seek them out if the option was available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4905" t="31464" r="8419" b="6250"/>
          <a:stretch/>
        </p:blipFill>
        <p:spPr>
          <a:xfrm>
            <a:off x="322469" y="1706760"/>
            <a:ext cx="6038958" cy="24398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27281" y="1358929"/>
            <a:ext cx="3744935" cy="327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</a:rPr>
              <a:t>2016 Prophet Brand Relevance Index (US)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25071" y="4830735"/>
            <a:ext cx="2459327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Millennial Disruption Index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007067" y="1347034"/>
            <a:ext cx="1606530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Accenture Study</a:t>
            </a:r>
          </a:p>
        </p:txBody>
      </p:sp>
      <p:pic>
        <p:nvPicPr>
          <p:cNvPr id="21" name="Picture 2" descr="https://assets.fastcompany.com/image/upload/w_596,c_limit,q_auto:best,f_auto,fl_lossy/fc/3027197-inline-millennial-index-banks-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10" t="50000" r="4269" b="38706"/>
          <a:stretch/>
        </p:blipFill>
        <p:spPr bwMode="auto">
          <a:xfrm>
            <a:off x="3341948" y="5202354"/>
            <a:ext cx="3125830" cy="96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assets.fastcompany.com/image/upload/w_596,c_limit,q_auto:best,f_auto,fl_lossy/fc/3027197-inline-millennial-index-banks-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51" t="78583" r="4612" b="11195"/>
          <a:stretch/>
        </p:blipFill>
        <p:spPr bwMode="auto">
          <a:xfrm>
            <a:off x="6514932" y="5214386"/>
            <a:ext cx="2590800" cy="969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or: Elbow 2"/>
          <p:cNvCxnSpPr>
            <a:stCxn id="19" idx="1"/>
            <a:endCxn id="6" idx="0"/>
          </p:cNvCxnSpPr>
          <p:nvPr/>
        </p:nvCxnSpPr>
        <p:spPr bwMode="auto">
          <a:xfrm rot="10800000" flipV="1">
            <a:off x="1683627" y="5006168"/>
            <a:ext cx="1841444" cy="196186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Connector: Elbow 6"/>
          <p:cNvCxnSpPr>
            <a:stCxn id="19" idx="3"/>
            <a:endCxn id="22" idx="0"/>
          </p:cNvCxnSpPr>
          <p:nvPr/>
        </p:nvCxnSpPr>
        <p:spPr bwMode="auto">
          <a:xfrm>
            <a:off x="5984398" y="5006168"/>
            <a:ext cx="1825934" cy="208218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/>
          <p:cNvSpPr/>
          <p:nvPr/>
        </p:nvSpPr>
        <p:spPr>
          <a:xfrm>
            <a:off x="1485852" y="3283323"/>
            <a:ext cx="3712191" cy="139115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sz="1800" b="0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Personalization is </a:t>
            </a:r>
            <a:r>
              <a:rPr lang="en-US" sz="2000" i="1" dirty="0">
                <a:solidFill>
                  <a:srgbClr val="0070C0"/>
                </a:solidFill>
              </a:rPr>
              <a:t>30%</a:t>
            </a:r>
            <a:r>
              <a:rPr lang="en-US" sz="1800" b="0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of what draws a person to a brand today, as opposed to only 6% in 1997.</a:t>
            </a:r>
            <a:r>
              <a:rPr lang="en-US" sz="1800" b="0" i="1" baseline="30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</a:t>
            </a:r>
          </a:p>
          <a:p>
            <a:pPr marL="0" lvl="1"/>
            <a:r>
              <a:rPr lang="en-US" sz="1200" b="0" i="1" baseline="30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- </a:t>
            </a:r>
            <a:r>
              <a:rPr lang="en-US" sz="1200" b="0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Brand Keys Study</a:t>
            </a:r>
            <a:endParaRPr lang="en-US" sz="1800" b="0" i="1" baseline="30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587263"/>
      </p:ext>
    </p:extLst>
  </p:cSld>
  <p:clrMapOvr>
    <a:masterClrMapping/>
  </p:clrMapOvr>
</p:sld>
</file>

<file path=ppt/theme/theme1.xml><?xml version="1.0" encoding="utf-8"?>
<a:theme xmlns:a="http://schemas.openxmlformats.org/drawingml/2006/main" name="1_blank">
  <a:themeElements>
    <a:clrScheme name="blank 14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AB39"/>
      </a:accent1>
      <a:accent2>
        <a:srgbClr val="FFE512"/>
      </a:accent2>
      <a:accent3>
        <a:srgbClr val="FFFFFF"/>
      </a:accent3>
      <a:accent4>
        <a:srgbClr val="000000"/>
      </a:accent4>
      <a:accent5>
        <a:srgbClr val="AAD2AE"/>
      </a:accent5>
      <a:accent6>
        <a:srgbClr val="E7CF0F"/>
      </a:accent6>
      <a:hlink>
        <a:srgbClr val="003A6F"/>
      </a:hlink>
      <a:folHlink>
        <a:srgbClr val="A12830"/>
      </a:folHlink>
    </a:clrScheme>
    <a:fontScheme name="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2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2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AB39"/>
        </a:accent1>
        <a:accent2>
          <a:srgbClr val="FFCE00"/>
        </a:accent2>
        <a:accent3>
          <a:srgbClr val="FFFFFF"/>
        </a:accent3>
        <a:accent4>
          <a:srgbClr val="000000"/>
        </a:accent4>
        <a:accent5>
          <a:srgbClr val="AAD2AE"/>
        </a:accent5>
        <a:accent6>
          <a:srgbClr val="E7BA00"/>
        </a:accent6>
        <a:hlink>
          <a:srgbClr val="003A6F"/>
        </a:hlink>
        <a:folHlink>
          <a:srgbClr val="A1283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AB39"/>
        </a:accent1>
        <a:accent2>
          <a:srgbClr val="FFE512"/>
        </a:accent2>
        <a:accent3>
          <a:srgbClr val="FFFFFF"/>
        </a:accent3>
        <a:accent4>
          <a:srgbClr val="000000"/>
        </a:accent4>
        <a:accent5>
          <a:srgbClr val="AAD2AE"/>
        </a:accent5>
        <a:accent6>
          <a:srgbClr val="E7CF0F"/>
        </a:accent6>
        <a:hlink>
          <a:srgbClr val="003A6F"/>
        </a:hlink>
        <a:folHlink>
          <a:srgbClr val="A1283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Design Library">
    <a:dk1>
      <a:srgbClr val="000000"/>
    </a:dk1>
    <a:lt1>
      <a:srgbClr val="FFFFFF"/>
    </a:lt1>
    <a:dk2>
      <a:srgbClr val="000000"/>
    </a:dk2>
    <a:lt2>
      <a:srgbClr val="67747F"/>
    </a:lt2>
    <a:accent1>
      <a:srgbClr val="33B1DD"/>
    </a:accent1>
    <a:accent2>
      <a:srgbClr val="344655"/>
    </a:accent2>
    <a:accent3>
      <a:srgbClr val="F2F2F3"/>
    </a:accent3>
    <a:accent4>
      <a:srgbClr val="1B69AC"/>
    </a:accent4>
    <a:accent5>
      <a:srgbClr val="4A98DE"/>
    </a:accent5>
    <a:accent6>
      <a:srgbClr val="6690AD"/>
    </a:accent6>
    <a:hlink>
      <a:srgbClr val="00A400"/>
    </a:hlink>
    <a:folHlink>
      <a:srgbClr val="40C949"/>
    </a:folHlink>
  </a:clrScheme>
  <a:fontScheme name="Blank">
    <a:majorFont>
      <a:latin typeface="Gill Sans"/>
      <a:ea typeface="Heiti SC Light"/>
      <a:cs typeface="Heiti SC Light"/>
    </a:majorFont>
    <a:minorFont>
      <a:latin typeface="Gill Sans"/>
      <a:ea typeface="Heiti SC Light"/>
      <a:cs typeface="Heiti SC Light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Design Library">
    <a:dk1>
      <a:srgbClr val="000000"/>
    </a:dk1>
    <a:lt1>
      <a:srgbClr val="FFFFFF"/>
    </a:lt1>
    <a:dk2>
      <a:srgbClr val="000000"/>
    </a:dk2>
    <a:lt2>
      <a:srgbClr val="67747F"/>
    </a:lt2>
    <a:accent1>
      <a:srgbClr val="33B1DD"/>
    </a:accent1>
    <a:accent2>
      <a:srgbClr val="344655"/>
    </a:accent2>
    <a:accent3>
      <a:srgbClr val="F2F2F3"/>
    </a:accent3>
    <a:accent4>
      <a:srgbClr val="1B69AC"/>
    </a:accent4>
    <a:accent5>
      <a:srgbClr val="4A98DE"/>
    </a:accent5>
    <a:accent6>
      <a:srgbClr val="6690AD"/>
    </a:accent6>
    <a:hlink>
      <a:srgbClr val="00A400"/>
    </a:hlink>
    <a:folHlink>
      <a:srgbClr val="40C949"/>
    </a:folHlink>
  </a:clrScheme>
  <a:fontScheme name="Blank">
    <a:majorFont>
      <a:latin typeface="Gill Sans"/>
      <a:ea typeface="Heiti SC Light"/>
      <a:cs typeface="Heiti SC Light"/>
    </a:majorFont>
    <a:minorFont>
      <a:latin typeface="Gill Sans"/>
      <a:ea typeface="Heiti SC Light"/>
      <a:cs typeface="Heiti SC Light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Design Library">
    <a:dk1>
      <a:srgbClr val="000000"/>
    </a:dk1>
    <a:lt1>
      <a:srgbClr val="FFFFFF"/>
    </a:lt1>
    <a:dk2>
      <a:srgbClr val="000000"/>
    </a:dk2>
    <a:lt2>
      <a:srgbClr val="67747F"/>
    </a:lt2>
    <a:accent1>
      <a:srgbClr val="33B1DD"/>
    </a:accent1>
    <a:accent2>
      <a:srgbClr val="344655"/>
    </a:accent2>
    <a:accent3>
      <a:srgbClr val="F2F2F3"/>
    </a:accent3>
    <a:accent4>
      <a:srgbClr val="1B69AC"/>
    </a:accent4>
    <a:accent5>
      <a:srgbClr val="4A98DE"/>
    </a:accent5>
    <a:accent6>
      <a:srgbClr val="6690AD"/>
    </a:accent6>
    <a:hlink>
      <a:srgbClr val="00A400"/>
    </a:hlink>
    <a:folHlink>
      <a:srgbClr val="40C949"/>
    </a:folHlink>
  </a:clrScheme>
  <a:fontScheme name="Blank">
    <a:majorFont>
      <a:latin typeface="Gill Sans"/>
      <a:ea typeface="Heiti SC Light"/>
      <a:cs typeface="Heiti SC Light"/>
    </a:majorFont>
    <a:minorFont>
      <a:latin typeface="Gill Sans"/>
      <a:ea typeface="Heiti SC Light"/>
      <a:cs typeface="Heiti SC Light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Design Library">
    <a:dk1>
      <a:srgbClr val="000000"/>
    </a:dk1>
    <a:lt1>
      <a:srgbClr val="FFFFFF"/>
    </a:lt1>
    <a:dk2>
      <a:srgbClr val="000000"/>
    </a:dk2>
    <a:lt2>
      <a:srgbClr val="67747F"/>
    </a:lt2>
    <a:accent1>
      <a:srgbClr val="33B1DD"/>
    </a:accent1>
    <a:accent2>
      <a:srgbClr val="344655"/>
    </a:accent2>
    <a:accent3>
      <a:srgbClr val="F2F2F3"/>
    </a:accent3>
    <a:accent4>
      <a:srgbClr val="1B69AC"/>
    </a:accent4>
    <a:accent5>
      <a:srgbClr val="4A98DE"/>
    </a:accent5>
    <a:accent6>
      <a:srgbClr val="6690AD"/>
    </a:accent6>
    <a:hlink>
      <a:srgbClr val="00A400"/>
    </a:hlink>
    <a:folHlink>
      <a:srgbClr val="40C949"/>
    </a:folHlink>
  </a:clrScheme>
  <a:fontScheme name="Blank">
    <a:majorFont>
      <a:latin typeface="Gill Sans"/>
      <a:ea typeface="Heiti SC Light"/>
      <a:cs typeface="Heiti SC Light"/>
    </a:majorFont>
    <a:minorFont>
      <a:latin typeface="Gill Sans"/>
      <a:ea typeface="Heiti SC Light"/>
      <a:cs typeface="Heiti SC Light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Design Library">
    <a:dk1>
      <a:srgbClr val="000000"/>
    </a:dk1>
    <a:lt1>
      <a:srgbClr val="FFFFFF"/>
    </a:lt1>
    <a:dk2>
      <a:srgbClr val="000000"/>
    </a:dk2>
    <a:lt2>
      <a:srgbClr val="67747F"/>
    </a:lt2>
    <a:accent1>
      <a:srgbClr val="33B1DD"/>
    </a:accent1>
    <a:accent2>
      <a:srgbClr val="344655"/>
    </a:accent2>
    <a:accent3>
      <a:srgbClr val="F2F2F3"/>
    </a:accent3>
    <a:accent4>
      <a:srgbClr val="1B69AC"/>
    </a:accent4>
    <a:accent5>
      <a:srgbClr val="4A98DE"/>
    </a:accent5>
    <a:accent6>
      <a:srgbClr val="6690AD"/>
    </a:accent6>
    <a:hlink>
      <a:srgbClr val="00A400"/>
    </a:hlink>
    <a:folHlink>
      <a:srgbClr val="40C949"/>
    </a:folHlink>
  </a:clrScheme>
  <a:fontScheme name="Blank">
    <a:majorFont>
      <a:latin typeface="Gill Sans"/>
      <a:ea typeface="Heiti SC Light"/>
      <a:cs typeface="Heiti SC Light"/>
    </a:majorFont>
    <a:minorFont>
      <a:latin typeface="Gill Sans"/>
      <a:ea typeface="Heiti SC Light"/>
      <a:cs typeface="Heiti SC Light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Design Library">
    <a:dk1>
      <a:srgbClr val="000000"/>
    </a:dk1>
    <a:lt1>
      <a:srgbClr val="FFFFFF"/>
    </a:lt1>
    <a:dk2>
      <a:srgbClr val="000000"/>
    </a:dk2>
    <a:lt2>
      <a:srgbClr val="67747F"/>
    </a:lt2>
    <a:accent1>
      <a:srgbClr val="33B1DD"/>
    </a:accent1>
    <a:accent2>
      <a:srgbClr val="344655"/>
    </a:accent2>
    <a:accent3>
      <a:srgbClr val="F2F2F3"/>
    </a:accent3>
    <a:accent4>
      <a:srgbClr val="1B69AC"/>
    </a:accent4>
    <a:accent5>
      <a:srgbClr val="4A98DE"/>
    </a:accent5>
    <a:accent6>
      <a:srgbClr val="6690AD"/>
    </a:accent6>
    <a:hlink>
      <a:srgbClr val="00A400"/>
    </a:hlink>
    <a:folHlink>
      <a:srgbClr val="40C949"/>
    </a:folHlink>
  </a:clrScheme>
  <a:fontScheme name="Blank">
    <a:majorFont>
      <a:latin typeface="Gill Sans"/>
      <a:ea typeface="Heiti SC Light"/>
      <a:cs typeface="Heiti SC Light"/>
    </a:majorFont>
    <a:minorFont>
      <a:latin typeface="Gill Sans"/>
      <a:ea typeface="Heiti SC Light"/>
      <a:cs typeface="Heiti SC Light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8A88788E6C09343BAC330F37B0EBA46" ma:contentTypeVersion="8" ma:contentTypeDescription="Create a new document." ma:contentTypeScope="" ma:versionID="7e37d5c85c0dc80ca2c37ea27fa470a0">
  <xsd:schema xmlns:xsd="http://www.w3.org/2001/XMLSchema" xmlns:xs="http://www.w3.org/2001/XMLSchema" xmlns:p="http://schemas.microsoft.com/office/2006/metadata/properties" xmlns:ns2="cabc6b70-a5d4-4b69-8e2f-b835d0f9a1f1" xmlns:ns3="48db9084-89f2-4883-bfd2-454346bb6a79" targetNamespace="http://schemas.microsoft.com/office/2006/metadata/properties" ma:root="true" ma:fieldsID="b8d56b2121bb2e5db6f4ebd755499f13" ns2:_="" ns3:_="">
    <xsd:import namespace="cabc6b70-a5d4-4b69-8e2f-b835d0f9a1f1"/>
    <xsd:import namespace="48db9084-89f2-4883-bfd2-454346bb6a79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bc6b70-a5d4-4b69-8e2f-b835d0f9a1f1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1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db9084-89f2-4883-bfd2-454346bb6a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cabc6b70-a5d4-4b69-8e2f-b835d0f9a1f1">MKCSTEHZKXU5-1027648093-1692</_dlc_DocId>
    <_dlc_DocIdUrl xmlns="cabc6b70-a5d4-4b69-8e2f-b835d0f9a1f1">
      <Url>https://teamsites.capitalone.com/sites/ENT0032/_layouts/15/DocIdRedir.aspx?ID=MKCSTEHZKXU5-1027648093-1692</Url>
      <Description>MKCSTEHZKXU5-1027648093-1692</Description>
    </_dlc_DocIdUrl>
  </documentManagement>
</p:properties>
</file>

<file path=customXml/itemProps1.xml><?xml version="1.0" encoding="utf-8"?>
<ds:datastoreItem xmlns:ds="http://schemas.openxmlformats.org/officeDocument/2006/customXml" ds:itemID="{A56F9399-2C40-451E-A69A-8A4CBE2655CB}"/>
</file>

<file path=customXml/itemProps2.xml><?xml version="1.0" encoding="utf-8"?>
<ds:datastoreItem xmlns:ds="http://schemas.openxmlformats.org/officeDocument/2006/customXml" ds:itemID="{8280D828-9570-48CB-818F-F90C17D1CB60}"/>
</file>

<file path=customXml/itemProps3.xml><?xml version="1.0" encoding="utf-8"?>
<ds:datastoreItem xmlns:ds="http://schemas.openxmlformats.org/officeDocument/2006/customXml" ds:itemID="{3C45C55C-1EBA-4E1E-BA5D-C9B556EEE284}"/>
</file>

<file path=customXml/itemProps4.xml><?xml version="1.0" encoding="utf-8"?>
<ds:datastoreItem xmlns:ds="http://schemas.openxmlformats.org/officeDocument/2006/customXml" ds:itemID="{6BE6E2F3-6189-4108-A626-E3A84260F130}"/>
</file>

<file path=docProps/app.xml><?xml version="1.0" encoding="utf-8"?>
<Properties xmlns="http://schemas.openxmlformats.org/officeDocument/2006/extended-properties" xmlns:vt="http://schemas.openxmlformats.org/officeDocument/2006/docPropsVTypes">
  <TotalTime>1962</TotalTime>
  <Words>5779</Words>
  <Application>Microsoft Office PowerPoint</Application>
  <PresentationFormat>On-screen Show (4:3)</PresentationFormat>
  <Paragraphs>1138</Paragraphs>
  <Slides>81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3" baseType="lpstr">
      <vt:lpstr>ＭＳ Ｐゴシック</vt:lpstr>
      <vt:lpstr>ＭＳ Ｐゴシック</vt:lpstr>
      <vt:lpstr>Arial</vt:lpstr>
      <vt:lpstr>Calibri</vt:lpstr>
      <vt:lpstr>Calibri Bold</vt:lpstr>
      <vt:lpstr>Garamond</vt:lpstr>
      <vt:lpstr>Helvetica</vt:lpstr>
      <vt:lpstr>Helvetica Neue</vt:lpstr>
      <vt:lpstr>Helvetica Neue Medium</vt:lpstr>
      <vt:lpstr>Proxima Nova</vt:lpstr>
      <vt:lpstr>Wingdings</vt:lpstr>
      <vt:lpstr>1_blank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Walker, Erik</dc:creator>
  <cp:lastModifiedBy>Walker, Erik</cp:lastModifiedBy>
  <cp:revision>461</cp:revision>
  <dcterms:modified xsi:type="dcterms:W3CDTF">2017-07-01T15:56:27Z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Classification Level">
    <vt:lpwstr>Confidential/Proprietary</vt:lpwstr>
  </property>
  <property fmtid="{D5CDD505-2E9C-101B-9397-08002B2CF9AE}" pid="3" name="ContentTypeId">
    <vt:lpwstr>0x01010088A88788E6C09343BAC330F37B0EBA46</vt:lpwstr>
  </property>
  <property fmtid="{D5CDD505-2E9C-101B-9397-08002B2CF9AE}" pid="4" name="_dlc_DocIdItemGuid">
    <vt:lpwstr>6aa3fdb6-696d-4575-ac03-fea6d24d662b</vt:lpwstr>
  </property>
</Properties>
</file>